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1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9144000" cy="5143500" type="screen16x9"/>
  <p:notesSz cx="6858000" cy="9144000"/>
  <p:embeddedFontLst>
    <p:embeddedFont>
      <p:font typeface="Calibri" panose="020F0502020204030204" pitchFamily="34" charset="0"/>
      <p:regular r:id="rId20"/>
      <p:bold r:id="rId21"/>
      <p:italic r:id="rId22"/>
      <p:boldItalic r:id="rId23"/>
    </p:embeddedFont>
    <p:embeddedFont>
      <p:font typeface="Century Gothic" panose="020B0502020202020204" pitchFamily="34" charset="0"/>
      <p:regular r:id="rId24"/>
      <p:bold r:id="rId25"/>
      <p:italic r:id="rId26"/>
      <p:boldItalic r:id="rId2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58" d="100"/>
          <a:sy n="158" d="100"/>
        </p:scale>
        <p:origin x="264" y="14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28ff1a76e9c_0_41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0" name="Google Shape;60;g28ff1a76e9c_0_4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28ff1a76e9c_0_5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28ff1a76e9c_0_5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28ff1a76e9c_0_1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28ff1a76e9c_0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28ff1a76e9c_0_1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28ff1a76e9c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28ff1a76e9c_0_1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28ff1a76e9c_0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28ff1a76e9c_0_1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28ff1a76e9c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28ff1a76e9c_0_1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28ff1a76e9c_0_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28ff1a76e9c_0_200:notes"/>
          <p:cNvSpPr>
            <a:spLocks noGrp="1" noRot="1" noChangeAspect="1"/>
          </p:cNvSpPr>
          <p:nvPr>
            <p:ph type="sldImg" idx="2"/>
          </p:nvPr>
        </p:nvSpPr>
        <p:spPr>
          <a:xfrm>
            <a:off x="407988" y="815975"/>
            <a:ext cx="61959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 name="Google Shape;209;g28ff1a76e9c_0_20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4400"/>
              <a:buFont typeface="Calibri"/>
              <a:buNone/>
            </a:pPr>
            <a:endParaRPr sz="4400" b="0" i="0" u="none" strike="noStrike" cap="none">
              <a:solidFill>
                <a:srgbClr val="FF0000"/>
              </a:solidFill>
              <a:latin typeface="Calibri"/>
              <a:ea typeface="Calibri"/>
              <a:cs typeface="Calibri"/>
              <a:sym typeface="Calibri"/>
            </a:endParaRPr>
          </a:p>
        </p:txBody>
      </p:sp>
      <p:sp>
        <p:nvSpPr>
          <p:cNvPr id="210" name="Google Shape;210;g28ff1a76e9c_0_20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a:solidFill>
                  <a:srgbClr val="000000"/>
                </a:solidFill>
                <a:latin typeface="Calibri"/>
                <a:ea typeface="Calibri"/>
                <a:cs typeface="Calibri"/>
                <a:sym typeface="Calibri"/>
              </a:rPr>
              <a:t>16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28ff1a76e9c_0_31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8" name="Google Shape;218;g28ff1a76e9c_0_3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28ff1a76e9c_0_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28ff1a76e9c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28ff1a76e9c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28ff1a76e9c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28ff1a76e9c_0_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28ff1a76e9c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28ff1a76e9c_0_1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28ff1a76e9c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28ff1a76e9c_0_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28ff1a76e9c_0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28ff1a76e9c_0_1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28ff1a76e9c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28ff1a76e9c_0_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28ff1a76e9c_0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822960" y="214952"/>
            <a:ext cx="7543800" cy="1088100"/>
          </a:xfrm>
          <a:prstGeom prst="rect">
            <a:avLst/>
          </a:prstGeom>
          <a:noFill/>
          <a:ln>
            <a:noFill/>
          </a:ln>
        </p:spPr>
        <p:txBody>
          <a:bodyPr spcFirstLastPara="1" wrap="square" lIns="68575" tIns="34275" rIns="68575" bIns="34275" anchor="b" anchorCtr="0">
            <a:normAutofit/>
          </a:bodyPr>
          <a:lstStyle>
            <a:lvl1pPr lvl="0" algn="l" rtl="0">
              <a:lnSpc>
                <a:spcPct val="85000"/>
              </a:lnSpc>
              <a:spcBef>
                <a:spcPts val="0"/>
              </a:spcBef>
              <a:spcAft>
                <a:spcPts val="0"/>
              </a:spcAft>
              <a:buClr>
                <a:srgbClr val="3F3F3F"/>
              </a:buClr>
              <a:buSzPts val="3600"/>
              <a:buFont typeface="Calibri"/>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2" name="Google Shape;52;p13"/>
          <p:cNvSpPr txBox="1">
            <a:spLocks noGrp="1"/>
          </p:cNvSpPr>
          <p:nvPr>
            <p:ph type="body" idx="1"/>
          </p:nvPr>
        </p:nvSpPr>
        <p:spPr>
          <a:xfrm>
            <a:off x="822960" y="1384300"/>
            <a:ext cx="7543800" cy="3017400"/>
          </a:xfrm>
          <a:prstGeom prst="rect">
            <a:avLst/>
          </a:prstGeom>
          <a:noFill/>
          <a:ln>
            <a:noFill/>
          </a:ln>
        </p:spPr>
        <p:txBody>
          <a:bodyPr spcFirstLastPara="1" wrap="square" lIns="0" tIns="34275" rIns="0" bIns="34275" anchor="t" anchorCtr="0">
            <a:normAutofit/>
          </a:bodyPr>
          <a:lstStyle>
            <a:lvl1pPr marL="457200" lvl="0" indent="-317500" algn="l" rtl="0">
              <a:lnSpc>
                <a:spcPct val="90000"/>
              </a:lnSpc>
              <a:spcBef>
                <a:spcPts val="900"/>
              </a:spcBef>
              <a:spcAft>
                <a:spcPts val="0"/>
              </a:spcAft>
              <a:buSzPts val="1400"/>
              <a:buChar char="●"/>
              <a:defRPr/>
            </a:lvl1pPr>
            <a:lvl2pPr marL="914400" lvl="1" indent="-317500" algn="l" rtl="0">
              <a:lnSpc>
                <a:spcPct val="90000"/>
              </a:lnSpc>
              <a:spcBef>
                <a:spcPts val="200"/>
              </a:spcBef>
              <a:spcAft>
                <a:spcPts val="0"/>
              </a:spcAft>
              <a:buSzPts val="1400"/>
              <a:buChar char="○"/>
              <a:defRPr/>
            </a:lvl2pPr>
            <a:lvl3pPr marL="1371600" lvl="2" indent="-317500" algn="l" rtl="0">
              <a:lnSpc>
                <a:spcPct val="90000"/>
              </a:lnSpc>
              <a:spcBef>
                <a:spcPts val="300"/>
              </a:spcBef>
              <a:spcAft>
                <a:spcPts val="0"/>
              </a:spcAft>
              <a:buSzPts val="1400"/>
              <a:buChar char="■"/>
              <a:defRPr/>
            </a:lvl3pPr>
            <a:lvl4pPr marL="1828800" lvl="3" indent="-317500" algn="l" rtl="0">
              <a:lnSpc>
                <a:spcPct val="90000"/>
              </a:lnSpc>
              <a:spcBef>
                <a:spcPts val="300"/>
              </a:spcBef>
              <a:spcAft>
                <a:spcPts val="0"/>
              </a:spcAft>
              <a:buSzPts val="1400"/>
              <a:buChar char="●"/>
              <a:defRPr/>
            </a:lvl4pPr>
            <a:lvl5pPr marL="2286000" lvl="4" indent="-317500" algn="l" rtl="0">
              <a:lnSpc>
                <a:spcPct val="90000"/>
              </a:lnSpc>
              <a:spcBef>
                <a:spcPts val="300"/>
              </a:spcBef>
              <a:spcAft>
                <a:spcPts val="0"/>
              </a:spcAft>
              <a:buSzPts val="1400"/>
              <a:buChar char="○"/>
              <a:defRPr/>
            </a:lvl5pPr>
            <a:lvl6pPr marL="2743200" lvl="5" indent="-317500" algn="l" rtl="0">
              <a:lnSpc>
                <a:spcPct val="90000"/>
              </a:lnSpc>
              <a:spcBef>
                <a:spcPts val="300"/>
              </a:spcBef>
              <a:spcAft>
                <a:spcPts val="0"/>
              </a:spcAft>
              <a:buSzPts val="1400"/>
              <a:buChar char="■"/>
              <a:defRPr/>
            </a:lvl6pPr>
            <a:lvl7pPr marL="3200400" lvl="6" indent="-317500" algn="l" rtl="0">
              <a:lnSpc>
                <a:spcPct val="90000"/>
              </a:lnSpc>
              <a:spcBef>
                <a:spcPts val="300"/>
              </a:spcBef>
              <a:spcAft>
                <a:spcPts val="0"/>
              </a:spcAft>
              <a:buSzPts val="1400"/>
              <a:buChar char="●"/>
              <a:defRPr/>
            </a:lvl7pPr>
            <a:lvl8pPr marL="3657600" lvl="7" indent="-317500" algn="l" rtl="0">
              <a:lnSpc>
                <a:spcPct val="90000"/>
              </a:lnSpc>
              <a:spcBef>
                <a:spcPts val="300"/>
              </a:spcBef>
              <a:spcAft>
                <a:spcPts val="0"/>
              </a:spcAft>
              <a:buSzPts val="1400"/>
              <a:buChar char="○"/>
              <a:defRPr/>
            </a:lvl8pPr>
            <a:lvl9pPr marL="4114800" lvl="8" indent="-317500" algn="l" rtl="0">
              <a:lnSpc>
                <a:spcPct val="90000"/>
              </a:lnSpc>
              <a:spcBef>
                <a:spcPts val="300"/>
              </a:spcBef>
              <a:spcAft>
                <a:spcPts val="300"/>
              </a:spcAft>
              <a:buSzPts val="1400"/>
              <a:buChar char="■"/>
              <a:defRPr/>
            </a:lvl9pPr>
          </a:lstStyle>
          <a:p>
            <a:endParaRPr/>
          </a:p>
        </p:txBody>
      </p:sp>
      <p:sp>
        <p:nvSpPr>
          <p:cNvPr id="53" name="Google Shape;53;p13"/>
          <p:cNvSpPr txBox="1">
            <a:spLocks noGrp="1"/>
          </p:cNvSpPr>
          <p:nvPr>
            <p:ph type="dt" idx="10"/>
          </p:nvPr>
        </p:nvSpPr>
        <p:spPr>
          <a:xfrm>
            <a:off x="822960" y="4844839"/>
            <a:ext cx="18543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54" name="Google Shape;54;p13"/>
          <p:cNvSpPr txBox="1">
            <a:spLocks noGrp="1"/>
          </p:cNvSpPr>
          <p:nvPr>
            <p:ph type="ftr" idx="11"/>
          </p:nvPr>
        </p:nvSpPr>
        <p:spPr>
          <a:xfrm>
            <a:off x="2764639" y="4844839"/>
            <a:ext cx="3617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55" name="Google Shape;55;p13"/>
          <p:cNvSpPr txBox="1">
            <a:spLocks noGrp="1"/>
          </p:cNvSpPr>
          <p:nvPr>
            <p:ph type="sldNum" idx="12"/>
          </p:nvPr>
        </p:nvSpPr>
        <p:spPr>
          <a:xfrm>
            <a:off x="7425344" y="4844839"/>
            <a:ext cx="984000" cy="273900"/>
          </a:xfrm>
          <a:prstGeom prst="rect">
            <a:avLst/>
          </a:prstGeom>
          <a:noFill/>
          <a:ln>
            <a:noFill/>
          </a:ln>
        </p:spPr>
        <p:txBody>
          <a:bodyPr spcFirstLastPara="1" wrap="square" lIns="68575" tIns="34275" rIns="68575" bIns="34275" anchor="ctr" anchorCtr="0">
            <a:norm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pic>
        <p:nvPicPr>
          <p:cNvPr id="56" name="Google Shape;56;p13" descr="A close up of a sign&#10;&#10;Description automatically generated"/>
          <p:cNvPicPr preferRelativeResize="0"/>
          <p:nvPr/>
        </p:nvPicPr>
        <p:blipFill rotWithShape="1">
          <a:blip r:embed="rId2">
            <a:alphaModFix/>
          </a:blip>
          <a:srcRect/>
          <a:stretch/>
        </p:blipFill>
        <p:spPr>
          <a:xfrm>
            <a:off x="7560721" y="3876796"/>
            <a:ext cx="1364742" cy="726948"/>
          </a:xfrm>
          <a:prstGeom prst="rect">
            <a:avLst/>
          </a:prstGeom>
          <a:noFill/>
          <a:ln>
            <a:noFill/>
          </a:ln>
        </p:spPr>
      </p:pic>
      <p:sp>
        <p:nvSpPr>
          <p:cNvPr id="57" name="Google Shape;57;p13"/>
          <p:cNvSpPr txBox="1"/>
          <p:nvPr/>
        </p:nvSpPr>
        <p:spPr>
          <a:xfrm>
            <a:off x="5814685" y="4833372"/>
            <a:ext cx="4879500" cy="2538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200">
                <a:solidFill>
                  <a:schemeClr val="lt1"/>
                </a:solidFill>
                <a:latin typeface="Century Gothic"/>
                <a:ea typeface="Century Gothic"/>
                <a:cs typeface="Century Gothic"/>
                <a:sym typeface="Century Gothic"/>
              </a:rPr>
              <a:t>DURHAM NEIGHBORHOOD COLLEGE 2019</a:t>
            </a:r>
            <a:endParaRPr sz="110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0"/>
              </a:spcBef>
              <a:spcAft>
                <a:spcPts val="0"/>
              </a:spcAft>
              <a:buClr>
                <a:schemeClr val="dk2"/>
              </a:buClr>
              <a:buSzPts val="1400"/>
              <a:buChar char="○"/>
              <a:defRPr>
                <a:solidFill>
                  <a:schemeClr val="dk2"/>
                </a:solidFill>
              </a:defRPr>
            </a:lvl2pPr>
            <a:lvl3pPr marL="1371600" lvl="2" indent="-317500" rtl="0">
              <a:lnSpc>
                <a:spcPct val="115000"/>
              </a:lnSpc>
              <a:spcBef>
                <a:spcPts val="0"/>
              </a:spcBef>
              <a:spcAft>
                <a:spcPts val="0"/>
              </a:spcAft>
              <a:buClr>
                <a:schemeClr val="dk2"/>
              </a:buClr>
              <a:buSzPts val="1400"/>
              <a:buChar char="■"/>
              <a:defRPr>
                <a:solidFill>
                  <a:schemeClr val="dk2"/>
                </a:solidFill>
              </a:defRPr>
            </a:lvl3pPr>
            <a:lvl4pPr marL="1828800" lvl="3" indent="-317500" rtl="0">
              <a:lnSpc>
                <a:spcPct val="115000"/>
              </a:lnSpc>
              <a:spcBef>
                <a:spcPts val="0"/>
              </a:spcBef>
              <a:spcAft>
                <a:spcPts val="0"/>
              </a:spcAft>
              <a:buClr>
                <a:schemeClr val="dk2"/>
              </a:buClr>
              <a:buSzPts val="1400"/>
              <a:buChar char="●"/>
              <a:defRPr>
                <a:solidFill>
                  <a:schemeClr val="dk2"/>
                </a:solidFill>
              </a:defRPr>
            </a:lvl4pPr>
            <a:lvl5pPr marL="2286000" lvl="4" indent="-317500" rtl="0">
              <a:lnSpc>
                <a:spcPct val="115000"/>
              </a:lnSpc>
              <a:spcBef>
                <a:spcPts val="0"/>
              </a:spcBef>
              <a:spcAft>
                <a:spcPts val="0"/>
              </a:spcAft>
              <a:buClr>
                <a:schemeClr val="dk2"/>
              </a:buClr>
              <a:buSzPts val="1400"/>
              <a:buChar char="○"/>
              <a:defRPr>
                <a:solidFill>
                  <a:schemeClr val="dk2"/>
                </a:solidFill>
              </a:defRPr>
            </a:lvl5pPr>
            <a:lvl6pPr marL="2743200" lvl="5" indent="-317500" rtl="0">
              <a:lnSpc>
                <a:spcPct val="115000"/>
              </a:lnSpc>
              <a:spcBef>
                <a:spcPts val="0"/>
              </a:spcBef>
              <a:spcAft>
                <a:spcPts val="0"/>
              </a:spcAft>
              <a:buClr>
                <a:schemeClr val="dk2"/>
              </a:buClr>
              <a:buSzPts val="1400"/>
              <a:buChar char="■"/>
              <a:defRPr>
                <a:solidFill>
                  <a:schemeClr val="dk2"/>
                </a:solidFill>
              </a:defRPr>
            </a:lvl6pPr>
            <a:lvl7pPr marL="3200400" lvl="6" indent="-317500" rtl="0">
              <a:lnSpc>
                <a:spcPct val="115000"/>
              </a:lnSpc>
              <a:spcBef>
                <a:spcPts val="0"/>
              </a:spcBef>
              <a:spcAft>
                <a:spcPts val="0"/>
              </a:spcAft>
              <a:buClr>
                <a:schemeClr val="dk2"/>
              </a:buClr>
              <a:buSzPts val="1400"/>
              <a:buChar char="●"/>
              <a:defRPr>
                <a:solidFill>
                  <a:schemeClr val="dk2"/>
                </a:solidFill>
              </a:defRPr>
            </a:lvl7pPr>
            <a:lvl8pPr marL="3657600" lvl="7" indent="-317500" rtl="0">
              <a:lnSpc>
                <a:spcPct val="115000"/>
              </a:lnSpc>
              <a:spcBef>
                <a:spcPts val="0"/>
              </a:spcBef>
              <a:spcAft>
                <a:spcPts val="0"/>
              </a:spcAft>
              <a:buClr>
                <a:schemeClr val="dk2"/>
              </a:buClr>
              <a:buSzPts val="1400"/>
              <a:buChar char="○"/>
              <a:defRPr>
                <a:solidFill>
                  <a:schemeClr val="dk2"/>
                </a:solidFill>
              </a:defRPr>
            </a:lvl8pPr>
            <a:lvl9pPr marL="4114800" lvl="8" indent="-317500" rtl="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hyperlink" Target="http://www.healthydurham/org"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hyperlink" Target="https://healthydurham.org/committees/access-to-care" TargetMode="External"/><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hyperlink" Target="https://healthydurham.org/health-and-housing" TargetMode="External"/><Relationship Id="rId4" Type="http://schemas.openxmlformats.org/officeDocument/2006/relationships/hyperlink" Target="https://healthydurham.org/committees/communications-committee"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healthydurham.org/committees/obesity-and-chronic-illness-committee" TargetMode="External"/><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hyperlink" Target="https://healthydurham.org/committees/poverty-and-education-committee" TargetMode="External"/><Relationship Id="rId4" Type="http://schemas.openxmlformats.org/officeDocument/2006/relationships/hyperlink" Target="https://healthydurham.org/committees/substance-abuse-and-mental-health-committee"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10.jpg"/><Relationship Id="rId4" Type="http://schemas.openxmlformats.org/officeDocument/2006/relationships/image" Target="../media/image9.jpg"/></Relationships>
</file>

<file path=ppt/slides/_rels/slide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1"/>
        <p:cNvGrpSpPr/>
        <p:nvPr/>
      </p:nvGrpSpPr>
      <p:grpSpPr>
        <a:xfrm>
          <a:off x="0" y="0"/>
          <a:ext cx="0" cy="0"/>
          <a:chOff x="0" y="0"/>
          <a:chExt cx="0" cy="0"/>
        </a:xfrm>
      </p:grpSpPr>
      <p:pic>
        <p:nvPicPr>
          <p:cNvPr id="62" name="Google Shape;62;p14"/>
          <p:cNvPicPr preferRelativeResize="0"/>
          <p:nvPr/>
        </p:nvPicPr>
        <p:blipFill rotWithShape="1">
          <a:blip r:embed="rId3">
            <a:alphaModFix/>
          </a:blip>
          <a:srcRect l="5606" t="20140"/>
          <a:stretch/>
        </p:blipFill>
        <p:spPr>
          <a:xfrm>
            <a:off x="-20472" y="-20471"/>
            <a:ext cx="9162100" cy="5163973"/>
          </a:xfrm>
          <a:prstGeom prst="rect">
            <a:avLst/>
          </a:prstGeom>
          <a:noFill/>
          <a:ln>
            <a:noFill/>
          </a:ln>
        </p:spPr>
      </p:pic>
      <p:sp>
        <p:nvSpPr>
          <p:cNvPr id="63" name="Google Shape;63;p14"/>
          <p:cNvSpPr/>
          <p:nvPr/>
        </p:nvSpPr>
        <p:spPr>
          <a:xfrm>
            <a:off x="-10236" y="-20471"/>
            <a:ext cx="9164400" cy="5145900"/>
          </a:xfrm>
          <a:prstGeom prst="rect">
            <a:avLst/>
          </a:prstGeom>
          <a:solidFill>
            <a:srgbClr val="0B5394">
              <a:alpha val="6196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64" name="Google Shape;64;p14"/>
          <p:cNvSpPr txBox="1"/>
          <p:nvPr/>
        </p:nvSpPr>
        <p:spPr>
          <a:xfrm>
            <a:off x="470847" y="522029"/>
            <a:ext cx="8670900" cy="3924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2100" b="1" i="0" u="none" strike="noStrike" cap="none">
                <a:solidFill>
                  <a:schemeClr val="lt1"/>
                </a:solidFill>
                <a:latin typeface="Century Gothic"/>
                <a:ea typeface="Century Gothic"/>
                <a:cs typeface="Century Gothic"/>
                <a:sym typeface="Century Gothic"/>
              </a:rPr>
              <a:t>DURHAM NEIGHBORHOOD COLLEGE </a:t>
            </a:r>
            <a:r>
              <a:rPr lang="en" sz="2100" b="1">
                <a:solidFill>
                  <a:schemeClr val="lt1"/>
                </a:solidFill>
                <a:latin typeface="Century Gothic"/>
                <a:ea typeface="Century Gothic"/>
                <a:cs typeface="Century Gothic"/>
                <a:sym typeface="Century Gothic"/>
              </a:rPr>
              <a:t>2023</a:t>
            </a:r>
            <a:endParaRPr sz="1100"/>
          </a:p>
        </p:txBody>
      </p:sp>
      <p:cxnSp>
        <p:nvCxnSpPr>
          <p:cNvPr id="65" name="Google Shape;65;p14"/>
          <p:cNvCxnSpPr/>
          <p:nvPr/>
        </p:nvCxnSpPr>
        <p:spPr>
          <a:xfrm>
            <a:off x="542498" y="1057958"/>
            <a:ext cx="5271600" cy="0"/>
          </a:xfrm>
          <a:prstGeom prst="straightConnector1">
            <a:avLst/>
          </a:prstGeom>
          <a:noFill/>
          <a:ln w="12700" cap="flat" cmpd="sng">
            <a:solidFill>
              <a:schemeClr val="lt1"/>
            </a:solidFill>
            <a:prstDash val="solid"/>
            <a:round/>
            <a:headEnd type="none" w="sm" len="sm"/>
            <a:tailEnd type="none" w="sm" len="sm"/>
          </a:ln>
        </p:spPr>
      </p:cxnSp>
      <p:sp>
        <p:nvSpPr>
          <p:cNvPr id="66" name="Google Shape;66;p14"/>
          <p:cNvSpPr txBox="1"/>
          <p:nvPr/>
        </p:nvSpPr>
        <p:spPr>
          <a:xfrm>
            <a:off x="470846" y="1158354"/>
            <a:ext cx="8598600" cy="8541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3000" b="1">
                <a:solidFill>
                  <a:schemeClr val="lt1"/>
                </a:solidFill>
                <a:latin typeface="Century Gothic"/>
                <a:ea typeface="Century Gothic"/>
                <a:cs typeface="Century Gothic"/>
                <a:sym typeface="Century Gothic"/>
              </a:rPr>
              <a:t>Durham County Department of Public Health</a:t>
            </a:r>
            <a:endParaRPr sz="1100"/>
          </a:p>
          <a:p>
            <a:pPr marL="0" marR="0" lvl="0" indent="0" algn="l" rtl="0">
              <a:spcBef>
                <a:spcPts val="0"/>
              </a:spcBef>
              <a:spcAft>
                <a:spcPts val="0"/>
              </a:spcAft>
              <a:buNone/>
            </a:pPr>
            <a:r>
              <a:rPr lang="en" sz="2100">
                <a:solidFill>
                  <a:schemeClr val="lt1"/>
                </a:solidFill>
                <a:latin typeface="Century Gothic"/>
                <a:ea typeface="Century Gothic"/>
                <a:cs typeface="Century Gothic"/>
                <a:sym typeface="Century Gothic"/>
              </a:rPr>
              <a:t>Presented by Rod Jenkins</a:t>
            </a:r>
            <a:endParaRPr sz="1100"/>
          </a:p>
        </p:txBody>
      </p:sp>
      <p:pic>
        <p:nvPicPr>
          <p:cNvPr id="68" name="Google Shape;68;p14"/>
          <p:cNvPicPr preferRelativeResize="0"/>
          <p:nvPr/>
        </p:nvPicPr>
        <p:blipFill>
          <a:blip r:embed="rId4">
            <a:alphaModFix/>
          </a:blip>
          <a:stretch>
            <a:fillRect/>
          </a:stretch>
        </p:blipFill>
        <p:spPr>
          <a:xfrm>
            <a:off x="7327163" y="430763"/>
            <a:ext cx="1367572" cy="68377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23"/>
          <p:cNvSpPr/>
          <p:nvPr/>
        </p:nvSpPr>
        <p:spPr>
          <a:xfrm>
            <a:off x="125" y="4773275"/>
            <a:ext cx="9144000" cy="370200"/>
          </a:xfrm>
          <a:prstGeom prst="rect">
            <a:avLst/>
          </a:prstGeom>
          <a:solidFill>
            <a:srgbClr val="1596D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52" name="Google Shape;152;p23"/>
          <p:cNvSpPr txBox="1"/>
          <p:nvPr/>
        </p:nvSpPr>
        <p:spPr>
          <a:xfrm>
            <a:off x="3462075" y="4785869"/>
            <a:ext cx="5555400" cy="2760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a:solidFill>
                  <a:schemeClr val="lt1"/>
                </a:solidFill>
              </a:rPr>
              <a:t>Durham Neighborhood College 2023</a:t>
            </a:r>
            <a:endParaRPr>
              <a:solidFill>
                <a:schemeClr val="lt1"/>
              </a:solidFill>
            </a:endParaRPr>
          </a:p>
        </p:txBody>
      </p:sp>
      <p:sp>
        <p:nvSpPr>
          <p:cNvPr id="153" name="Google Shape;153;p23"/>
          <p:cNvSpPr txBox="1"/>
          <p:nvPr/>
        </p:nvSpPr>
        <p:spPr>
          <a:xfrm>
            <a:off x="578971" y="210350"/>
            <a:ext cx="7755300" cy="1061100"/>
          </a:xfrm>
          <a:prstGeom prst="rect">
            <a:avLst/>
          </a:prstGeom>
          <a:noFill/>
          <a:ln>
            <a:noFill/>
          </a:ln>
        </p:spPr>
        <p:txBody>
          <a:bodyPr spcFirstLastPara="1" wrap="square" lIns="91425" tIns="45700" rIns="91425" bIns="45700" anchor="b" anchorCtr="0">
            <a:noAutofit/>
          </a:bodyPr>
          <a:lstStyle/>
          <a:p>
            <a:pPr marL="0" lvl="0" indent="0" algn="l" rtl="0">
              <a:lnSpc>
                <a:spcPct val="85000"/>
              </a:lnSpc>
              <a:spcBef>
                <a:spcPts val="0"/>
              </a:spcBef>
              <a:spcAft>
                <a:spcPts val="0"/>
              </a:spcAft>
              <a:buNone/>
            </a:pPr>
            <a:r>
              <a:rPr lang="en" sz="4000">
                <a:solidFill>
                  <a:srgbClr val="3F3F3F"/>
                </a:solidFill>
                <a:latin typeface="Calibri"/>
                <a:ea typeface="Calibri"/>
                <a:cs typeface="Calibri"/>
                <a:sym typeface="Calibri"/>
              </a:rPr>
              <a:t>DCoDPH</a:t>
            </a:r>
            <a:br>
              <a:rPr lang="en" sz="4000">
                <a:solidFill>
                  <a:srgbClr val="3F3F3F"/>
                </a:solidFill>
                <a:latin typeface="Calibri"/>
                <a:ea typeface="Calibri"/>
                <a:cs typeface="Calibri"/>
                <a:sym typeface="Calibri"/>
              </a:rPr>
            </a:br>
            <a:r>
              <a:rPr lang="en" sz="4000">
                <a:solidFill>
                  <a:srgbClr val="3F3F3F"/>
                </a:solidFill>
                <a:latin typeface="Calibri"/>
                <a:ea typeface="Calibri"/>
                <a:cs typeface="Calibri"/>
                <a:sym typeface="Calibri"/>
              </a:rPr>
              <a:t>Organizational Chart &amp; Structure</a:t>
            </a:r>
            <a:endParaRPr sz="4000">
              <a:solidFill>
                <a:srgbClr val="3F3F3F"/>
              </a:solidFill>
              <a:latin typeface="Calibri"/>
              <a:ea typeface="Calibri"/>
              <a:cs typeface="Calibri"/>
              <a:sym typeface="Calibri"/>
            </a:endParaRPr>
          </a:p>
        </p:txBody>
      </p:sp>
      <p:sp>
        <p:nvSpPr>
          <p:cNvPr id="154" name="Google Shape;154;p23"/>
          <p:cNvSpPr txBox="1"/>
          <p:nvPr/>
        </p:nvSpPr>
        <p:spPr>
          <a:xfrm>
            <a:off x="668550" y="1343112"/>
            <a:ext cx="7986300" cy="3263700"/>
          </a:xfrm>
          <a:prstGeom prst="rect">
            <a:avLst/>
          </a:prstGeom>
          <a:noFill/>
          <a:ln>
            <a:noFill/>
          </a:ln>
        </p:spPr>
        <p:txBody>
          <a:bodyPr spcFirstLastPara="1" wrap="square" lIns="0" tIns="45700" rIns="0" bIns="45700" anchor="t" anchorCtr="0">
            <a:noAutofit/>
          </a:bodyPr>
          <a:lstStyle/>
          <a:p>
            <a:pPr marL="91440" lvl="0" indent="-120650" algn="l" rtl="0">
              <a:lnSpc>
                <a:spcPct val="90000"/>
              </a:lnSpc>
              <a:spcBef>
                <a:spcPts val="0"/>
              </a:spcBef>
              <a:spcAft>
                <a:spcPts val="0"/>
              </a:spcAft>
              <a:buClr>
                <a:srgbClr val="0F6FC6"/>
              </a:buClr>
              <a:buSzPts val="1900"/>
              <a:buFont typeface="Calibri"/>
              <a:buChar char=" "/>
            </a:pPr>
            <a:r>
              <a:rPr lang="en" sz="1900" dirty="0">
                <a:solidFill>
                  <a:srgbClr val="3F3F3F"/>
                </a:solidFill>
                <a:latin typeface="Calibri"/>
                <a:ea typeface="Calibri"/>
                <a:cs typeface="Calibri"/>
                <a:sym typeface="Calibri"/>
              </a:rPr>
              <a:t>In order to achieve effective, efficient, and high-quality services that fulfill the department’s mission, the </a:t>
            </a:r>
            <a:r>
              <a:rPr lang="en" sz="1900" b="1" u="sng" dirty="0">
                <a:solidFill>
                  <a:srgbClr val="3F3F3F"/>
                </a:solidFill>
                <a:latin typeface="Calibri"/>
                <a:ea typeface="Calibri"/>
                <a:cs typeface="Calibri"/>
                <a:sym typeface="Calibri"/>
              </a:rPr>
              <a:t>Administration Division</a:t>
            </a:r>
            <a:r>
              <a:rPr lang="en" sz="1900" b="1" dirty="0">
                <a:solidFill>
                  <a:srgbClr val="3F3F3F"/>
                </a:solidFill>
                <a:latin typeface="Calibri"/>
                <a:ea typeface="Calibri"/>
                <a:cs typeface="Calibri"/>
                <a:sym typeface="Calibri"/>
              </a:rPr>
              <a:t> </a:t>
            </a:r>
            <a:r>
              <a:rPr lang="en" sz="1900" dirty="0">
                <a:solidFill>
                  <a:srgbClr val="3F3F3F"/>
                </a:solidFill>
                <a:latin typeface="Calibri"/>
                <a:ea typeface="Calibri"/>
                <a:cs typeface="Calibri"/>
                <a:sym typeface="Calibri"/>
              </a:rPr>
              <a:t>provides support, guidance, and sound business management services to all divisions and programs in Public Health. These functions include administrative oversight of all public health domains, including finance, purchasing, patient registration and billing, IT, registering of vital records, contract services, and facilities services. This division also oversees our interpretation team, which provides interpretation services to clients who speak a language other than English. </a:t>
            </a:r>
            <a:r>
              <a:rPr lang="en" sz="1900" b="1" dirty="0">
                <a:solidFill>
                  <a:srgbClr val="3F3F3F"/>
                </a:solidFill>
                <a:latin typeface="Calibri"/>
                <a:ea typeface="Calibri"/>
                <a:cs typeface="Calibri"/>
                <a:sym typeface="Calibri"/>
              </a:rPr>
              <a:t>($6,108,866)</a:t>
            </a:r>
            <a:endParaRPr sz="1900" dirty="0">
              <a:solidFill>
                <a:srgbClr val="3F3F3F"/>
              </a:solidFill>
              <a:latin typeface="Calibri"/>
              <a:ea typeface="Calibri"/>
              <a:cs typeface="Calibri"/>
              <a:sym typeface="Calibri"/>
            </a:endParaRPr>
          </a:p>
          <a:p>
            <a:pPr marL="91440" lvl="0" indent="-120650" algn="l" rtl="0">
              <a:lnSpc>
                <a:spcPct val="80000"/>
              </a:lnSpc>
              <a:spcBef>
                <a:spcPts val="0"/>
              </a:spcBef>
              <a:spcAft>
                <a:spcPts val="0"/>
              </a:spcAft>
              <a:buClr>
                <a:srgbClr val="3F3F3F"/>
              </a:buClr>
              <a:buSzPts val="1900"/>
              <a:buFont typeface="Calibri"/>
              <a:buChar char=" "/>
            </a:pPr>
            <a:endParaRPr sz="1900" dirty="0">
              <a:solidFill>
                <a:srgbClr val="3F3F3F"/>
              </a:solidFill>
              <a:latin typeface="Calibri"/>
              <a:ea typeface="Calibri"/>
              <a:cs typeface="Calibri"/>
              <a:sym typeface="Calibri"/>
            </a:endParaRPr>
          </a:p>
        </p:txBody>
      </p:sp>
      <p:pic>
        <p:nvPicPr>
          <p:cNvPr id="155" name="Google Shape;155;p23"/>
          <p:cNvPicPr preferRelativeResize="0"/>
          <p:nvPr/>
        </p:nvPicPr>
        <p:blipFill>
          <a:blip r:embed="rId3">
            <a:alphaModFix/>
          </a:blip>
          <a:stretch>
            <a:fillRect/>
          </a:stretch>
        </p:blipFill>
        <p:spPr>
          <a:xfrm>
            <a:off x="779687" y="4008709"/>
            <a:ext cx="1415859" cy="671368"/>
          </a:xfrm>
          <a:prstGeom prst="rect">
            <a:avLst/>
          </a:prstGeom>
          <a:noFill/>
          <a:ln>
            <a:noFill/>
          </a:ln>
        </p:spPr>
      </p:pic>
      <p:cxnSp>
        <p:nvCxnSpPr>
          <p:cNvPr id="156" name="Google Shape;156;p23"/>
          <p:cNvCxnSpPr/>
          <p:nvPr/>
        </p:nvCxnSpPr>
        <p:spPr>
          <a:xfrm>
            <a:off x="528575" y="1213833"/>
            <a:ext cx="8087100" cy="9300"/>
          </a:xfrm>
          <a:prstGeom prst="straightConnector1">
            <a:avLst/>
          </a:prstGeom>
          <a:noFill/>
          <a:ln w="9525" cap="flat" cmpd="sng">
            <a:solidFill>
              <a:srgbClr val="999999"/>
            </a:solidFill>
            <a:prstDash val="solid"/>
            <a:round/>
            <a:headEnd type="none" w="med" len="med"/>
            <a:tailEnd type="none" w="med" len="med"/>
          </a:ln>
        </p:spPr>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4"/>
          <p:cNvSpPr/>
          <p:nvPr/>
        </p:nvSpPr>
        <p:spPr>
          <a:xfrm>
            <a:off x="125" y="4773275"/>
            <a:ext cx="9144000" cy="370200"/>
          </a:xfrm>
          <a:prstGeom prst="rect">
            <a:avLst/>
          </a:prstGeom>
          <a:solidFill>
            <a:srgbClr val="1596D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2" name="Google Shape;162;p24"/>
          <p:cNvSpPr txBox="1"/>
          <p:nvPr/>
        </p:nvSpPr>
        <p:spPr>
          <a:xfrm>
            <a:off x="3462075" y="4785869"/>
            <a:ext cx="5555400" cy="2760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a:solidFill>
                  <a:schemeClr val="lt1"/>
                </a:solidFill>
              </a:rPr>
              <a:t>Durham Neighborhood College 2023</a:t>
            </a:r>
            <a:endParaRPr>
              <a:solidFill>
                <a:schemeClr val="lt1"/>
              </a:solidFill>
            </a:endParaRPr>
          </a:p>
        </p:txBody>
      </p:sp>
      <p:sp>
        <p:nvSpPr>
          <p:cNvPr id="163" name="Google Shape;163;p24"/>
          <p:cNvSpPr txBox="1"/>
          <p:nvPr/>
        </p:nvSpPr>
        <p:spPr>
          <a:xfrm>
            <a:off x="578971" y="210350"/>
            <a:ext cx="7755300" cy="1061100"/>
          </a:xfrm>
          <a:prstGeom prst="rect">
            <a:avLst/>
          </a:prstGeom>
          <a:noFill/>
          <a:ln>
            <a:noFill/>
          </a:ln>
        </p:spPr>
        <p:txBody>
          <a:bodyPr spcFirstLastPara="1" wrap="square" lIns="91425" tIns="45700" rIns="91425" bIns="45700" anchor="b" anchorCtr="0">
            <a:noAutofit/>
          </a:bodyPr>
          <a:lstStyle/>
          <a:p>
            <a:pPr marL="0" lvl="0" indent="0" algn="l" rtl="0">
              <a:lnSpc>
                <a:spcPct val="85000"/>
              </a:lnSpc>
              <a:spcBef>
                <a:spcPts val="0"/>
              </a:spcBef>
              <a:spcAft>
                <a:spcPts val="0"/>
              </a:spcAft>
              <a:buNone/>
            </a:pPr>
            <a:r>
              <a:rPr lang="en" sz="4000">
                <a:solidFill>
                  <a:srgbClr val="3F3F3F"/>
                </a:solidFill>
                <a:latin typeface="Calibri"/>
                <a:ea typeface="Calibri"/>
                <a:cs typeface="Calibri"/>
                <a:sym typeface="Calibri"/>
              </a:rPr>
              <a:t>DCoDPH</a:t>
            </a:r>
            <a:br>
              <a:rPr lang="en" sz="4000">
                <a:solidFill>
                  <a:srgbClr val="3F3F3F"/>
                </a:solidFill>
                <a:latin typeface="Calibri"/>
                <a:ea typeface="Calibri"/>
                <a:cs typeface="Calibri"/>
                <a:sym typeface="Calibri"/>
              </a:rPr>
            </a:br>
            <a:r>
              <a:rPr lang="en" sz="4000">
                <a:solidFill>
                  <a:srgbClr val="3F3F3F"/>
                </a:solidFill>
                <a:latin typeface="Calibri"/>
                <a:ea typeface="Calibri"/>
                <a:cs typeface="Calibri"/>
                <a:sym typeface="Calibri"/>
              </a:rPr>
              <a:t>Organizational Chart &amp; Structure</a:t>
            </a:r>
            <a:endParaRPr sz="4000">
              <a:solidFill>
                <a:srgbClr val="3F3F3F"/>
              </a:solidFill>
              <a:latin typeface="Calibri"/>
              <a:ea typeface="Calibri"/>
              <a:cs typeface="Calibri"/>
              <a:sym typeface="Calibri"/>
            </a:endParaRPr>
          </a:p>
        </p:txBody>
      </p:sp>
      <p:sp>
        <p:nvSpPr>
          <p:cNvPr id="164" name="Google Shape;164;p24"/>
          <p:cNvSpPr txBox="1"/>
          <p:nvPr/>
        </p:nvSpPr>
        <p:spPr>
          <a:xfrm>
            <a:off x="668550" y="1343112"/>
            <a:ext cx="7986300" cy="3263700"/>
          </a:xfrm>
          <a:prstGeom prst="rect">
            <a:avLst/>
          </a:prstGeom>
          <a:noFill/>
          <a:ln>
            <a:noFill/>
          </a:ln>
        </p:spPr>
        <p:txBody>
          <a:bodyPr spcFirstLastPara="1" wrap="square" lIns="0" tIns="45700" rIns="0" bIns="45700" anchor="t" anchorCtr="0">
            <a:noAutofit/>
          </a:bodyPr>
          <a:lstStyle/>
          <a:p>
            <a:pPr marL="91440" lvl="0" indent="-114300" algn="l" rtl="0">
              <a:lnSpc>
                <a:spcPct val="90000"/>
              </a:lnSpc>
              <a:spcBef>
                <a:spcPts val="0"/>
              </a:spcBef>
              <a:spcAft>
                <a:spcPts val="0"/>
              </a:spcAft>
              <a:buClr>
                <a:srgbClr val="0F6FC6"/>
              </a:buClr>
              <a:buSzPts val="1800"/>
              <a:buFont typeface="Calibri"/>
              <a:buChar char=" "/>
            </a:pPr>
            <a:r>
              <a:rPr lang="en" sz="1800" dirty="0">
                <a:solidFill>
                  <a:srgbClr val="3F3F3F"/>
                </a:solidFill>
                <a:latin typeface="Calibri"/>
                <a:ea typeface="Calibri"/>
                <a:cs typeface="Calibri"/>
                <a:sym typeface="Calibri"/>
              </a:rPr>
              <a:t>The </a:t>
            </a:r>
            <a:r>
              <a:rPr lang="en" sz="1800" b="1" u="sng" dirty="0">
                <a:solidFill>
                  <a:srgbClr val="3F3F3F"/>
                </a:solidFill>
                <a:latin typeface="Calibri"/>
                <a:ea typeface="Calibri"/>
                <a:cs typeface="Calibri"/>
                <a:sym typeface="Calibri"/>
              </a:rPr>
              <a:t>Medical Services Division</a:t>
            </a:r>
            <a:r>
              <a:rPr lang="en" sz="1800" b="1" dirty="0">
                <a:solidFill>
                  <a:srgbClr val="3F3F3F"/>
                </a:solidFill>
                <a:latin typeface="Calibri"/>
                <a:ea typeface="Calibri"/>
                <a:cs typeface="Calibri"/>
                <a:sym typeface="Calibri"/>
              </a:rPr>
              <a:t> </a:t>
            </a:r>
            <a:r>
              <a:rPr lang="en" sz="1800" dirty="0">
                <a:solidFill>
                  <a:srgbClr val="3F3F3F"/>
                </a:solidFill>
                <a:latin typeface="Calibri"/>
                <a:ea typeface="Calibri"/>
                <a:cs typeface="Calibri"/>
                <a:sym typeface="Calibri"/>
              </a:rPr>
              <a:t>is the largest component of the department's budget, providing mandated and other health services that address unmet needs of our community. The Medical Services Division investigates, screens, educates, and provides treatment and other clinical care to those who seek or are referred for care. The division's staff is a multidisciplinary matrix of providers (advanced practice providers and contract physicians), nurses, social workers, and ancillary staff. The primary program areas are Care Management for High Risk Pregancies, Detention Facility Health Services, Care Management for High Risk Children, Refugee Health, School Health, Women’s Health Clinic, and Communicable Disease Control. </a:t>
            </a:r>
            <a:r>
              <a:rPr lang="en" sz="1800" b="1" dirty="0">
                <a:solidFill>
                  <a:srgbClr val="3F3F3F"/>
                </a:solidFill>
                <a:latin typeface="Calibri"/>
                <a:ea typeface="Calibri"/>
                <a:cs typeface="Calibri"/>
                <a:sym typeface="Calibri"/>
              </a:rPr>
              <a:t>($16,219,456)</a:t>
            </a:r>
            <a:endParaRPr sz="1800" dirty="0">
              <a:solidFill>
                <a:srgbClr val="3F3F3F"/>
              </a:solidFill>
              <a:latin typeface="Calibri"/>
              <a:ea typeface="Calibri"/>
              <a:cs typeface="Calibri"/>
              <a:sym typeface="Calibri"/>
            </a:endParaRPr>
          </a:p>
          <a:p>
            <a:pPr marL="91440" lvl="0" indent="-114300" algn="l" rtl="0">
              <a:lnSpc>
                <a:spcPct val="80000"/>
              </a:lnSpc>
              <a:spcBef>
                <a:spcPts val="0"/>
              </a:spcBef>
              <a:spcAft>
                <a:spcPts val="0"/>
              </a:spcAft>
              <a:buClr>
                <a:srgbClr val="3F3F3F"/>
              </a:buClr>
              <a:buSzPts val="1800"/>
              <a:buFont typeface="Calibri"/>
              <a:buChar char=" "/>
            </a:pPr>
            <a:endParaRPr sz="1800" dirty="0">
              <a:solidFill>
                <a:srgbClr val="3F3F3F"/>
              </a:solidFill>
              <a:latin typeface="Calibri"/>
              <a:ea typeface="Calibri"/>
              <a:cs typeface="Calibri"/>
              <a:sym typeface="Calibri"/>
            </a:endParaRPr>
          </a:p>
        </p:txBody>
      </p:sp>
      <p:pic>
        <p:nvPicPr>
          <p:cNvPr id="165" name="Google Shape;165;p24"/>
          <p:cNvPicPr preferRelativeResize="0"/>
          <p:nvPr/>
        </p:nvPicPr>
        <p:blipFill>
          <a:blip r:embed="rId3">
            <a:alphaModFix/>
          </a:blip>
          <a:stretch>
            <a:fillRect/>
          </a:stretch>
        </p:blipFill>
        <p:spPr>
          <a:xfrm>
            <a:off x="779687" y="4008709"/>
            <a:ext cx="1415859" cy="671368"/>
          </a:xfrm>
          <a:prstGeom prst="rect">
            <a:avLst/>
          </a:prstGeom>
          <a:noFill/>
          <a:ln>
            <a:noFill/>
          </a:ln>
        </p:spPr>
      </p:pic>
      <p:cxnSp>
        <p:nvCxnSpPr>
          <p:cNvPr id="166" name="Google Shape;166;p24"/>
          <p:cNvCxnSpPr/>
          <p:nvPr/>
        </p:nvCxnSpPr>
        <p:spPr>
          <a:xfrm>
            <a:off x="528575" y="1213833"/>
            <a:ext cx="8087100" cy="9300"/>
          </a:xfrm>
          <a:prstGeom prst="straightConnector1">
            <a:avLst/>
          </a:prstGeom>
          <a:noFill/>
          <a:ln w="9525" cap="flat" cmpd="sng">
            <a:solidFill>
              <a:srgbClr val="999999"/>
            </a:solidFill>
            <a:prstDash val="solid"/>
            <a:round/>
            <a:headEnd type="none" w="med" len="med"/>
            <a:tailEnd type="none" w="med" len="med"/>
          </a:ln>
        </p:spPr>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25"/>
          <p:cNvSpPr/>
          <p:nvPr/>
        </p:nvSpPr>
        <p:spPr>
          <a:xfrm>
            <a:off x="125" y="4773275"/>
            <a:ext cx="9144000" cy="370200"/>
          </a:xfrm>
          <a:prstGeom prst="rect">
            <a:avLst/>
          </a:prstGeom>
          <a:solidFill>
            <a:srgbClr val="1596D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72" name="Google Shape;172;p25"/>
          <p:cNvSpPr txBox="1"/>
          <p:nvPr/>
        </p:nvSpPr>
        <p:spPr>
          <a:xfrm>
            <a:off x="3462075" y="4785869"/>
            <a:ext cx="5555400" cy="2760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a:solidFill>
                  <a:schemeClr val="lt1"/>
                </a:solidFill>
              </a:rPr>
              <a:t>Durham Neighborhood College 2023</a:t>
            </a:r>
            <a:endParaRPr>
              <a:solidFill>
                <a:schemeClr val="lt1"/>
              </a:solidFill>
            </a:endParaRPr>
          </a:p>
        </p:txBody>
      </p:sp>
      <p:sp>
        <p:nvSpPr>
          <p:cNvPr id="173" name="Google Shape;173;p25"/>
          <p:cNvSpPr txBox="1"/>
          <p:nvPr/>
        </p:nvSpPr>
        <p:spPr>
          <a:xfrm>
            <a:off x="578971" y="210350"/>
            <a:ext cx="7755300" cy="1061100"/>
          </a:xfrm>
          <a:prstGeom prst="rect">
            <a:avLst/>
          </a:prstGeom>
          <a:noFill/>
          <a:ln>
            <a:noFill/>
          </a:ln>
        </p:spPr>
        <p:txBody>
          <a:bodyPr spcFirstLastPara="1" wrap="square" lIns="91425" tIns="45700" rIns="91425" bIns="45700" anchor="b" anchorCtr="0">
            <a:noAutofit/>
          </a:bodyPr>
          <a:lstStyle/>
          <a:p>
            <a:pPr marL="0" lvl="0" indent="0" algn="l" rtl="0">
              <a:lnSpc>
                <a:spcPct val="85000"/>
              </a:lnSpc>
              <a:spcBef>
                <a:spcPts val="0"/>
              </a:spcBef>
              <a:spcAft>
                <a:spcPts val="0"/>
              </a:spcAft>
              <a:buNone/>
            </a:pPr>
            <a:r>
              <a:rPr lang="en" sz="4000">
                <a:solidFill>
                  <a:srgbClr val="3F3F3F"/>
                </a:solidFill>
                <a:latin typeface="Calibri"/>
                <a:ea typeface="Calibri"/>
                <a:cs typeface="Calibri"/>
                <a:sym typeface="Calibri"/>
              </a:rPr>
              <a:t>DCoDPH</a:t>
            </a:r>
            <a:br>
              <a:rPr lang="en" sz="4000">
                <a:solidFill>
                  <a:srgbClr val="3F3F3F"/>
                </a:solidFill>
                <a:latin typeface="Calibri"/>
                <a:ea typeface="Calibri"/>
                <a:cs typeface="Calibri"/>
                <a:sym typeface="Calibri"/>
              </a:rPr>
            </a:br>
            <a:r>
              <a:rPr lang="en" sz="4000">
                <a:solidFill>
                  <a:srgbClr val="3F3F3F"/>
                </a:solidFill>
                <a:latin typeface="Calibri"/>
                <a:ea typeface="Calibri"/>
                <a:cs typeface="Calibri"/>
                <a:sym typeface="Calibri"/>
              </a:rPr>
              <a:t>Organizational Chart &amp; Structure</a:t>
            </a:r>
            <a:endParaRPr sz="4000">
              <a:solidFill>
                <a:srgbClr val="3F3F3F"/>
              </a:solidFill>
              <a:latin typeface="Calibri"/>
              <a:ea typeface="Calibri"/>
              <a:cs typeface="Calibri"/>
              <a:sym typeface="Calibri"/>
            </a:endParaRPr>
          </a:p>
        </p:txBody>
      </p:sp>
      <p:sp>
        <p:nvSpPr>
          <p:cNvPr id="174" name="Google Shape;174;p25"/>
          <p:cNvSpPr txBox="1"/>
          <p:nvPr/>
        </p:nvSpPr>
        <p:spPr>
          <a:xfrm>
            <a:off x="668550" y="1343112"/>
            <a:ext cx="7986300" cy="3263700"/>
          </a:xfrm>
          <a:prstGeom prst="rect">
            <a:avLst/>
          </a:prstGeom>
          <a:noFill/>
          <a:ln>
            <a:noFill/>
          </a:ln>
        </p:spPr>
        <p:txBody>
          <a:bodyPr spcFirstLastPara="1" wrap="square" lIns="0" tIns="45700" rIns="0" bIns="45700" anchor="t" anchorCtr="0">
            <a:noAutofit/>
          </a:bodyPr>
          <a:lstStyle/>
          <a:p>
            <a:pPr marL="91440" lvl="0" indent="-98425" algn="l" rtl="0">
              <a:lnSpc>
                <a:spcPct val="90000"/>
              </a:lnSpc>
              <a:spcBef>
                <a:spcPts val="0"/>
              </a:spcBef>
              <a:spcAft>
                <a:spcPts val="0"/>
              </a:spcAft>
              <a:buClr>
                <a:srgbClr val="0F6FC6"/>
              </a:buClr>
              <a:buSzPts val="1550"/>
              <a:buFont typeface="Calibri"/>
              <a:buChar char=" "/>
            </a:pPr>
            <a:r>
              <a:rPr lang="en" sz="1550">
                <a:solidFill>
                  <a:srgbClr val="3F3F3F"/>
                </a:solidFill>
                <a:latin typeface="Calibri"/>
                <a:ea typeface="Calibri"/>
                <a:cs typeface="Calibri"/>
                <a:sym typeface="Calibri"/>
              </a:rPr>
              <a:t>The </a:t>
            </a:r>
            <a:r>
              <a:rPr lang="en" sz="1550" b="1" u="sng">
                <a:solidFill>
                  <a:srgbClr val="3F3F3F"/>
                </a:solidFill>
                <a:latin typeface="Calibri"/>
                <a:ea typeface="Calibri"/>
                <a:cs typeface="Calibri"/>
                <a:sym typeface="Calibri"/>
              </a:rPr>
              <a:t>Nutrition Division</a:t>
            </a:r>
            <a:r>
              <a:rPr lang="en" sz="1550" b="1">
                <a:solidFill>
                  <a:srgbClr val="3F3F3F"/>
                </a:solidFill>
                <a:latin typeface="Calibri"/>
                <a:ea typeface="Calibri"/>
                <a:cs typeface="Calibri"/>
                <a:sym typeface="Calibri"/>
              </a:rPr>
              <a:t> </a:t>
            </a:r>
            <a:r>
              <a:rPr lang="en" sz="1550">
                <a:solidFill>
                  <a:srgbClr val="3F3F3F"/>
                </a:solidFill>
                <a:latin typeface="Calibri"/>
                <a:ea typeface="Calibri"/>
                <a:cs typeface="Calibri"/>
                <a:sym typeface="Calibri"/>
              </a:rPr>
              <a:t>provides population-based and individual clinical services, so Durham County residents can learn and put into practice behaviors that prevent disease and promote optimal health. Clinical services are provided for Durham residents and encompass individual counseling and/or guidance to prevent, treat, or stabilize diagnosed chronic illnesses. The Durham’s Innovative Nutrition Education (DINE) program teaches students in qualifying schools about nutrition and physical activity to move towards healthier behaviors. DINE and the Chronic Care Initiative (formerly Durham Diabetes Coalition) conduct education classes at community sites and work on policy, systems, and environmental changes that impact the nutrition and physical environment in eligible childcare facilities, food retail markets, faith-based organizations, and community sites. The Formerly Incarcerated Transition (FIT) Program provides health care navigation services for eligible individuals recently released from incarceration who are living with a chronic disease.  </a:t>
            </a:r>
            <a:r>
              <a:rPr lang="en" sz="1550" b="1">
                <a:solidFill>
                  <a:srgbClr val="3F3F3F"/>
                </a:solidFill>
                <a:latin typeface="Calibri"/>
                <a:ea typeface="Calibri"/>
                <a:cs typeface="Calibri"/>
                <a:sym typeface="Calibri"/>
              </a:rPr>
              <a:t>($2,411,143)</a:t>
            </a:r>
            <a:endParaRPr sz="1550">
              <a:solidFill>
                <a:srgbClr val="3F3F3F"/>
              </a:solidFill>
              <a:latin typeface="Calibri"/>
              <a:ea typeface="Calibri"/>
              <a:cs typeface="Calibri"/>
              <a:sym typeface="Calibri"/>
            </a:endParaRPr>
          </a:p>
          <a:p>
            <a:pPr marL="91440" lvl="0" indent="-98425" algn="l" rtl="0">
              <a:lnSpc>
                <a:spcPct val="80000"/>
              </a:lnSpc>
              <a:spcBef>
                <a:spcPts val="0"/>
              </a:spcBef>
              <a:spcAft>
                <a:spcPts val="0"/>
              </a:spcAft>
              <a:buClr>
                <a:srgbClr val="3F3F3F"/>
              </a:buClr>
              <a:buSzPts val="1550"/>
              <a:buFont typeface="Calibri"/>
              <a:buChar char=" "/>
            </a:pPr>
            <a:endParaRPr sz="1550">
              <a:solidFill>
                <a:srgbClr val="3F3F3F"/>
              </a:solidFill>
              <a:latin typeface="Calibri"/>
              <a:ea typeface="Calibri"/>
              <a:cs typeface="Calibri"/>
              <a:sym typeface="Calibri"/>
            </a:endParaRPr>
          </a:p>
        </p:txBody>
      </p:sp>
      <p:pic>
        <p:nvPicPr>
          <p:cNvPr id="175" name="Google Shape;175;p25"/>
          <p:cNvPicPr preferRelativeResize="0"/>
          <p:nvPr/>
        </p:nvPicPr>
        <p:blipFill>
          <a:blip r:embed="rId3">
            <a:alphaModFix/>
          </a:blip>
          <a:stretch>
            <a:fillRect/>
          </a:stretch>
        </p:blipFill>
        <p:spPr>
          <a:xfrm>
            <a:off x="779687" y="4008709"/>
            <a:ext cx="1415859" cy="671368"/>
          </a:xfrm>
          <a:prstGeom prst="rect">
            <a:avLst/>
          </a:prstGeom>
          <a:noFill/>
          <a:ln>
            <a:noFill/>
          </a:ln>
        </p:spPr>
      </p:pic>
      <p:cxnSp>
        <p:nvCxnSpPr>
          <p:cNvPr id="176" name="Google Shape;176;p25"/>
          <p:cNvCxnSpPr/>
          <p:nvPr/>
        </p:nvCxnSpPr>
        <p:spPr>
          <a:xfrm>
            <a:off x="528575" y="1213833"/>
            <a:ext cx="8087100" cy="9300"/>
          </a:xfrm>
          <a:prstGeom prst="straightConnector1">
            <a:avLst/>
          </a:prstGeom>
          <a:noFill/>
          <a:ln w="9525" cap="flat" cmpd="sng">
            <a:solidFill>
              <a:srgbClr val="999999"/>
            </a:solidFill>
            <a:prstDash val="solid"/>
            <a:round/>
            <a:headEnd type="none" w="med" len="med"/>
            <a:tailEnd type="none" w="med" len="med"/>
          </a:ln>
        </p:spPr>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26"/>
          <p:cNvSpPr/>
          <p:nvPr/>
        </p:nvSpPr>
        <p:spPr>
          <a:xfrm>
            <a:off x="125" y="4773275"/>
            <a:ext cx="9144000" cy="370200"/>
          </a:xfrm>
          <a:prstGeom prst="rect">
            <a:avLst/>
          </a:prstGeom>
          <a:solidFill>
            <a:srgbClr val="1596D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2" name="Google Shape;182;p26"/>
          <p:cNvSpPr txBox="1"/>
          <p:nvPr/>
        </p:nvSpPr>
        <p:spPr>
          <a:xfrm>
            <a:off x="3462075" y="4785869"/>
            <a:ext cx="5555400" cy="2760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a:solidFill>
                  <a:schemeClr val="lt1"/>
                </a:solidFill>
              </a:rPr>
              <a:t>Durham Neighborhood College 2023</a:t>
            </a:r>
            <a:endParaRPr>
              <a:solidFill>
                <a:schemeClr val="lt1"/>
              </a:solidFill>
            </a:endParaRPr>
          </a:p>
        </p:txBody>
      </p:sp>
      <p:sp>
        <p:nvSpPr>
          <p:cNvPr id="183" name="Google Shape;183;p26"/>
          <p:cNvSpPr txBox="1"/>
          <p:nvPr/>
        </p:nvSpPr>
        <p:spPr>
          <a:xfrm>
            <a:off x="578971" y="210350"/>
            <a:ext cx="7755300" cy="1061100"/>
          </a:xfrm>
          <a:prstGeom prst="rect">
            <a:avLst/>
          </a:prstGeom>
          <a:noFill/>
          <a:ln>
            <a:noFill/>
          </a:ln>
        </p:spPr>
        <p:txBody>
          <a:bodyPr spcFirstLastPara="1" wrap="square" lIns="91425" tIns="45700" rIns="91425" bIns="45700" anchor="b" anchorCtr="0">
            <a:noAutofit/>
          </a:bodyPr>
          <a:lstStyle/>
          <a:p>
            <a:pPr marL="0" lvl="0" indent="0" algn="l" rtl="0">
              <a:lnSpc>
                <a:spcPct val="85000"/>
              </a:lnSpc>
              <a:spcBef>
                <a:spcPts val="0"/>
              </a:spcBef>
              <a:spcAft>
                <a:spcPts val="0"/>
              </a:spcAft>
              <a:buNone/>
            </a:pPr>
            <a:r>
              <a:rPr lang="en" sz="3200">
                <a:solidFill>
                  <a:srgbClr val="3F3F3F"/>
                </a:solidFill>
                <a:latin typeface="Calibri"/>
                <a:ea typeface="Calibri"/>
                <a:cs typeface="Calibri"/>
                <a:sym typeface="Calibri"/>
              </a:rPr>
              <a:t>DCoDPH – Partnership for a Healthy Durham:</a:t>
            </a:r>
            <a:br>
              <a:rPr lang="en" sz="3200">
                <a:solidFill>
                  <a:srgbClr val="3F3F3F"/>
                </a:solidFill>
                <a:latin typeface="Calibri"/>
                <a:ea typeface="Calibri"/>
                <a:cs typeface="Calibri"/>
                <a:sym typeface="Calibri"/>
              </a:rPr>
            </a:br>
            <a:r>
              <a:rPr lang="en" sz="3200">
                <a:solidFill>
                  <a:srgbClr val="3F3F3F"/>
                </a:solidFill>
                <a:latin typeface="Calibri"/>
                <a:ea typeface="Calibri"/>
                <a:cs typeface="Calibri"/>
                <a:sym typeface="Calibri"/>
              </a:rPr>
              <a:t>Opportunities for Engagement </a:t>
            </a:r>
            <a:endParaRPr sz="3200">
              <a:solidFill>
                <a:srgbClr val="3F3F3F"/>
              </a:solidFill>
              <a:latin typeface="Calibri"/>
              <a:ea typeface="Calibri"/>
              <a:cs typeface="Calibri"/>
              <a:sym typeface="Calibri"/>
            </a:endParaRPr>
          </a:p>
        </p:txBody>
      </p:sp>
      <p:sp>
        <p:nvSpPr>
          <p:cNvPr id="184" name="Google Shape;184;p26"/>
          <p:cNvSpPr txBox="1"/>
          <p:nvPr/>
        </p:nvSpPr>
        <p:spPr>
          <a:xfrm>
            <a:off x="668550" y="1343112"/>
            <a:ext cx="7986300" cy="3263700"/>
          </a:xfrm>
          <a:prstGeom prst="rect">
            <a:avLst/>
          </a:prstGeom>
          <a:noFill/>
          <a:ln>
            <a:noFill/>
          </a:ln>
        </p:spPr>
        <p:txBody>
          <a:bodyPr spcFirstLastPara="1" wrap="square" lIns="0" tIns="45700" rIns="0" bIns="45700" anchor="t" anchorCtr="0">
            <a:noAutofit/>
          </a:bodyPr>
          <a:lstStyle/>
          <a:p>
            <a:pPr marL="91440" lvl="0" indent="-82550" algn="l" rtl="0">
              <a:lnSpc>
                <a:spcPct val="90000"/>
              </a:lnSpc>
              <a:spcBef>
                <a:spcPts val="0"/>
              </a:spcBef>
              <a:spcAft>
                <a:spcPts val="0"/>
              </a:spcAft>
              <a:buClr>
                <a:srgbClr val="0F6FC6"/>
              </a:buClr>
              <a:buSzPts val="1300"/>
              <a:buFont typeface="Calibri"/>
              <a:buChar char=" "/>
            </a:pPr>
            <a:r>
              <a:rPr lang="en" sz="1300">
                <a:solidFill>
                  <a:srgbClr val="3F3F3F"/>
                </a:solidFill>
                <a:latin typeface="Calibri"/>
                <a:ea typeface="Calibri"/>
                <a:cs typeface="Calibri"/>
                <a:sym typeface="Calibri"/>
              </a:rPr>
              <a:t>The Partnership for a Healthy Durham is a coalition of local organizations and community members with the goal of collaboratively improving the physical, mental, and social health and well-being of Durham’s residents using racial equity principles. </a:t>
            </a:r>
            <a:endParaRPr sz="1300">
              <a:solidFill>
                <a:srgbClr val="3F3F3F"/>
              </a:solidFill>
              <a:latin typeface="Calibri"/>
              <a:ea typeface="Calibri"/>
              <a:cs typeface="Calibri"/>
              <a:sym typeface="Calibri"/>
            </a:endParaRPr>
          </a:p>
          <a:p>
            <a:pPr marL="91440" lvl="0" indent="-82550" algn="l" rtl="0">
              <a:lnSpc>
                <a:spcPct val="90000"/>
              </a:lnSpc>
              <a:spcBef>
                <a:spcPts val="1400"/>
              </a:spcBef>
              <a:spcAft>
                <a:spcPts val="0"/>
              </a:spcAft>
              <a:buClr>
                <a:srgbClr val="0F6FC6"/>
              </a:buClr>
              <a:buSzPts val="1300"/>
              <a:buFont typeface="Calibri"/>
              <a:buChar char=" "/>
            </a:pPr>
            <a:r>
              <a:rPr lang="en" sz="1300">
                <a:solidFill>
                  <a:srgbClr val="3F3F3F"/>
                </a:solidFill>
                <a:latin typeface="Calibri"/>
                <a:ea typeface="Calibri"/>
                <a:cs typeface="Calibri"/>
                <a:sym typeface="Calibri"/>
              </a:rPr>
              <a:t>The Partnership has six committees that focus on Durham County health priorities, communications, and systemic equity. There are currently hundreds of active members in the Partnership.  </a:t>
            </a:r>
            <a:endParaRPr sz="1300">
              <a:solidFill>
                <a:srgbClr val="3F3F3F"/>
              </a:solidFill>
              <a:latin typeface="Calibri"/>
              <a:ea typeface="Calibri"/>
              <a:cs typeface="Calibri"/>
              <a:sym typeface="Calibri"/>
            </a:endParaRPr>
          </a:p>
          <a:p>
            <a:pPr marL="91440" lvl="0" indent="-82550" algn="l" rtl="0">
              <a:lnSpc>
                <a:spcPct val="90000"/>
              </a:lnSpc>
              <a:spcBef>
                <a:spcPts val="1400"/>
              </a:spcBef>
              <a:spcAft>
                <a:spcPts val="0"/>
              </a:spcAft>
              <a:buClr>
                <a:srgbClr val="0F6FC6"/>
              </a:buClr>
              <a:buSzPts val="1300"/>
              <a:buFont typeface="Calibri"/>
              <a:buChar char=" "/>
            </a:pPr>
            <a:r>
              <a:rPr lang="en" sz="1300">
                <a:solidFill>
                  <a:srgbClr val="3F3F3F"/>
                </a:solidFill>
                <a:latin typeface="Calibri"/>
                <a:ea typeface="Calibri"/>
                <a:cs typeface="Calibri"/>
                <a:sym typeface="Calibri"/>
              </a:rPr>
              <a:t>For questions about the Partnership, call (919) 560-7833 or visit </a:t>
            </a:r>
            <a:r>
              <a:rPr lang="en" sz="1300" u="sng">
                <a:solidFill>
                  <a:srgbClr val="F49100"/>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www.healthydurham.org</a:t>
            </a:r>
            <a:r>
              <a:rPr lang="en" sz="1300">
                <a:solidFill>
                  <a:srgbClr val="3F3F3F"/>
                </a:solidFill>
                <a:latin typeface="Calibri"/>
                <a:ea typeface="Calibri"/>
                <a:cs typeface="Calibri"/>
                <a:sym typeface="Calibri"/>
              </a:rPr>
              <a:t> .</a:t>
            </a:r>
            <a:endParaRPr sz="1300">
              <a:solidFill>
                <a:srgbClr val="3F3F3F"/>
              </a:solidFill>
              <a:latin typeface="Calibri"/>
              <a:ea typeface="Calibri"/>
              <a:cs typeface="Calibri"/>
              <a:sym typeface="Calibri"/>
            </a:endParaRPr>
          </a:p>
          <a:p>
            <a:pPr marL="91440" lvl="0" indent="-82550" algn="l" rtl="0">
              <a:lnSpc>
                <a:spcPct val="90000"/>
              </a:lnSpc>
              <a:spcBef>
                <a:spcPts val="1400"/>
              </a:spcBef>
              <a:spcAft>
                <a:spcPts val="0"/>
              </a:spcAft>
              <a:buClr>
                <a:srgbClr val="0F6FC6"/>
              </a:buClr>
              <a:buSzPts val="1300"/>
              <a:buFont typeface="Calibri"/>
              <a:buChar char=" "/>
            </a:pPr>
            <a:r>
              <a:rPr lang="en" sz="1300">
                <a:solidFill>
                  <a:srgbClr val="3F3F3F"/>
                </a:solidFill>
                <a:latin typeface="Calibri"/>
                <a:ea typeface="Calibri"/>
                <a:cs typeface="Calibri"/>
                <a:sym typeface="Calibri"/>
              </a:rPr>
              <a:t>The Partnership for a Healthy Durham and Data Program area is also responsible for the Community Health Assessment, annual health reports, data analysis, evaluation and grant writing.  </a:t>
            </a:r>
            <a:endParaRPr sz="1300">
              <a:solidFill>
                <a:srgbClr val="3F3F3F"/>
              </a:solidFill>
              <a:latin typeface="Calibri"/>
              <a:ea typeface="Calibri"/>
              <a:cs typeface="Calibri"/>
              <a:sym typeface="Calibri"/>
            </a:endParaRPr>
          </a:p>
          <a:p>
            <a:pPr marL="91440" lvl="0" indent="-82550" algn="l" rtl="0">
              <a:lnSpc>
                <a:spcPct val="90000"/>
              </a:lnSpc>
              <a:spcBef>
                <a:spcPts val="1400"/>
              </a:spcBef>
              <a:spcAft>
                <a:spcPts val="0"/>
              </a:spcAft>
              <a:buClr>
                <a:srgbClr val="0F6FC6"/>
              </a:buClr>
              <a:buSzPts val="1300"/>
              <a:buFont typeface="Calibri"/>
              <a:buChar char=" "/>
            </a:pPr>
            <a:r>
              <a:rPr lang="en" sz="1300">
                <a:solidFill>
                  <a:srgbClr val="3F3F3F"/>
                </a:solidFill>
                <a:latin typeface="Calibri"/>
                <a:ea typeface="Calibri"/>
                <a:cs typeface="Calibri"/>
                <a:sym typeface="Calibri"/>
              </a:rPr>
              <a:t>For data requests, contact Epidemiologist Savannah Carrico at:</a:t>
            </a:r>
            <a:br>
              <a:rPr lang="en" sz="1300">
                <a:solidFill>
                  <a:srgbClr val="3F3F3F"/>
                </a:solidFill>
                <a:latin typeface="Calibri"/>
                <a:ea typeface="Calibri"/>
                <a:cs typeface="Calibri"/>
                <a:sym typeface="Calibri"/>
              </a:rPr>
            </a:br>
            <a:r>
              <a:rPr lang="en" sz="1300">
                <a:solidFill>
                  <a:srgbClr val="3F3F3F"/>
                </a:solidFill>
                <a:latin typeface="Calibri"/>
                <a:ea typeface="Calibri"/>
                <a:cs typeface="Calibri"/>
                <a:sym typeface="Calibri"/>
              </a:rPr>
              <a:t>scarrico@dconc.gov or call 919-560-7832. </a:t>
            </a:r>
            <a:endParaRPr sz="1300">
              <a:solidFill>
                <a:srgbClr val="3F3F3F"/>
              </a:solidFill>
              <a:latin typeface="Calibri"/>
              <a:ea typeface="Calibri"/>
              <a:cs typeface="Calibri"/>
              <a:sym typeface="Calibri"/>
            </a:endParaRPr>
          </a:p>
          <a:p>
            <a:pPr marL="91440" lvl="0" indent="0" algn="l" rtl="0">
              <a:lnSpc>
                <a:spcPct val="90000"/>
              </a:lnSpc>
              <a:spcBef>
                <a:spcPts val="1400"/>
              </a:spcBef>
              <a:spcAft>
                <a:spcPts val="0"/>
              </a:spcAft>
              <a:buNone/>
            </a:pPr>
            <a:endParaRPr sz="1300">
              <a:solidFill>
                <a:srgbClr val="3F3F3F"/>
              </a:solidFill>
              <a:latin typeface="Calibri"/>
              <a:ea typeface="Calibri"/>
              <a:cs typeface="Calibri"/>
              <a:sym typeface="Calibri"/>
            </a:endParaRPr>
          </a:p>
          <a:p>
            <a:pPr marL="91440" lvl="0" indent="0" algn="l" rtl="0">
              <a:lnSpc>
                <a:spcPct val="90000"/>
              </a:lnSpc>
              <a:spcBef>
                <a:spcPts val="1400"/>
              </a:spcBef>
              <a:spcAft>
                <a:spcPts val="0"/>
              </a:spcAft>
              <a:buNone/>
            </a:pPr>
            <a:endParaRPr sz="1300">
              <a:solidFill>
                <a:srgbClr val="3F3F3F"/>
              </a:solidFill>
              <a:latin typeface="Calibri"/>
              <a:ea typeface="Calibri"/>
              <a:cs typeface="Calibri"/>
              <a:sym typeface="Calibri"/>
            </a:endParaRPr>
          </a:p>
          <a:p>
            <a:pPr marL="91440" lvl="0" indent="-82550" algn="l" rtl="0">
              <a:lnSpc>
                <a:spcPct val="80000"/>
              </a:lnSpc>
              <a:spcBef>
                <a:spcPts val="0"/>
              </a:spcBef>
              <a:spcAft>
                <a:spcPts val="0"/>
              </a:spcAft>
              <a:buClr>
                <a:srgbClr val="3F3F3F"/>
              </a:buClr>
              <a:buSzPts val="1300"/>
              <a:buFont typeface="Calibri"/>
              <a:buChar char=" "/>
            </a:pPr>
            <a:endParaRPr sz="1300">
              <a:solidFill>
                <a:srgbClr val="3F3F3F"/>
              </a:solidFill>
              <a:latin typeface="Calibri"/>
              <a:ea typeface="Calibri"/>
              <a:cs typeface="Calibri"/>
              <a:sym typeface="Calibri"/>
            </a:endParaRPr>
          </a:p>
        </p:txBody>
      </p:sp>
      <p:pic>
        <p:nvPicPr>
          <p:cNvPr id="185" name="Google Shape;185;p26"/>
          <p:cNvPicPr preferRelativeResize="0"/>
          <p:nvPr/>
        </p:nvPicPr>
        <p:blipFill>
          <a:blip r:embed="rId4">
            <a:alphaModFix/>
          </a:blip>
          <a:stretch>
            <a:fillRect/>
          </a:stretch>
        </p:blipFill>
        <p:spPr>
          <a:xfrm>
            <a:off x="779687" y="4008709"/>
            <a:ext cx="1415859" cy="671368"/>
          </a:xfrm>
          <a:prstGeom prst="rect">
            <a:avLst/>
          </a:prstGeom>
          <a:noFill/>
          <a:ln>
            <a:noFill/>
          </a:ln>
        </p:spPr>
      </p:pic>
      <p:cxnSp>
        <p:nvCxnSpPr>
          <p:cNvPr id="186" name="Google Shape;186;p26"/>
          <p:cNvCxnSpPr/>
          <p:nvPr/>
        </p:nvCxnSpPr>
        <p:spPr>
          <a:xfrm>
            <a:off x="528575" y="1213833"/>
            <a:ext cx="8087100" cy="9300"/>
          </a:xfrm>
          <a:prstGeom prst="straightConnector1">
            <a:avLst/>
          </a:prstGeom>
          <a:noFill/>
          <a:ln w="9525" cap="flat" cmpd="sng">
            <a:solidFill>
              <a:srgbClr val="999999"/>
            </a:solidFill>
            <a:prstDash val="solid"/>
            <a:round/>
            <a:headEnd type="none" w="med" len="med"/>
            <a:tailEnd type="none" w="med" len="med"/>
          </a:ln>
        </p:spPr>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27"/>
          <p:cNvSpPr/>
          <p:nvPr/>
        </p:nvSpPr>
        <p:spPr>
          <a:xfrm>
            <a:off x="125" y="4773275"/>
            <a:ext cx="9144000" cy="370200"/>
          </a:xfrm>
          <a:prstGeom prst="rect">
            <a:avLst/>
          </a:prstGeom>
          <a:solidFill>
            <a:srgbClr val="1596D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2" name="Google Shape;192;p27"/>
          <p:cNvSpPr txBox="1"/>
          <p:nvPr/>
        </p:nvSpPr>
        <p:spPr>
          <a:xfrm>
            <a:off x="3462075" y="4785869"/>
            <a:ext cx="5555400" cy="2760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a:solidFill>
                  <a:schemeClr val="lt1"/>
                </a:solidFill>
              </a:rPr>
              <a:t>Durham Neighborhood College 2023</a:t>
            </a:r>
            <a:endParaRPr>
              <a:solidFill>
                <a:schemeClr val="lt1"/>
              </a:solidFill>
            </a:endParaRPr>
          </a:p>
        </p:txBody>
      </p:sp>
      <p:sp>
        <p:nvSpPr>
          <p:cNvPr id="193" name="Google Shape;193;p27"/>
          <p:cNvSpPr txBox="1"/>
          <p:nvPr/>
        </p:nvSpPr>
        <p:spPr>
          <a:xfrm>
            <a:off x="578971" y="210350"/>
            <a:ext cx="7755300" cy="1061100"/>
          </a:xfrm>
          <a:prstGeom prst="rect">
            <a:avLst/>
          </a:prstGeom>
          <a:noFill/>
          <a:ln>
            <a:noFill/>
          </a:ln>
        </p:spPr>
        <p:txBody>
          <a:bodyPr spcFirstLastPara="1" wrap="square" lIns="91425" tIns="45700" rIns="91425" bIns="45700" anchor="b" anchorCtr="0">
            <a:noAutofit/>
          </a:bodyPr>
          <a:lstStyle/>
          <a:p>
            <a:pPr marL="0" lvl="0" indent="0" algn="l" rtl="0">
              <a:lnSpc>
                <a:spcPct val="85000"/>
              </a:lnSpc>
              <a:spcBef>
                <a:spcPts val="0"/>
              </a:spcBef>
              <a:spcAft>
                <a:spcPts val="0"/>
              </a:spcAft>
              <a:buNone/>
            </a:pPr>
            <a:r>
              <a:rPr lang="en" sz="3200">
                <a:solidFill>
                  <a:srgbClr val="3F3F3F"/>
                </a:solidFill>
                <a:latin typeface="Calibri"/>
                <a:ea typeface="Calibri"/>
                <a:cs typeface="Calibri"/>
                <a:sym typeface="Calibri"/>
              </a:rPr>
              <a:t>DCoDPH – Partnership for a Healthy Durham:</a:t>
            </a:r>
            <a:br>
              <a:rPr lang="en" sz="3200">
                <a:solidFill>
                  <a:srgbClr val="3F3F3F"/>
                </a:solidFill>
                <a:latin typeface="Calibri"/>
                <a:ea typeface="Calibri"/>
                <a:cs typeface="Calibri"/>
                <a:sym typeface="Calibri"/>
              </a:rPr>
            </a:br>
            <a:r>
              <a:rPr lang="en" sz="3200">
                <a:solidFill>
                  <a:srgbClr val="3F3F3F"/>
                </a:solidFill>
                <a:latin typeface="Calibri"/>
                <a:ea typeface="Calibri"/>
                <a:cs typeface="Calibri"/>
                <a:sym typeface="Calibri"/>
              </a:rPr>
              <a:t>Opportunities for Engagement </a:t>
            </a:r>
            <a:endParaRPr sz="3200">
              <a:solidFill>
                <a:srgbClr val="3F3F3F"/>
              </a:solidFill>
              <a:latin typeface="Calibri"/>
              <a:ea typeface="Calibri"/>
              <a:cs typeface="Calibri"/>
              <a:sym typeface="Calibri"/>
            </a:endParaRPr>
          </a:p>
        </p:txBody>
      </p:sp>
      <p:sp>
        <p:nvSpPr>
          <p:cNvPr id="194" name="Google Shape;194;p27"/>
          <p:cNvSpPr txBox="1"/>
          <p:nvPr/>
        </p:nvSpPr>
        <p:spPr>
          <a:xfrm>
            <a:off x="668550" y="1343112"/>
            <a:ext cx="7986300" cy="3263700"/>
          </a:xfrm>
          <a:prstGeom prst="rect">
            <a:avLst/>
          </a:prstGeom>
          <a:noFill/>
          <a:ln>
            <a:noFill/>
          </a:ln>
        </p:spPr>
        <p:txBody>
          <a:bodyPr spcFirstLastPara="1" wrap="square" lIns="0" tIns="45700" rIns="0" bIns="45700" anchor="t" anchorCtr="0">
            <a:noAutofit/>
          </a:bodyPr>
          <a:lstStyle/>
          <a:p>
            <a:pPr marL="91440" lvl="0" indent="-107950" algn="l" rtl="0">
              <a:lnSpc>
                <a:spcPct val="90000"/>
              </a:lnSpc>
              <a:spcBef>
                <a:spcPts val="0"/>
              </a:spcBef>
              <a:spcAft>
                <a:spcPts val="0"/>
              </a:spcAft>
              <a:buClr>
                <a:srgbClr val="0F6FC6"/>
              </a:buClr>
              <a:buSzPts val="1700"/>
              <a:buFont typeface="Calibri"/>
              <a:buChar char=" "/>
            </a:pPr>
            <a:r>
              <a:rPr lang="en" sz="1700" b="1" u="sng">
                <a:solidFill>
                  <a:srgbClr val="F49100"/>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Access to Care:</a:t>
            </a:r>
            <a:r>
              <a:rPr lang="en" sz="1700">
                <a:solidFill>
                  <a:srgbClr val="3F3F3F"/>
                </a:solidFill>
                <a:latin typeface="Calibri"/>
                <a:ea typeface="Calibri"/>
                <a:cs typeface="Calibri"/>
                <a:sym typeface="Calibri"/>
              </a:rPr>
              <a:t> Advocates for changes that will affect health care coverage for residents and develops community and agency-based strategies to make measurable improvements in access to medical and dental care for the uninsured and underinsured residents of Durham.</a:t>
            </a:r>
            <a:endParaRPr sz="1700">
              <a:solidFill>
                <a:srgbClr val="3F3F3F"/>
              </a:solidFill>
              <a:latin typeface="Calibri"/>
              <a:ea typeface="Calibri"/>
              <a:cs typeface="Calibri"/>
              <a:sym typeface="Calibri"/>
            </a:endParaRPr>
          </a:p>
          <a:p>
            <a:pPr marL="91440" lvl="0" indent="-107950" algn="l" rtl="0">
              <a:lnSpc>
                <a:spcPct val="90000"/>
              </a:lnSpc>
              <a:spcBef>
                <a:spcPts val="1400"/>
              </a:spcBef>
              <a:spcAft>
                <a:spcPts val="0"/>
              </a:spcAft>
              <a:buClr>
                <a:srgbClr val="0F6FC6"/>
              </a:buClr>
              <a:buSzPts val="1700"/>
              <a:buFont typeface="Calibri"/>
              <a:buChar char=" "/>
            </a:pPr>
            <a:r>
              <a:rPr lang="en" sz="1700" b="1" u="sng">
                <a:solidFill>
                  <a:srgbClr val="F49100"/>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Communications:</a:t>
            </a:r>
            <a:r>
              <a:rPr lang="en" sz="1700">
                <a:solidFill>
                  <a:srgbClr val="3F3F3F"/>
                </a:solidFill>
                <a:latin typeface="Calibri"/>
                <a:ea typeface="Calibri"/>
                <a:cs typeface="Calibri"/>
                <a:sym typeface="Calibri"/>
              </a:rPr>
              <a:t> Charged with improving the internal and  external communications and Partnership branding. Working with community partners to enhance an online community resource directory.</a:t>
            </a:r>
            <a:endParaRPr sz="1700">
              <a:solidFill>
                <a:srgbClr val="3F3F3F"/>
              </a:solidFill>
              <a:latin typeface="Calibri"/>
              <a:ea typeface="Calibri"/>
              <a:cs typeface="Calibri"/>
              <a:sym typeface="Calibri"/>
            </a:endParaRPr>
          </a:p>
          <a:p>
            <a:pPr marL="91440" lvl="0" indent="-107950" algn="l" rtl="0">
              <a:lnSpc>
                <a:spcPct val="90000"/>
              </a:lnSpc>
              <a:spcBef>
                <a:spcPts val="1400"/>
              </a:spcBef>
              <a:spcAft>
                <a:spcPts val="0"/>
              </a:spcAft>
              <a:buClr>
                <a:srgbClr val="0F6FC6"/>
              </a:buClr>
              <a:buSzPts val="1700"/>
              <a:buFont typeface="Calibri"/>
              <a:buChar char=" "/>
            </a:pPr>
            <a:r>
              <a:rPr lang="en" sz="1700" b="1" u="sng">
                <a:solidFill>
                  <a:srgbClr val="F49100"/>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Health and Housing:</a:t>
            </a:r>
            <a:r>
              <a:rPr lang="en" sz="1700">
                <a:solidFill>
                  <a:srgbClr val="3F3F3F"/>
                </a:solidFill>
                <a:latin typeface="Calibri"/>
                <a:ea typeface="Calibri"/>
                <a:cs typeface="Calibri"/>
                <a:sym typeface="Calibri"/>
              </a:rPr>
              <a:t> This new committee focuses on the relationship between health and housing.</a:t>
            </a:r>
            <a:endParaRPr sz="1700">
              <a:solidFill>
                <a:srgbClr val="3F3F3F"/>
              </a:solidFill>
              <a:latin typeface="Calibri"/>
              <a:ea typeface="Calibri"/>
              <a:cs typeface="Calibri"/>
              <a:sym typeface="Calibri"/>
            </a:endParaRPr>
          </a:p>
          <a:p>
            <a:pPr marL="91440" lvl="0" indent="0" algn="l" rtl="0">
              <a:lnSpc>
                <a:spcPct val="90000"/>
              </a:lnSpc>
              <a:spcBef>
                <a:spcPts val="1400"/>
              </a:spcBef>
              <a:spcAft>
                <a:spcPts val="0"/>
              </a:spcAft>
              <a:buNone/>
            </a:pPr>
            <a:endParaRPr sz="1700">
              <a:solidFill>
                <a:srgbClr val="3F3F3F"/>
              </a:solidFill>
              <a:latin typeface="Calibri"/>
              <a:ea typeface="Calibri"/>
              <a:cs typeface="Calibri"/>
              <a:sym typeface="Calibri"/>
            </a:endParaRPr>
          </a:p>
          <a:p>
            <a:pPr marL="91440" lvl="0" indent="-107950" algn="l" rtl="0">
              <a:lnSpc>
                <a:spcPct val="80000"/>
              </a:lnSpc>
              <a:spcBef>
                <a:spcPts val="0"/>
              </a:spcBef>
              <a:spcAft>
                <a:spcPts val="0"/>
              </a:spcAft>
              <a:buClr>
                <a:srgbClr val="3F3F3F"/>
              </a:buClr>
              <a:buSzPts val="1700"/>
              <a:buFont typeface="Calibri"/>
              <a:buChar char=" "/>
            </a:pPr>
            <a:endParaRPr sz="1700">
              <a:solidFill>
                <a:srgbClr val="3F3F3F"/>
              </a:solidFill>
              <a:latin typeface="Calibri"/>
              <a:ea typeface="Calibri"/>
              <a:cs typeface="Calibri"/>
              <a:sym typeface="Calibri"/>
            </a:endParaRPr>
          </a:p>
        </p:txBody>
      </p:sp>
      <p:pic>
        <p:nvPicPr>
          <p:cNvPr id="195" name="Google Shape;195;p27"/>
          <p:cNvPicPr preferRelativeResize="0"/>
          <p:nvPr/>
        </p:nvPicPr>
        <p:blipFill>
          <a:blip r:embed="rId6">
            <a:alphaModFix/>
          </a:blip>
          <a:stretch>
            <a:fillRect/>
          </a:stretch>
        </p:blipFill>
        <p:spPr>
          <a:xfrm>
            <a:off x="779687" y="4008709"/>
            <a:ext cx="1415859" cy="671368"/>
          </a:xfrm>
          <a:prstGeom prst="rect">
            <a:avLst/>
          </a:prstGeom>
          <a:noFill/>
          <a:ln>
            <a:noFill/>
          </a:ln>
        </p:spPr>
      </p:pic>
      <p:cxnSp>
        <p:nvCxnSpPr>
          <p:cNvPr id="196" name="Google Shape;196;p27"/>
          <p:cNvCxnSpPr/>
          <p:nvPr/>
        </p:nvCxnSpPr>
        <p:spPr>
          <a:xfrm>
            <a:off x="528575" y="1213833"/>
            <a:ext cx="8087100" cy="9300"/>
          </a:xfrm>
          <a:prstGeom prst="straightConnector1">
            <a:avLst/>
          </a:prstGeom>
          <a:noFill/>
          <a:ln w="9525" cap="flat" cmpd="sng">
            <a:solidFill>
              <a:srgbClr val="999999"/>
            </a:solidFill>
            <a:prstDash val="solid"/>
            <a:round/>
            <a:headEnd type="none" w="med" len="med"/>
            <a:tailEnd type="none" w="med" len="med"/>
          </a:ln>
        </p:spPr>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28"/>
          <p:cNvSpPr/>
          <p:nvPr/>
        </p:nvSpPr>
        <p:spPr>
          <a:xfrm>
            <a:off x="125" y="4773275"/>
            <a:ext cx="9144000" cy="370200"/>
          </a:xfrm>
          <a:prstGeom prst="rect">
            <a:avLst/>
          </a:prstGeom>
          <a:solidFill>
            <a:srgbClr val="1596D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2" name="Google Shape;202;p28"/>
          <p:cNvSpPr txBox="1"/>
          <p:nvPr/>
        </p:nvSpPr>
        <p:spPr>
          <a:xfrm>
            <a:off x="3462075" y="4785869"/>
            <a:ext cx="5555400" cy="2760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a:solidFill>
                  <a:schemeClr val="lt1"/>
                </a:solidFill>
              </a:rPr>
              <a:t>Durham Neighborhood College 2023</a:t>
            </a:r>
            <a:endParaRPr>
              <a:solidFill>
                <a:schemeClr val="lt1"/>
              </a:solidFill>
            </a:endParaRPr>
          </a:p>
        </p:txBody>
      </p:sp>
      <p:sp>
        <p:nvSpPr>
          <p:cNvPr id="203" name="Google Shape;203;p28"/>
          <p:cNvSpPr txBox="1"/>
          <p:nvPr/>
        </p:nvSpPr>
        <p:spPr>
          <a:xfrm>
            <a:off x="578971" y="210350"/>
            <a:ext cx="7755300" cy="1061100"/>
          </a:xfrm>
          <a:prstGeom prst="rect">
            <a:avLst/>
          </a:prstGeom>
          <a:noFill/>
          <a:ln>
            <a:noFill/>
          </a:ln>
        </p:spPr>
        <p:txBody>
          <a:bodyPr spcFirstLastPara="1" wrap="square" lIns="91425" tIns="45700" rIns="91425" bIns="45700" anchor="b" anchorCtr="0">
            <a:noAutofit/>
          </a:bodyPr>
          <a:lstStyle/>
          <a:p>
            <a:pPr marL="0" lvl="0" indent="0" algn="l" rtl="0">
              <a:lnSpc>
                <a:spcPct val="85000"/>
              </a:lnSpc>
              <a:spcBef>
                <a:spcPts val="0"/>
              </a:spcBef>
              <a:spcAft>
                <a:spcPts val="0"/>
              </a:spcAft>
              <a:buNone/>
            </a:pPr>
            <a:r>
              <a:rPr lang="en" sz="3200">
                <a:solidFill>
                  <a:srgbClr val="3F3F3F"/>
                </a:solidFill>
                <a:latin typeface="Calibri"/>
                <a:ea typeface="Calibri"/>
                <a:cs typeface="Calibri"/>
                <a:sym typeface="Calibri"/>
              </a:rPr>
              <a:t>DCoDPH – Partnership for a Healthy Durham:</a:t>
            </a:r>
            <a:br>
              <a:rPr lang="en" sz="3200">
                <a:solidFill>
                  <a:srgbClr val="3F3F3F"/>
                </a:solidFill>
                <a:latin typeface="Calibri"/>
                <a:ea typeface="Calibri"/>
                <a:cs typeface="Calibri"/>
                <a:sym typeface="Calibri"/>
              </a:rPr>
            </a:br>
            <a:r>
              <a:rPr lang="en" sz="3200">
                <a:solidFill>
                  <a:srgbClr val="3F3F3F"/>
                </a:solidFill>
                <a:latin typeface="Calibri"/>
                <a:ea typeface="Calibri"/>
                <a:cs typeface="Calibri"/>
                <a:sym typeface="Calibri"/>
              </a:rPr>
              <a:t>Opportunities for Engagement </a:t>
            </a:r>
            <a:endParaRPr sz="3200">
              <a:solidFill>
                <a:srgbClr val="3F3F3F"/>
              </a:solidFill>
              <a:latin typeface="Calibri"/>
              <a:ea typeface="Calibri"/>
              <a:cs typeface="Calibri"/>
              <a:sym typeface="Calibri"/>
            </a:endParaRPr>
          </a:p>
        </p:txBody>
      </p:sp>
      <p:sp>
        <p:nvSpPr>
          <p:cNvPr id="204" name="Google Shape;204;p28"/>
          <p:cNvSpPr txBox="1"/>
          <p:nvPr/>
        </p:nvSpPr>
        <p:spPr>
          <a:xfrm>
            <a:off x="668550" y="1343112"/>
            <a:ext cx="7986300" cy="3263700"/>
          </a:xfrm>
          <a:prstGeom prst="rect">
            <a:avLst/>
          </a:prstGeom>
          <a:noFill/>
          <a:ln>
            <a:noFill/>
          </a:ln>
        </p:spPr>
        <p:txBody>
          <a:bodyPr spcFirstLastPara="1" wrap="square" lIns="0" tIns="45700" rIns="0" bIns="45700" anchor="t" anchorCtr="0">
            <a:noAutofit/>
          </a:bodyPr>
          <a:lstStyle/>
          <a:p>
            <a:pPr marL="91440" lvl="0" indent="-95250" algn="l" rtl="0">
              <a:lnSpc>
                <a:spcPct val="90000"/>
              </a:lnSpc>
              <a:spcBef>
                <a:spcPts val="0"/>
              </a:spcBef>
              <a:spcAft>
                <a:spcPts val="0"/>
              </a:spcAft>
              <a:buClr>
                <a:srgbClr val="0F6FC6"/>
              </a:buClr>
              <a:buSzPts val="1500"/>
              <a:buFont typeface="Calibri"/>
              <a:buChar char=" "/>
            </a:pPr>
            <a:r>
              <a:rPr lang="en" sz="1500" b="1" u="sng">
                <a:solidFill>
                  <a:srgbClr val="F49100"/>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Physical Activity, Nutrition, and Food Access:</a:t>
            </a:r>
            <a:r>
              <a:rPr lang="en" sz="1500">
                <a:solidFill>
                  <a:srgbClr val="3F3F3F"/>
                </a:solidFill>
                <a:latin typeface="Calibri"/>
                <a:ea typeface="Calibri"/>
                <a:cs typeface="Calibri"/>
                <a:sym typeface="Calibri"/>
              </a:rPr>
              <a:t>  Provides a community-based approach to address issues with accessing healthy foods, improving opportunities for physical activity, and supporting school nutrition.</a:t>
            </a:r>
            <a:endParaRPr sz="1500">
              <a:solidFill>
                <a:srgbClr val="3F3F3F"/>
              </a:solidFill>
              <a:latin typeface="Calibri"/>
              <a:ea typeface="Calibri"/>
              <a:cs typeface="Calibri"/>
              <a:sym typeface="Calibri"/>
            </a:endParaRPr>
          </a:p>
          <a:p>
            <a:pPr marL="91440" lvl="0" indent="-95250" algn="l" rtl="0">
              <a:lnSpc>
                <a:spcPct val="90000"/>
              </a:lnSpc>
              <a:spcBef>
                <a:spcPts val="1400"/>
              </a:spcBef>
              <a:spcAft>
                <a:spcPts val="0"/>
              </a:spcAft>
              <a:buClr>
                <a:srgbClr val="0F6FC6"/>
              </a:buClr>
              <a:buSzPts val="1500"/>
              <a:buFont typeface="Calibri"/>
              <a:buChar char=" "/>
            </a:pPr>
            <a:r>
              <a:rPr lang="en" sz="1500" b="1" u="sng">
                <a:solidFill>
                  <a:srgbClr val="F49100"/>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Mental Health:</a:t>
            </a:r>
            <a:r>
              <a:rPr lang="en" sz="1500">
                <a:solidFill>
                  <a:srgbClr val="3F3F3F"/>
                </a:solidFill>
                <a:latin typeface="Calibri"/>
                <a:ea typeface="Calibri"/>
                <a:cs typeface="Calibri"/>
                <a:sym typeface="Calibri"/>
              </a:rPr>
              <a:t>  Seeks to increase public awareness of mental illness and access to mental health services.</a:t>
            </a:r>
            <a:endParaRPr sz="1500">
              <a:solidFill>
                <a:srgbClr val="3F3F3F"/>
              </a:solidFill>
              <a:latin typeface="Calibri"/>
              <a:ea typeface="Calibri"/>
              <a:cs typeface="Calibri"/>
              <a:sym typeface="Calibri"/>
            </a:endParaRPr>
          </a:p>
          <a:p>
            <a:pPr marL="91440" lvl="0" indent="-95250" algn="l" rtl="0">
              <a:lnSpc>
                <a:spcPct val="90000"/>
              </a:lnSpc>
              <a:spcBef>
                <a:spcPts val="1400"/>
              </a:spcBef>
              <a:spcAft>
                <a:spcPts val="0"/>
              </a:spcAft>
              <a:buClr>
                <a:srgbClr val="0F6FC6"/>
              </a:buClr>
              <a:buSzPts val="1500"/>
              <a:buFont typeface="Calibri"/>
              <a:buChar char=" "/>
            </a:pPr>
            <a:r>
              <a:rPr lang="en" sz="1500" b="1" u="sng">
                <a:solidFill>
                  <a:srgbClr val="F49100"/>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Poverty:</a:t>
            </a:r>
            <a:r>
              <a:rPr lang="en" sz="1500">
                <a:solidFill>
                  <a:srgbClr val="3F3F3F"/>
                </a:solidFill>
                <a:latin typeface="Calibri"/>
                <a:ea typeface="Calibri"/>
                <a:cs typeface="Calibri"/>
                <a:sym typeface="Calibri"/>
              </a:rPr>
              <a:t>  (No standing committee; we work with other existing groups and through our health committees). </a:t>
            </a:r>
            <a:endParaRPr sz="1500">
              <a:solidFill>
                <a:srgbClr val="3F3F3F"/>
              </a:solidFill>
              <a:latin typeface="Calibri"/>
              <a:ea typeface="Calibri"/>
              <a:cs typeface="Calibri"/>
              <a:sym typeface="Calibri"/>
            </a:endParaRPr>
          </a:p>
          <a:p>
            <a:pPr marL="91440" lvl="0" indent="-95250" algn="l" rtl="0">
              <a:lnSpc>
                <a:spcPct val="90000"/>
              </a:lnSpc>
              <a:spcBef>
                <a:spcPts val="1400"/>
              </a:spcBef>
              <a:spcAft>
                <a:spcPts val="0"/>
              </a:spcAft>
              <a:buClr>
                <a:srgbClr val="0F6FC6"/>
              </a:buClr>
              <a:buSzPts val="1500"/>
              <a:buFont typeface="Calibri"/>
              <a:buChar char=" "/>
            </a:pPr>
            <a:r>
              <a:rPr lang="en" sz="1500">
                <a:solidFill>
                  <a:srgbClr val="3F3F3F"/>
                </a:solidFill>
                <a:latin typeface="Calibri"/>
                <a:ea typeface="Calibri"/>
                <a:cs typeface="Calibri"/>
                <a:sym typeface="Calibri"/>
              </a:rPr>
              <a:t>Systemic Equity Action Team- </a:t>
            </a:r>
            <a:r>
              <a:rPr lang="en" sz="1500">
                <a:solidFill>
                  <a:schemeClr val="dk1"/>
                </a:solidFill>
                <a:latin typeface="Calibri"/>
                <a:ea typeface="Calibri"/>
                <a:cs typeface="Calibri"/>
                <a:sym typeface="Calibri"/>
              </a:rPr>
              <a:t>Works to cultivate community power and leadership, transform inequitable systems using justice and accountability, operationalize internal equity, connect our humanity, and admit that language and history matter</a:t>
            </a:r>
            <a:endParaRPr sz="1500">
              <a:solidFill>
                <a:schemeClr val="dk1"/>
              </a:solidFill>
              <a:latin typeface="Calibri"/>
              <a:ea typeface="Calibri"/>
              <a:cs typeface="Calibri"/>
              <a:sym typeface="Calibri"/>
            </a:endParaRPr>
          </a:p>
          <a:p>
            <a:pPr marL="91440" lvl="0" indent="-95250" algn="l" rtl="0">
              <a:lnSpc>
                <a:spcPct val="90000"/>
              </a:lnSpc>
              <a:spcBef>
                <a:spcPts val="1400"/>
              </a:spcBef>
              <a:spcAft>
                <a:spcPts val="0"/>
              </a:spcAft>
              <a:buClr>
                <a:srgbClr val="0F6FC6"/>
              </a:buClr>
              <a:buSzPts val="1500"/>
              <a:buFont typeface="Calibri"/>
              <a:buChar char=" "/>
            </a:pPr>
            <a:endParaRPr sz="1500">
              <a:solidFill>
                <a:srgbClr val="3F3F3F"/>
              </a:solidFill>
              <a:latin typeface="Calibri"/>
              <a:ea typeface="Calibri"/>
              <a:cs typeface="Calibri"/>
              <a:sym typeface="Calibri"/>
            </a:endParaRPr>
          </a:p>
          <a:p>
            <a:pPr marL="91440" lvl="0" indent="0" algn="l" rtl="0">
              <a:lnSpc>
                <a:spcPct val="90000"/>
              </a:lnSpc>
              <a:spcBef>
                <a:spcPts val="1400"/>
              </a:spcBef>
              <a:spcAft>
                <a:spcPts val="0"/>
              </a:spcAft>
              <a:buNone/>
            </a:pPr>
            <a:endParaRPr sz="1500">
              <a:solidFill>
                <a:srgbClr val="3F3F3F"/>
              </a:solidFill>
              <a:latin typeface="Calibri"/>
              <a:ea typeface="Calibri"/>
              <a:cs typeface="Calibri"/>
              <a:sym typeface="Calibri"/>
            </a:endParaRPr>
          </a:p>
          <a:p>
            <a:pPr marL="91440" lvl="0" indent="-95250" algn="l" rtl="0">
              <a:lnSpc>
                <a:spcPct val="80000"/>
              </a:lnSpc>
              <a:spcBef>
                <a:spcPts val="0"/>
              </a:spcBef>
              <a:spcAft>
                <a:spcPts val="0"/>
              </a:spcAft>
              <a:buClr>
                <a:srgbClr val="3F3F3F"/>
              </a:buClr>
              <a:buSzPts val="1500"/>
              <a:buFont typeface="Calibri"/>
              <a:buChar char=" "/>
            </a:pPr>
            <a:endParaRPr sz="1500" b="1">
              <a:solidFill>
                <a:srgbClr val="3F3F3F"/>
              </a:solidFill>
              <a:latin typeface="Calibri"/>
              <a:ea typeface="Calibri"/>
              <a:cs typeface="Calibri"/>
              <a:sym typeface="Calibri"/>
            </a:endParaRPr>
          </a:p>
        </p:txBody>
      </p:sp>
      <p:pic>
        <p:nvPicPr>
          <p:cNvPr id="205" name="Google Shape;205;p28"/>
          <p:cNvPicPr preferRelativeResize="0"/>
          <p:nvPr/>
        </p:nvPicPr>
        <p:blipFill>
          <a:blip r:embed="rId6">
            <a:alphaModFix/>
          </a:blip>
          <a:stretch>
            <a:fillRect/>
          </a:stretch>
        </p:blipFill>
        <p:spPr>
          <a:xfrm>
            <a:off x="779687" y="4008709"/>
            <a:ext cx="1415859" cy="671368"/>
          </a:xfrm>
          <a:prstGeom prst="rect">
            <a:avLst/>
          </a:prstGeom>
          <a:noFill/>
          <a:ln>
            <a:noFill/>
          </a:ln>
        </p:spPr>
      </p:pic>
      <p:cxnSp>
        <p:nvCxnSpPr>
          <p:cNvPr id="206" name="Google Shape;206;p28"/>
          <p:cNvCxnSpPr/>
          <p:nvPr/>
        </p:nvCxnSpPr>
        <p:spPr>
          <a:xfrm>
            <a:off x="528575" y="1213833"/>
            <a:ext cx="8087100" cy="9300"/>
          </a:xfrm>
          <a:prstGeom prst="straightConnector1">
            <a:avLst/>
          </a:prstGeom>
          <a:noFill/>
          <a:ln w="9525" cap="flat" cmpd="sng">
            <a:solidFill>
              <a:srgbClr val="999999"/>
            </a:solidFill>
            <a:prstDash val="solid"/>
            <a:round/>
            <a:headEnd type="none" w="med" len="med"/>
            <a:tailEnd type="none" w="med" len="med"/>
          </a:ln>
        </p:spPr>
      </p:cxn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1"/>
        <p:cNvGrpSpPr/>
        <p:nvPr/>
      </p:nvGrpSpPr>
      <p:grpSpPr>
        <a:xfrm>
          <a:off x="0" y="0"/>
          <a:ext cx="0" cy="0"/>
          <a:chOff x="0" y="0"/>
          <a:chExt cx="0" cy="0"/>
        </a:xfrm>
      </p:grpSpPr>
      <p:sp>
        <p:nvSpPr>
          <p:cNvPr id="212" name="Google Shape;212;p29"/>
          <p:cNvSpPr/>
          <p:nvPr/>
        </p:nvSpPr>
        <p:spPr>
          <a:xfrm>
            <a:off x="0" y="0"/>
            <a:ext cx="9144000" cy="51435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213" name="Google Shape;213;p29" descr="A sign on the side of a building&#10;&#10;Description automatically generated"/>
          <p:cNvPicPr preferRelativeResize="0"/>
          <p:nvPr/>
        </p:nvPicPr>
        <p:blipFill rotWithShape="1">
          <a:blip r:embed="rId3">
            <a:alphaModFix/>
          </a:blip>
          <a:srcRect t="8931" b="5276"/>
          <a:stretch/>
        </p:blipFill>
        <p:spPr>
          <a:xfrm>
            <a:off x="4216675" y="8"/>
            <a:ext cx="4927327" cy="2813050"/>
          </a:xfrm>
          <a:custGeom>
            <a:avLst/>
            <a:gdLst/>
            <a:ahLst/>
            <a:cxnLst/>
            <a:rect l="l" t="t" r="r" b="b"/>
            <a:pathLst>
              <a:path w="6569769" h="3750734" extrusionOk="0">
                <a:moveTo>
                  <a:pt x="1738471" y="0"/>
                </a:moveTo>
                <a:lnTo>
                  <a:pt x="6569769" y="0"/>
                </a:lnTo>
                <a:lnTo>
                  <a:pt x="6569769" y="3750734"/>
                </a:lnTo>
                <a:lnTo>
                  <a:pt x="0" y="3750734"/>
                </a:lnTo>
                <a:close/>
              </a:path>
            </a:pathLst>
          </a:custGeom>
          <a:noFill/>
          <a:ln>
            <a:noFill/>
          </a:ln>
        </p:spPr>
      </p:pic>
      <p:pic>
        <p:nvPicPr>
          <p:cNvPr id="214" name="Google Shape;214;p29" descr="A crane next to a building&#10;&#10;Description automatically generated"/>
          <p:cNvPicPr preferRelativeResize="0"/>
          <p:nvPr/>
        </p:nvPicPr>
        <p:blipFill rotWithShape="1">
          <a:blip r:embed="rId4">
            <a:alphaModFix/>
          </a:blip>
          <a:srcRect t="22895" b="21344"/>
          <a:stretch/>
        </p:blipFill>
        <p:spPr>
          <a:xfrm>
            <a:off x="3136508" y="2915921"/>
            <a:ext cx="6007493" cy="2227580"/>
          </a:xfrm>
          <a:custGeom>
            <a:avLst/>
            <a:gdLst/>
            <a:ahLst/>
            <a:cxnLst/>
            <a:rect l="l" t="t" r="r" b="b"/>
            <a:pathLst>
              <a:path w="8009991" h="2970106" extrusionOk="0">
                <a:moveTo>
                  <a:pt x="1376648" y="0"/>
                </a:moveTo>
                <a:lnTo>
                  <a:pt x="8009991" y="0"/>
                </a:lnTo>
                <a:lnTo>
                  <a:pt x="8009991" y="2970106"/>
                </a:lnTo>
                <a:lnTo>
                  <a:pt x="0" y="2970106"/>
                </a:lnTo>
                <a:close/>
              </a:path>
            </a:pathLst>
          </a:custGeom>
          <a:noFill/>
          <a:ln>
            <a:noFill/>
          </a:ln>
        </p:spPr>
      </p:pic>
      <p:pic>
        <p:nvPicPr>
          <p:cNvPr id="215" name="Google Shape;215;p29" descr="A person standing in front of a building&#10;&#10;Description automatically generated"/>
          <p:cNvPicPr preferRelativeResize="0"/>
          <p:nvPr/>
        </p:nvPicPr>
        <p:blipFill rotWithShape="1">
          <a:blip r:embed="rId5">
            <a:alphaModFix/>
          </a:blip>
          <a:srcRect l="12440" r="3042"/>
          <a:stretch/>
        </p:blipFill>
        <p:spPr>
          <a:xfrm>
            <a:off x="15" y="8"/>
            <a:ext cx="5627333" cy="5143500"/>
          </a:xfrm>
          <a:custGeom>
            <a:avLst/>
            <a:gdLst/>
            <a:ahLst/>
            <a:cxnLst/>
            <a:rect l="l" t="t" r="r" b="b"/>
            <a:pathLst>
              <a:path w="7503111" h="6858000" extrusionOk="0">
                <a:moveTo>
                  <a:pt x="0" y="0"/>
                </a:moveTo>
                <a:lnTo>
                  <a:pt x="677334" y="0"/>
                </a:lnTo>
                <a:lnTo>
                  <a:pt x="1168036" y="0"/>
                </a:lnTo>
                <a:lnTo>
                  <a:pt x="1205499" y="0"/>
                </a:lnTo>
                <a:lnTo>
                  <a:pt x="1647632" y="0"/>
                </a:lnTo>
                <a:lnTo>
                  <a:pt x="7215401" y="0"/>
                </a:lnTo>
                <a:lnTo>
                  <a:pt x="4041567" y="6852993"/>
                </a:lnTo>
                <a:lnTo>
                  <a:pt x="7503111" y="6852993"/>
                </a:lnTo>
                <a:lnTo>
                  <a:pt x="7503111" y="6852994"/>
                </a:lnTo>
                <a:lnTo>
                  <a:pt x="1647632" y="6852994"/>
                </a:lnTo>
                <a:lnTo>
                  <a:pt x="1647632" y="6858000"/>
                </a:lnTo>
                <a:lnTo>
                  <a:pt x="0" y="6858000"/>
                </a:lnTo>
                <a:close/>
              </a:path>
            </a:pathLst>
          </a:cu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9"/>
        <p:cNvGrpSpPr/>
        <p:nvPr/>
      </p:nvGrpSpPr>
      <p:grpSpPr>
        <a:xfrm>
          <a:off x="0" y="0"/>
          <a:ext cx="0" cy="0"/>
          <a:chOff x="0" y="0"/>
          <a:chExt cx="0" cy="0"/>
        </a:xfrm>
      </p:grpSpPr>
      <p:pic>
        <p:nvPicPr>
          <p:cNvPr id="220" name="Google Shape;220;p30"/>
          <p:cNvPicPr preferRelativeResize="0"/>
          <p:nvPr/>
        </p:nvPicPr>
        <p:blipFill rotWithShape="1">
          <a:blip r:embed="rId3">
            <a:alphaModFix/>
          </a:blip>
          <a:srcRect l="5606" t="20140"/>
          <a:stretch/>
        </p:blipFill>
        <p:spPr>
          <a:xfrm>
            <a:off x="-20472" y="-20471"/>
            <a:ext cx="9162100" cy="5163973"/>
          </a:xfrm>
          <a:prstGeom prst="rect">
            <a:avLst/>
          </a:prstGeom>
          <a:noFill/>
          <a:ln>
            <a:noFill/>
          </a:ln>
        </p:spPr>
      </p:pic>
      <p:sp>
        <p:nvSpPr>
          <p:cNvPr id="221" name="Google Shape;221;p30"/>
          <p:cNvSpPr/>
          <p:nvPr/>
        </p:nvSpPr>
        <p:spPr>
          <a:xfrm>
            <a:off x="-20472" y="-20471"/>
            <a:ext cx="9164400" cy="5145900"/>
          </a:xfrm>
          <a:prstGeom prst="rect">
            <a:avLst/>
          </a:prstGeom>
          <a:solidFill>
            <a:srgbClr val="0B5394">
              <a:alpha val="6196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22" name="Google Shape;222;p30"/>
          <p:cNvSpPr txBox="1"/>
          <p:nvPr/>
        </p:nvSpPr>
        <p:spPr>
          <a:xfrm>
            <a:off x="470847" y="617722"/>
            <a:ext cx="8670900" cy="3924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2100" b="1">
                <a:solidFill>
                  <a:schemeClr val="lt1"/>
                </a:solidFill>
                <a:latin typeface="Century Gothic"/>
                <a:ea typeface="Century Gothic"/>
                <a:cs typeface="Century Gothic"/>
                <a:sym typeface="Century Gothic"/>
              </a:rPr>
              <a:t>STAY CONNECTED</a:t>
            </a:r>
            <a:endParaRPr sz="1100"/>
          </a:p>
        </p:txBody>
      </p:sp>
      <p:cxnSp>
        <p:nvCxnSpPr>
          <p:cNvPr id="223" name="Google Shape;223;p30"/>
          <p:cNvCxnSpPr/>
          <p:nvPr/>
        </p:nvCxnSpPr>
        <p:spPr>
          <a:xfrm>
            <a:off x="542498" y="1887299"/>
            <a:ext cx="7910400" cy="0"/>
          </a:xfrm>
          <a:prstGeom prst="straightConnector1">
            <a:avLst/>
          </a:prstGeom>
          <a:noFill/>
          <a:ln w="12700" cap="flat" cmpd="sng">
            <a:solidFill>
              <a:schemeClr val="lt1"/>
            </a:solidFill>
            <a:prstDash val="solid"/>
            <a:round/>
            <a:headEnd type="none" w="sm" len="sm"/>
            <a:tailEnd type="none" w="sm" len="sm"/>
          </a:ln>
        </p:spPr>
      </p:cxnSp>
      <p:sp>
        <p:nvSpPr>
          <p:cNvPr id="224" name="Google Shape;224;p30"/>
          <p:cNvSpPr txBox="1"/>
          <p:nvPr/>
        </p:nvSpPr>
        <p:spPr>
          <a:xfrm>
            <a:off x="470846" y="1158354"/>
            <a:ext cx="8598600" cy="5310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3000" b="1">
                <a:solidFill>
                  <a:schemeClr val="lt1"/>
                </a:solidFill>
                <a:latin typeface="Century Gothic"/>
                <a:ea typeface="Century Gothic"/>
                <a:cs typeface="Century Gothic"/>
                <a:sym typeface="Century Gothic"/>
              </a:rPr>
              <a:t>Durham County Department of Public Health</a:t>
            </a:r>
            <a:endParaRPr sz="1100"/>
          </a:p>
        </p:txBody>
      </p:sp>
      <p:sp>
        <p:nvSpPr>
          <p:cNvPr id="225" name="Google Shape;225;p30"/>
          <p:cNvSpPr txBox="1"/>
          <p:nvPr/>
        </p:nvSpPr>
        <p:spPr>
          <a:xfrm>
            <a:off x="542490" y="2340375"/>
            <a:ext cx="3385200" cy="11775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3000" b="1">
                <a:solidFill>
                  <a:schemeClr val="lt1"/>
                </a:solidFill>
                <a:latin typeface="Calibri"/>
                <a:ea typeface="Calibri"/>
                <a:cs typeface="Calibri"/>
                <a:sym typeface="Calibri"/>
              </a:rPr>
              <a:t>Elizabeth Stevens</a:t>
            </a:r>
            <a:endParaRPr sz="1100"/>
          </a:p>
          <a:p>
            <a:pPr marL="0" marR="0" lvl="0" indent="0" algn="l" rtl="0">
              <a:spcBef>
                <a:spcPts val="0"/>
              </a:spcBef>
              <a:spcAft>
                <a:spcPts val="0"/>
              </a:spcAft>
              <a:buNone/>
            </a:pPr>
            <a:r>
              <a:rPr lang="en" sz="2100">
                <a:solidFill>
                  <a:schemeClr val="lt1"/>
                </a:solidFill>
                <a:latin typeface="Calibri"/>
                <a:ea typeface="Calibri"/>
                <a:cs typeface="Calibri"/>
                <a:sym typeface="Calibri"/>
              </a:rPr>
              <a:t>Deputy Public Health Director</a:t>
            </a:r>
            <a:endParaRPr sz="1100"/>
          </a:p>
          <a:p>
            <a:pPr marL="0" marR="0" lvl="0" indent="0" algn="l" rtl="0">
              <a:spcBef>
                <a:spcPts val="0"/>
              </a:spcBef>
              <a:spcAft>
                <a:spcPts val="0"/>
              </a:spcAft>
              <a:buNone/>
            </a:pPr>
            <a:r>
              <a:rPr lang="en" sz="2100">
                <a:solidFill>
                  <a:schemeClr val="lt1"/>
                </a:solidFill>
                <a:latin typeface="Calibri"/>
                <a:ea typeface="Calibri"/>
                <a:cs typeface="Calibri"/>
                <a:sym typeface="Calibri"/>
              </a:rPr>
              <a:t>estevens@dconc.gov</a:t>
            </a:r>
            <a:endParaRPr sz="1100"/>
          </a:p>
        </p:txBody>
      </p:sp>
      <p:sp>
        <p:nvSpPr>
          <p:cNvPr id="226" name="Google Shape;226;p30"/>
          <p:cNvSpPr txBox="1"/>
          <p:nvPr/>
        </p:nvSpPr>
        <p:spPr>
          <a:xfrm>
            <a:off x="542498" y="3783790"/>
            <a:ext cx="7910400" cy="6234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800">
                <a:solidFill>
                  <a:schemeClr val="lt1"/>
                </a:solidFill>
                <a:latin typeface="Calibri"/>
                <a:ea typeface="Calibri"/>
                <a:cs typeface="Calibri"/>
                <a:sym typeface="Calibri"/>
              </a:rPr>
              <a:t>Website: www.dcopublichealth.org | Facebook: @DurhamHealthNC </a:t>
            </a:r>
            <a:endParaRPr sz="1100"/>
          </a:p>
          <a:p>
            <a:pPr marL="0" marR="0" lvl="0" indent="0" algn="ctr" rtl="0">
              <a:spcBef>
                <a:spcPts val="0"/>
              </a:spcBef>
              <a:spcAft>
                <a:spcPts val="0"/>
              </a:spcAft>
              <a:buNone/>
            </a:pPr>
            <a:r>
              <a:rPr lang="en" sz="1800">
                <a:solidFill>
                  <a:schemeClr val="lt1"/>
                </a:solidFill>
                <a:latin typeface="Calibri"/>
                <a:ea typeface="Calibri"/>
                <a:cs typeface="Calibri"/>
                <a:sym typeface="Calibri"/>
              </a:rPr>
              <a:t>Twitter: @DurhamHealthNC| Instagram: @DurhamHealthNC</a:t>
            </a:r>
            <a:endParaRPr sz="1800">
              <a:solidFill>
                <a:schemeClr val="lt1"/>
              </a:solidFill>
              <a:latin typeface="Calibri"/>
              <a:ea typeface="Calibri"/>
              <a:cs typeface="Calibri"/>
              <a:sym typeface="Calibri"/>
            </a:endParaRPr>
          </a:p>
        </p:txBody>
      </p:sp>
      <p:sp>
        <p:nvSpPr>
          <p:cNvPr id="227" name="Google Shape;227;p30"/>
          <p:cNvSpPr txBox="1"/>
          <p:nvPr/>
        </p:nvSpPr>
        <p:spPr>
          <a:xfrm>
            <a:off x="4294871" y="2340375"/>
            <a:ext cx="3385200" cy="11775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3000" b="1">
                <a:solidFill>
                  <a:schemeClr val="lt1"/>
                </a:solidFill>
                <a:latin typeface="Calibri"/>
                <a:ea typeface="Calibri"/>
                <a:cs typeface="Calibri"/>
                <a:sym typeface="Calibri"/>
              </a:rPr>
              <a:t>Kristen Patterson</a:t>
            </a:r>
            <a:endParaRPr sz="1100"/>
          </a:p>
          <a:p>
            <a:pPr marL="0" marR="0" lvl="0" indent="0" algn="l" rtl="0">
              <a:spcBef>
                <a:spcPts val="0"/>
              </a:spcBef>
              <a:spcAft>
                <a:spcPts val="0"/>
              </a:spcAft>
              <a:buNone/>
            </a:pPr>
            <a:r>
              <a:rPr lang="en" sz="2100">
                <a:solidFill>
                  <a:schemeClr val="lt1"/>
                </a:solidFill>
                <a:latin typeface="Calibri"/>
                <a:ea typeface="Calibri"/>
                <a:cs typeface="Calibri"/>
                <a:sym typeface="Calibri"/>
              </a:rPr>
              <a:t>Deputy Public Health Director</a:t>
            </a:r>
            <a:endParaRPr sz="1100"/>
          </a:p>
          <a:p>
            <a:pPr marL="0" marR="0" lvl="0" indent="0" algn="l" rtl="0">
              <a:spcBef>
                <a:spcPts val="0"/>
              </a:spcBef>
              <a:spcAft>
                <a:spcPts val="0"/>
              </a:spcAft>
              <a:buNone/>
            </a:pPr>
            <a:r>
              <a:rPr lang="en" sz="2100">
                <a:solidFill>
                  <a:schemeClr val="lt1"/>
                </a:solidFill>
                <a:latin typeface="Calibri"/>
                <a:ea typeface="Calibri"/>
                <a:cs typeface="Calibri"/>
                <a:sym typeface="Calibri"/>
              </a:rPr>
              <a:t>kmpatterson@dconc.gov</a:t>
            </a:r>
            <a:endParaRPr sz="11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5"/>
          <p:cNvSpPr/>
          <p:nvPr/>
        </p:nvSpPr>
        <p:spPr>
          <a:xfrm>
            <a:off x="125" y="4773275"/>
            <a:ext cx="9144000" cy="370200"/>
          </a:xfrm>
          <a:prstGeom prst="rect">
            <a:avLst/>
          </a:prstGeom>
          <a:solidFill>
            <a:srgbClr val="1596D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4" name="Google Shape;74;p15"/>
          <p:cNvSpPr txBox="1"/>
          <p:nvPr/>
        </p:nvSpPr>
        <p:spPr>
          <a:xfrm>
            <a:off x="3462075" y="4785869"/>
            <a:ext cx="5555400" cy="2760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a:solidFill>
                  <a:schemeClr val="lt1"/>
                </a:solidFill>
              </a:rPr>
              <a:t>Durham Neighborhood College 2023</a:t>
            </a:r>
            <a:endParaRPr>
              <a:solidFill>
                <a:schemeClr val="lt1"/>
              </a:solidFill>
            </a:endParaRPr>
          </a:p>
        </p:txBody>
      </p:sp>
      <p:sp>
        <p:nvSpPr>
          <p:cNvPr id="75" name="Google Shape;75;p15"/>
          <p:cNvSpPr txBox="1"/>
          <p:nvPr/>
        </p:nvSpPr>
        <p:spPr>
          <a:xfrm>
            <a:off x="125429" y="135100"/>
            <a:ext cx="8667600" cy="1097100"/>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None/>
            </a:pPr>
            <a:r>
              <a:rPr lang="en" sz="4800">
                <a:solidFill>
                  <a:srgbClr val="3F3F3F"/>
                </a:solidFill>
                <a:latin typeface="Calibri"/>
                <a:ea typeface="Calibri"/>
                <a:cs typeface="Calibri"/>
                <a:sym typeface="Calibri"/>
              </a:rPr>
              <a:t>DCoDPH Mission &amp; Vision</a:t>
            </a:r>
            <a:endParaRPr sz="4800">
              <a:solidFill>
                <a:srgbClr val="3F3F3F"/>
              </a:solidFill>
              <a:latin typeface="Calibri"/>
              <a:ea typeface="Calibri"/>
              <a:cs typeface="Calibri"/>
              <a:sym typeface="Calibri"/>
            </a:endParaRPr>
          </a:p>
        </p:txBody>
      </p:sp>
      <p:sp>
        <p:nvSpPr>
          <p:cNvPr id="76" name="Google Shape;76;p15"/>
          <p:cNvSpPr txBox="1"/>
          <p:nvPr/>
        </p:nvSpPr>
        <p:spPr>
          <a:xfrm>
            <a:off x="125428" y="1314331"/>
            <a:ext cx="5901000" cy="3042900"/>
          </a:xfrm>
          <a:prstGeom prst="rect">
            <a:avLst/>
          </a:prstGeom>
          <a:noFill/>
          <a:ln>
            <a:noFill/>
          </a:ln>
        </p:spPr>
        <p:txBody>
          <a:bodyPr spcFirstLastPara="1" wrap="square" lIns="0" tIns="45700" rIns="0" bIns="45700" anchor="t" anchorCtr="0">
            <a:normAutofit fontScale="70000" lnSpcReduction="20000"/>
          </a:bodyPr>
          <a:lstStyle/>
          <a:p>
            <a:pPr marL="91440" lvl="0" indent="0" algn="l" rtl="0">
              <a:lnSpc>
                <a:spcPct val="90000"/>
              </a:lnSpc>
              <a:spcBef>
                <a:spcPts val="0"/>
              </a:spcBef>
              <a:spcAft>
                <a:spcPts val="0"/>
              </a:spcAft>
              <a:buNone/>
            </a:pPr>
            <a:endParaRPr sz="2000" b="1">
              <a:solidFill>
                <a:srgbClr val="3F3F3F"/>
              </a:solidFill>
              <a:latin typeface="Calibri"/>
              <a:ea typeface="Calibri"/>
              <a:cs typeface="Calibri"/>
              <a:sym typeface="Calibri"/>
            </a:endParaRPr>
          </a:p>
          <a:p>
            <a:pPr marL="91440" lvl="0" indent="-88900" algn="l" rtl="0">
              <a:lnSpc>
                <a:spcPct val="90000"/>
              </a:lnSpc>
              <a:spcBef>
                <a:spcPts val="1400"/>
              </a:spcBef>
              <a:spcAft>
                <a:spcPts val="0"/>
              </a:spcAft>
              <a:buClr>
                <a:srgbClr val="0F6FC6"/>
              </a:buClr>
              <a:buSzPct val="100000"/>
              <a:buFont typeface="Calibri"/>
              <a:buChar char=" "/>
            </a:pPr>
            <a:r>
              <a:rPr lang="en" sz="2000" b="1">
                <a:solidFill>
                  <a:srgbClr val="3F3F3F"/>
                </a:solidFill>
                <a:latin typeface="Calibri"/>
                <a:ea typeface="Calibri"/>
                <a:cs typeface="Calibri"/>
                <a:sym typeface="Calibri"/>
              </a:rPr>
              <a:t>Our Mission</a:t>
            </a:r>
            <a:endParaRPr sz="2000">
              <a:solidFill>
                <a:srgbClr val="3F3F3F"/>
              </a:solidFill>
              <a:latin typeface="Calibri"/>
              <a:ea typeface="Calibri"/>
              <a:cs typeface="Calibri"/>
              <a:sym typeface="Calibri"/>
            </a:endParaRPr>
          </a:p>
          <a:p>
            <a:pPr marL="91440" lvl="0" indent="-88900" algn="l" rtl="0">
              <a:lnSpc>
                <a:spcPct val="90000"/>
              </a:lnSpc>
              <a:spcBef>
                <a:spcPts val="1400"/>
              </a:spcBef>
              <a:spcAft>
                <a:spcPts val="0"/>
              </a:spcAft>
              <a:buClr>
                <a:srgbClr val="0F6FC6"/>
              </a:buClr>
              <a:buSzPct val="100000"/>
              <a:buFont typeface="Calibri"/>
              <a:buChar char=" "/>
            </a:pPr>
            <a:r>
              <a:rPr lang="en" sz="2000">
                <a:solidFill>
                  <a:srgbClr val="3F3F3F"/>
                </a:solidFill>
                <a:latin typeface="Calibri"/>
                <a:ea typeface="Calibri"/>
                <a:cs typeface="Calibri"/>
                <a:sym typeface="Calibri"/>
              </a:rPr>
              <a:t>Partnering with our community to advance health equity, protect the environment, and promote health and wellness for all.</a:t>
            </a:r>
            <a:br>
              <a:rPr lang="en" sz="2000">
                <a:solidFill>
                  <a:srgbClr val="3F3F3F"/>
                </a:solidFill>
                <a:latin typeface="Calibri"/>
                <a:ea typeface="Calibri"/>
                <a:cs typeface="Calibri"/>
                <a:sym typeface="Calibri"/>
              </a:rPr>
            </a:br>
            <a:endParaRPr sz="2000">
              <a:solidFill>
                <a:srgbClr val="3F3F3F"/>
              </a:solidFill>
              <a:latin typeface="Calibri"/>
              <a:ea typeface="Calibri"/>
              <a:cs typeface="Calibri"/>
              <a:sym typeface="Calibri"/>
            </a:endParaRPr>
          </a:p>
          <a:p>
            <a:pPr marL="91440" lvl="0" indent="-88900" algn="l" rtl="0">
              <a:lnSpc>
                <a:spcPct val="90000"/>
              </a:lnSpc>
              <a:spcBef>
                <a:spcPts val="1400"/>
              </a:spcBef>
              <a:spcAft>
                <a:spcPts val="0"/>
              </a:spcAft>
              <a:buClr>
                <a:srgbClr val="0F6FC6"/>
              </a:buClr>
              <a:buSzPct val="100000"/>
              <a:buFont typeface="Calibri"/>
              <a:buChar char=" "/>
            </a:pPr>
            <a:r>
              <a:rPr lang="en" sz="2000" b="1">
                <a:solidFill>
                  <a:srgbClr val="3F3F3F"/>
                </a:solidFill>
                <a:latin typeface="Calibri"/>
                <a:ea typeface="Calibri"/>
                <a:cs typeface="Calibri"/>
                <a:sym typeface="Calibri"/>
              </a:rPr>
              <a:t>Our Vision</a:t>
            </a:r>
            <a:endParaRPr sz="2000">
              <a:solidFill>
                <a:srgbClr val="3F3F3F"/>
              </a:solidFill>
              <a:latin typeface="Calibri"/>
              <a:ea typeface="Calibri"/>
              <a:cs typeface="Calibri"/>
              <a:sym typeface="Calibri"/>
            </a:endParaRPr>
          </a:p>
          <a:p>
            <a:pPr marL="91440" lvl="0" indent="-88900" algn="l" rtl="0">
              <a:lnSpc>
                <a:spcPct val="90000"/>
              </a:lnSpc>
              <a:spcBef>
                <a:spcPts val="1400"/>
              </a:spcBef>
              <a:spcAft>
                <a:spcPts val="0"/>
              </a:spcAft>
              <a:buClr>
                <a:srgbClr val="0F6FC6"/>
              </a:buClr>
              <a:buSzPct val="100000"/>
              <a:buFont typeface="Calibri"/>
              <a:buChar char=" "/>
            </a:pPr>
            <a:r>
              <a:rPr lang="en" sz="2000">
                <a:solidFill>
                  <a:srgbClr val="3F3F3F"/>
                </a:solidFill>
                <a:latin typeface="Calibri"/>
                <a:ea typeface="Calibri"/>
                <a:cs typeface="Calibri"/>
                <a:sym typeface="Calibri"/>
              </a:rPr>
              <a:t>Collaborating with our community to advocate, empower, and protect the health and environment for all Durham County residents.</a:t>
            </a:r>
            <a:endParaRPr sz="2000">
              <a:solidFill>
                <a:srgbClr val="3F3F3F"/>
              </a:solidFill>
              <a:latin typeface="Calibri"/>
              <a:ea typeface="Calibri"/>
              <a:cs typeface="Calibri"/>
              <a:sym typeface="Calibri"/>
            </a:endParaRPr>
          </a:p>
          <a:p>
            <a:pPr marL="91440" lvl="0" indent="-88900" algn="l" rtl="0">
              <a:lnSpc>
                <a:spcPct val="90000"/>
              </a:lnSpc>
              <a:spcBef>
                <a:spcPts val="1400"/>
              </a:spcBef>
              <a:spcAft>
                <a:spcPts val="0"/>
              </a:spcAft>
              <a:buClr>
                <a:srgbClr val="0F6FC6"/>
              </a:buClr>
              <a:buSzPct val="100000"/>
              <a:buFont typeface="Calibri"/>
              <a:buChar char=" "/>
            </a:pPr>
            <a:endParaRPr sz="2000" b="1">
              <a:solidFill>
                <a:srgbClr val="3F3F3F"/>
              </a:solidFill>
              <a:latin typeface="Calibri"/>
              <a:ea typeface="Calibri"/>
              <a:cs typeface="Calibri"/>
              <a:sym typeface="Calibri"/>
            </a:endParaRPr>
          </a:p>
          <a:p>
            <a:pPr marL="91440" lvl="0" indent="-80010" algn="l" rtl="0">
              <a:lnSpc>
                <a:spcPct val="90000"/>
              </a:lnSpc>
              <a:spcBef>
                <a:spcPts val="1400"/>
              </a:spcBef>
              <a:spcAft>
                <a:spcPts val="0"/>
              </a:spcAft>
              <a:buClr>
                <a:srgbClr val="0F6FC6"/>
              </a:buClr>
              <a:buSzPct val="90000"/>
              <a:buFont typeface="Calibri"/>
              <a:buChar char=" "/>
            </a:pPr>
            <a:endParaRPr sz="2000" b="1">
              <a:solidFill>
                <a:srgbClr val="3F3F3F"/>
              </a:solidFill>
              <a:latin typeface="Calibri"/>
              <a:ea typeface="Calibri"/>
              <a:cs typeface="Calibri"/>
              <a:sym typeface="Calibri"/>
            </a:endParaRPr>
          </a:p>
          <a:p>
            <a:pPr marL="91440" lvl="0" indent="0" algn="l" rtl="0">
              <a:lnSpc>
                <a:spcPct val="90000"/>
              </a:lnSpc>
              <a:spcBef>
                <a:spcPts val="1400"/>
              </a:spcBef>
              <a:spcAft>
                <a:spcPts val="0"/>
              </a:spcAft>
              <a:buNone/>
            </a:pPr>
            <a:endParaRPr sz="2000">
              <a:solidFill>
                <a:srgbClr val="3F3F3F"/>
              </a:solidFill>
              <a:latin typeface="Calibri"/>
              <a:ea typeface="Calibri"/>
              <a:cs typeface="Calibri"/>
              <a:sym typeface="Calibri"/>
            </a:endParaRPr>
          </a:p>
        </p:txBody>
      </p:sp>
      <p:sp>
        <p:nvSpPr>
          <p:cNvPr id="77" name="Google Shape;77;p15"/>
          <p:cNvSpPr txBox="1"/>
          <p:nvPr/>
        </p:nvSpPr>
        <p:spPr>
          <a:xfrm>
            <a:off x="6639851" y="3114450"/>
            <a:ext cx="25422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1800">
                <a:solidFill>
                  <a:srgbClr val="000000"/>
                </a:solidFill>
                <a:latin typeface="Calibri"/>
                <a:ea typeface="Calibri"/>
                <a:cs typeface="Calibri"/>
                <a:sym typeface="Calibri"/>
              </a:rPr>
              <a:t>Rod Jenkins</a:t>
            </a:r>
            <a:endParaRPr sz="1800">
              <a:solidFill>
                <a:srgbClr val="000000"/>
              </a:solidFill>
              <a:latin typeface="Calibri"/>
              <a:ea typeface="Calibri"/>
              <a:cs typeface="Calibri"/>
              <a:sym typeface="Calibri"/>
            </a:endParaRPr>
          </a:p>
          <a:p>
            <a:pPr marL="0" marR="0" lvl="0" indent="0" algn="ctr" rtl="0">
              <a:spcBef>
                <a:spcPts val="0"/>
              </a:spcBef>
              <a:spcAft>
                <a:spcPts val="0"/>
              </a:spcAft>
              <a:buNone/>
            </a:pPr>
            <a:r>
              <a:rPr lang="en" sz="1800">
                <a:solidFill>
                  <a:srgbClr val="000000"/>
                </a:solidFill>
                <a:latin typeface="Calibri"/>
                <a:ea typeface="Calibri"/>
                <a:cs typeface="Calibri"/>
                <a:sym typeface="Calibri"/>
              </a:rPr>
              <a:t>Public Health Director</a:t>
            </a:r>
            <a:endParaRPr sz="1800">
              <a:solidFill>
                <a:srgbClr val="000000"/>
              </a:solidFill>
              <a:latin typeface="Calibri"/>
              <a:ea typeface="Calibri"/>
              <a:cs typeface="Calibri"/>
              <a:sym typeface="Calibri"/>
            </a:endParaRPr>
          </a:p>
        </p:txBody>
      </p:sp>
      <p:pic>
        <p:nvPicPr>
          <p:cNvPr id="78" name="Google Shape;78;p15"/>
          <p:cNvPicPr preferRelativeResize="0"/>
          <p:nvPr/>
        </p:nvPicPr>
        <p:blipFill>
          <a:blip r:embed="rId3">
            <a:alphaModFix/>
          </a:blip>
          <a:stretch>
            <a:fillRect/>
          </a:stretch>
        </p:blipFill>
        <p:spPr>
          <a:xfrm>
            <a:off x="6804669" y="1087196"/>
            <a:ext cx="2212555" cy="1941975"/>
          </a:xfrm>
          <a:prstGeom prst="rect">
            <a:avLst/>
          </a:prstGeom>
          <a:noFill/>
          <a:ln>
            <a:noFill/>
          </a:ln>
        </p:spPr>
      </p:pic>
      <p:pic>
        <p:nvPicPr>
          <p:cNvPr id="79" name="Google Shape;79;p15"/>
          <p:cNvPicPr preferRelativeResize="0"/>
          <p:nvPr/>
        </p:nvPicPr>
        <p:blipFill>
          <a:blip r:embed="rId4">
            <a:alphaModFix/>
          </a:blip>
          <a:stretch>
            <a:fillRect/>
          </a:stretch>
        </p:blipFill>
        <p:spPr>
          <a:xfrm>
            <a:off x="125425" y="3693746"/>
            <a:ext cx="2292024" cy="100585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6"/>
          <p:cNvSpPr/>
          <p:nvPr/>
        </p:nvSpPr>
        <p:spPr>
          <a:xfrm>
            <a:off x="125" y="4773275"/>
            <a:ext cx="9144000" cy="370200"/>
          </a:xfrm>
          <a:prstGeom prst="rect">
            <a:avLst/>
          </a:prstGeom>
          <a:solidFill>
            <a:srgbClr val="1596D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5" name="Google Shape;85;p16"/>
          <p:cNvSpPr txBox="1"/>
          <p:nvPr/>
        </p:nvSpPr>
        <p:spPr>
          <a:xfrm>
            <a:off x="3462075" y="4785869"/>
            <a:ext cx="5555400" cy="2760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a:solidFill>
                  <a:schemeClr val="lt1"/>
                </a:solidFill>
              </a:rPr>
              <a:t>Durham Neighborhood College 2023</a:t>
            </a:r>
            <a:endParaRPr>
              <a:solidFill>
                <a:schemeClr val="lt1"/>
              </a:solidFill>
            </a:endParaRPr>
          </a:p>
        </p:txBody>
      </p:sp>
      <p:sp>
        <p:nvSpPr>
          <p:cNvPr id="86" name="Google Shape;86;p16"/>
          <p:cNvSpPr txBox="1"/>
          <p:nvPr/>
        </p:nvSpPr>
        <p:spPr>
          <a:xfrm>
            <a:off x="888577" y="1440069"/>
            <a:ext cx="7989600" cy="2989800"/>
          </a:xfrm>
          <a:prstGeom prst="rect">
            <a:avLst/>
          </a:prstGeom>
          <a:noFill/>
          <a:ln>
            <a:noFill/>
          </a:ln>
        </p:spPr>
        <p:txBody>
          <a:bodyPr spcFirstLastPara="1" wrap="square" lIns="0" tIns="45700" rIns="0" bIns="45700" anchor="t" anchorCtr="0">
            <a:normAutofit/>
          </a:bodyPr>
          <a:lstStyle/>
          <a:p>
            <a:pPr marL="91440" lvl="0" indent="0" algn="l" rtl="0">
              <a:lnSpc>
                <a:spcPct val="90000"/>
              </a:lnSpc>
              <a:spcBef>
                <a:spcPts val="0"/>
              </a:spcBef>
              <a:spcAft>
                <a:spcPts val="0"/>
              </a:spcAft>
              <a:buNone/>
            </a:pPr>
            <a:endParaRPr sz="2000" b="1">
              <a:solidFill>
                <a:srgbClr val="3F3F3F"/>
              </a:solidFill>
              <a:latin typeface="Calibri"/>
              <a:ea typeface="Calibri"/>
              <a:cs typeface="Calibri"/>
              <a:sym typeface="Calibri"/>
            </a:endParaRPr>
          </a:p>
          <a:p>
            <a:pPr marL="91440" lvl="0" indent="0" algn="l" rtl="0">
              <a:lnSpc>
                <a:spcPct val="90000"/>
              </a:lnSpc>
              <a:spcBef>
                <a:spcPts val="1400"/>
              </a:spcBef>
              <a:spcAft>
                <a:spcPts val="0"/>
              </a:spcAft>
              <a:buNone/>
            </a:pPr>
            <a:endParaRPr sz="2000">
              <a:solidFill>
                <a:srgbClr val="3F3F3F"/>
              </a:solidFill>
              <a:latin typeface="Calibri"/>
              <a:ea typeface="Calibri"/>
              <a:cs typeface="Calibri"/>
              <a:sym typeface="Calibri"/>
            </a:endParaRPr>
          </a:p>
        </p:txBody>
      </p:sp>
      <p:pic>
        <p:nvPicPr>
          <p:cNvPr id="87" name="Google Shape;87;p16"/>
          <p:cNvPicPr preferRelativeResize="0"/>
          <p:nvPr/>
        </p:nvPicPr>
        <p:blipFill>
          <a:blip r:embed="rId3">
            <a:alphaModFix/>
          </a:blip>
          <a:stretch>
            <a:fillRect/>
          </a:stretch>
        </p:blipFill>
        <p:spPr>
          <a:xfrm>
            <a:off x="1266066" y="164050"/>
            <a:ext cx="6651106" cy="4439291"/>
          </a:xfrm>
          <a:prstGeom prst="rect">
            <a:avLst/>
          </a:prstGeom>
          <a:noFill/>
          <a:ln>
            <a:noFill/>
          </a:ln>
        </p:spPr>
      </p:pic>
      <p:pic>
        <p:nvPicPr>
          <p:cNvPr id="88" name="Google Shape;88;p16"/>
          <p:cNvPicPr preferRelativeResize="0"/>
          <p:nvPr/>
        </p:nvPicPr>
        <p:blipFill>
          <a:blip r:embed="rId4">
            <a:alphaModFix/>
          </a:blip>
          <a:stretch>
            <a:fillRect/>
          </a:stretch>
        </p:blipFill>
        <p:spPr>
          <a:xfrm>
            <a:off x="183350" y="3983523"/>
            <a:ext cx="1468872" cy="68712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7"/>
          <p:cNvSpPr/>
          <p:nvPr/>
        </p:nvSpPr>
        <p:spPr>
          <a:xfrm>
            <a:off x="125" y="4773275"/>
            <a:ext cx="9144000" cy="370200"/>
          </a:xfrm>
          <a:prstGeom prst="rect">
            <a:avLst/>
          </a:prstGeom>
          <a:solidFill>
            <a:srgbClr val="1596D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4" name="Google Shape;94;p17"/>
          <p:cNvSpPr txBox="1"/>
          <p:nvPr/>
        </p:nvSpPr>
        <p:spPr>
          <a:xfrm>
            <a:off x="3462075" y="4785869"/>
            <a:ext cx="5555400" cy="2760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a:solidFill>
                  <a:schemeClr val="lt1"/>
                </a:solidFill>
              </a:rPr>
              <a:t>Durham Neighborhood College 2023</a:t>
            </a:r>
            <a:endParaRPr>
              <a:solidFill>
                <a:schemeClr val="lt1"/>
              </a:solidFill>
            </a:endParaRPr>
          </a:p>
        </p:txBody>
      </p:sp>
      <p:sp>
        <p:nvSpPr>
          <p:cNvPr id="95" name="Google Shape;95;p17"/>
          <p:cNvSpPr txBox="1"/>
          <p:nvPr/>
        </p:nvSpPr>
        <p:spPr>
          <a:xfrm>
            <a:off x="529348" y="145225"/>
            <a:ext cx="8085300" cy="1068600"/>
          </a:xfrm>
          <a:prstGeom prst="rect">
            <a:avLst/>
          </a:prstGeom>
          <a:noFill/>
          <a:ln>
            <a:noFill/>
          </a:ln>
        </p:spPr>
        <p:txBody>
          <a:bodyPr spcFirstLastPara="1" wrap="square" lIns="91425" tIns="45700" rIns="91425" bIns="45700" anchor="b" anchorCtr="0">
            <a:normAutofit fontScale="92500" lnSpcReduction="20000"/>
          </a:bodyPr>
          <a:lstStyle/>
          <a:p>
            <a:pPr marL="0" lvl="0" indent="0" algn="l" rtl="0">
              <a:lnSpc>
                <a:spcPct val="85000"/>
              </a:lnSpc>
              <a:spcBef>
                <a:spcPts val="0"/>
              </a:spcBef>
              <a:spcAft>
                <a:spcPts val="0"/>
              </a:spcAft>
              <a:buNone/>
            </a:pPr>
            <a:r>
              <a:rPr lang="en" sz="4800">
                <a:solidFill>
                  <a:srgbClr val="3F3F3F"/>
                </a:solidFill>
                <a:latin typeface="Calibri"/>
                <a:ea typeface="Calibri"/>
                <a:cs typeface="Calibri"/>
                <a:sym typeface="Calibri"/>
              </a:rPr>
              <a:t>DCoDPH</a:t>
            </a:r>
            <a:br>
              <a:rPr lang="en" sz="4800">
                <a:solidFill>
                  <a:srgbClr val="3F3F3F"/>
                </a:solidFill>
                <a:latin typeface="Calibri"/>
                <a:ea typeface="Calibri"/>
                <a:cs typeface="Calibri"/>
                <a:sym typeface="Calibri"/>
              </a:rPr>
            </a:br>
            <a:r>
              <a:rPr lang="en" sz="4800">
                <a:solidFill>
                  <a:srgbClr val="3F3F3F"/>
                </a:solidFill>
                <a:latin typeface="Calibri"/>
                <a:ea typeface="Calibri"/>
                <a:cs typeface="Calibri"/>
                <a:sym typeface="Calibri"/>
              </a:rPr>
              <a:t>Organizational Chart &amp; Structure</a:t>
            </a:r>
            <a:endParaRPr sz="4800">
              <a:solidFill>
                <a:srgbClr val="3F3F3F"/>
              </a:solidFill>
              <a:latin typeface="Calibri"/>
              <a:ea typeface="Calibri"/>
              <a:cs typeface="Calibri"/>
              <a:sym typeface="Calibri"/>
            </a:endParaRPr>
          </a:p>
        </p:txBody>
      </p:sp>
      <p:sp>
        <p:nvSpPr>
          <p:cNvPr id="96" name="Google Shape;96;p17"/>
          <p:cNvSpPr txBox="1"/>
          <p:nvPr/>
        </p:nvSpPr>
        <p:spPr>
          <a:xfrm>
            <a:off x="398525" y="1393873"/>
            <a:ext cx="8347200" cy="3065100"/>
          </a:xfrm>
          <a:prstGeom prst="rect">
            <a:avLst/>
          </a:prstGeom>
          <a:noFill/>
          <a:ln>
            <a:noFill/>
          </a:ln>
        </p:spPr>
        <p:txBody>
          <a:bodyPr spcFirstLastPara="1" wrap="square" lIns="0" tIns="45700" rIns="0" bIns="45700" anchor="t" anchorCtr="0">
            <a:normAutofit lnSpcReduction="10000"/>
          </a:bodyPr>
          <a:lstStyle/>
          <a:p>
            <a:pPr marL="91440" lvl="0" indent="-123031" algn="l" rtl="0">
              <a:lnSpc>
                <a:spcPct val="90000"/>
              </a:lnSpc>
              <a:spcBef>
                <a:spcPts val="0"/>
              </a:spcBef>
              <a:spcAft>
                <a:spcPts val="0"/>
              </a:spcAft>
              <a:buClr>
                <a:srgbClr val="0F6FC6"/>
              </a:buClr>
              <a:buSzPct val="100000"/>
              <a:buFont typeface="Calibri"/>
              <a:buChar char=" "/>
            </a:pPr>
            <a:r>
              <a:rPr lang="en" sz="2200" b="1" u="sng" dirty="0">
                <a:solidFill>
                  <a:srgbClr val="3F3F3F"/>
                </a:solidFill>
                <a:latin typeface="Calibri"/>
                <a:ea typeface="Calibri"/>
                <a:cs typeface="Calibri"/>
                <a:sym typeface="Calibri"/>
              </a:rPr>
              <a:t>Allied Health </a:t>
            </a:r>
            <a:r>
              <a:rPr lang="en" sz="2200" dirty="0">
                <a:solidFill>
                  <a:srgbClr val="3F3F3F"/>
                </a:solidFill>
                <a:latin typeface="Calibri"/>
                <a:ea typeface="Calibri"/>
                <a:cs typeface="Calibri"/>
                <a:sym typeface="Calibri"/>
              </a:rPr>
              <a:t>is comprised of the laboratory and pharmacy operated within the department. The laboratory provides phlebotomy, specimen procurement, and testing services that aid in the diagnosis, treatment, and prevention of disease for the department’s clinics, Lincoln Community Health Center, and at community outreach events. The pharmacy provides medication services for clinics and the DCo Wellness Clinic. Medications are filled and dispensed by licensed pharmacists and a pharmacy technician. The pharmacy maintains a comprehensive formulary enabling treatment and prevention options for a variety of diseases and conditions. </a:t>
            </a:r>
            <a:r>
              <a:rPr lang="en" sz="2200" b="1" dirty="0">
                <a:solidFill>
                  <a:srgbClr val="3F3F3F"/>
                </a:solidFill>
                <a:latin typeface="Calibri"/>
                <a:ea typeface="Calibri"/>
                <a:cs typeface="Calibri"/>
                <a:sym typeface="Calibri"/>
              </a:rPr>
              <a:t>($1,462,786)</a:t>
            </a:r>
            <a:endParaRPr sz="2200" dirty="0">
              <a:solidFill>
                <a:srgbClr val="3F3F3F"/>
              </a:solidFill>
              <a:latin typeface="Calibri"/>
              <a:ea typeface="Calibri"/>
              <a:cs typeface="Calibri"/>
              <a:sym typeface="Calibri"/>
            </a:endParaRPr>
          </a:p>
          <a:p>
            <a:pPr marL="91440" lvl="0" indent="0" algn="l" rtl="0">
              <a:lnSpc>
                <a:spcPct val="90000"/>
              </a:lnSpc>
              <a:spcBef>
                <a:spcPts val="1400"/>
              </a:spcBef>
              <a:spcAft>
                <a:spcPts val="0"/>
              </a:spcAft>
              <a:buNone/>
            </a:pPr>
            <a:endParaRPr sz="2500" dirty="0">
              <a:solidFill>
                <a:srgbClr val="3F3F3F"/>
              </a:solidFill>
              <a:latin typeface="Calibri"/>
              <a:ea typeface="Calibri"/>
              <a:cs typeface="Calibri"/>
              <a:sym typeface="Calibri"/>
            </a:endParaRPr>
          </a:p>
          <a:p>
            <a:pPr marL="91440" lvl="0" indent="0" algn="l" rtl="0">
              <a:lnSpc>
                <a:spcPct val="90000"/>
              </a:lnSpc>
              <a:spcBef>
                <a:spcPts val="1400"/>
              </a:spcBef>
              <a:spcAft>
                <a:spcPts val="0"/>
              </a:spcAft>
              <a:buNone/>
            </a:pPr>
            <a:endParaRPr sz="2500" dirty="0">
              <a:solidFill>
                <a:srgbClr val="3F3F3F"/>
              </a:solidFill>
              <a:latin typeface="Calibri"/>
              <a:ea typeface="Calibri"/>
              <a:cs typeface="Calibri"/>
              <a:sym typeface="Calibri"/>
            </a:endParaRPr>
          </a:p>
        </p:txBody>
      </p:sp>
      <p:pic>
        <p:nvPicPr>
          <p:cNvPr id="97" name="Google Shape;97;p17"/>
          <p:cNvPicPr preferRelativeResize="0"/>
          <p:nvPr/>
        </p:nvPicPr>
        <p:blipFill>
          <a:blip r:embed="rId3">
            <a:alphaModFix/>
          </a:blip>
          <a:stretch>
            <a:fillRect/>
          </a:stretch>
        </p:blipFill>
        <p:spPr>
          <a:xfrm>
            <a:off x="528575" y="3991042"/>
            <a:ext cx="1848494" cy="847094"/>
          </a:xfrm>
          <a:prstGeom prst="rect">
            <a:avLst/>
          </a:prstGeom>
          <a:noFill/>
          <a:ln>
            <a:noFill/>
          </a:ln>
        </p:spPr>
      </p:pic>
      <p:cxnSp>
        <p:nvCxnSpPr>
          <p:cNvPr id="98" name="Google Shape;98;p17"/>
          <p:cNvCxnSpPr/>
          <p:nvPr/>
        </p:nvCxnSpPr>
        <p:spPr>
          <a:xfrm>
            <a:off x="528575" y="1213833"/>
            <a:ext cx="8087100" cy="9300"/>
          </a:xfrm>
          <a:prstGeom prst="straightConnector1">
            <a:avLst/>
          </a:prstGeom>
          <a:noFill/>
          <a:ln w="9525" cap="flat" cmpd="sng">
            <a:solidFill>
              <a:srgbClr val="999999"/>
            </a:solidFill>
            <a:prstDash val="solid"/>
            <a:round/>
            <a:headEnd type="none" w="med" len="med"/>
            <a:tailEnd type="none" w="med" len="med"/>
          </a:ln>
        </p:spPr>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8"/>
          <p:cNvSpPr/>
          <p:nvPr/>
        </p:nvSpPr>
        <p:spPr>
          <a:xfrm>
            <a:off x="125" y="4773275"/>
            <a:ext cx="9144000" cy="370200"/>
          </a:xfrm>
          <a:prstGeom prst="rect">
            <a:avLst/>
          </a:prstGeom>
          <a:solidFill>
            <a:srgbClr val="1596D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4" name="Google Shape;104;p18"/>
          <p:cNvSpPr txBox="1"/>
          <p:nvPr/>
        </p:nvSpPr>
        <p:spPr>
          <a:xfrm>
            <a:off x="3462075" y="4785869"/>
            <a:ext cx="5555400" cy="2760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a:solidFill>
                  <a:schemeClr val="lt1"/>
                </a:solidFill>
              </a:rPr>
              <a:t>Durham Neighborhood College 2023</a:t>
            </a:r>
            <a:endParaRPr>
              <a:solidFill>
                <a:schemeClr val="lt1"/>
              </a:solidFill>
            </a:endParaRPr>
          </a:p>
        </p:txBody>
      </p:sp>
      <p:pic>
        <p:nvPicPr>
          <p:cNvPr id="105" name="Google Shape;105;p18"/>
          <p:cNvPicPr preferRelativeResize="0"/>
          <p:nvPr/>
        </p:nvPicPr>
        <p:blipFill rotWithShape="1">
          <a:blip r:embed="rId3">
            <a:alphaModFix/>
          </a:blip>
          <a:srcRect l="-789" r="789"/>
          <a:stretch/>
        </p:blipFill>
        <p:spPr>
          <a:xfrm>
            <a:off x="152400" y="152400"/>
            <a:ext cx="8702144" cy="4620875"/>
          </a:xfrm>
          <a:prstGeom prst="rect">
            <a:avLst/>
          </a:prstGeom>
          <a:noFill/>
          <a:ln>
            <a:noFill/>
          </a:ln>
        </p:spPr>
      </p:pic>
      <p:sp>
        <p:nvSpPr>
          <p:cNvPr id="106" name="Google Shape;106;p18"/>
          <p:cNvSpPr/>
          <p:nvPr/>
        </p:nvSpPr>
        <p:spPr>
          <a:xfrm>
            <a:off x="7546750" y="3846625"/>
            <a:ext cx="1410300" cy="8841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9"/>
          <p:cNvSpPr/>
          <p:nvPr/>
        </p:nvSpPr>
        <p:spPr>
          <a:xfrm>
            <a:off x="125" y="4773275"/>
            <a:ext cx="9144000" cy="370200"/>
          </a:xfrm>
          <a:prstGeom prst="rect">
            <a:avLst/>
          </a:prstGeom>
          <a:solidFill>
            <a:srgbClr val="1596D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2" name="Google Shape;112;p19"/>
          <p:cNvSpPr txBox="1"/>
          <p:nvPr/>
        </p:nvSpPr>
        <p:spPr>
          <a:xfrm>
            <a:off x="3462075" y="4785869"/>
            <a:ext cx="5555400" cy="2760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a:solidFill>
                  <a:schemeClr val="lt1"/>
                </a:solidFill>
              </a:rPr>
              <a:t>Durham Neighborhood College 2023</a:t>
            </a:r>
            <a:endParaRPr>
              <a:solidFill>
                <a:schemeClr val="lt1"/>
              </a:solidFill>
            </a:endParaRPr>
          </a:p>
        </p:txBody>
      </p:sp>
      <p:sp>
        <p:nvSpPr>
          <p:cNvPr id="113" name="Google Shape;113;p19"/>
          <p:cNvSpPr txBox="1"/>
          <p:nvPr/>
        </p:nvSpPr>
        <p:spPr>
          <a:xfrm>
            <a:off x="490780" y="302225"/>
            <a:ext cx="7895400" cy="957000"/>
          </a:xfrm>
          <a:prstGeom prst="rect">
            <a:avLst/>
          </a:prstGeom>
          <a:noFill/>
          <a:ln>
            <a:noFill/>
          </a:ln>
        </p:spPr>
        <p:txBody>
          <a:bodyPr spcFirstLastPara="1" wrap="square" lIns="91425" tIns="45700" rIns="91425" bIns="45700" anchor="b" anchorCtr="0">
            <a:normAutofit fontScale="85000" lnSpcReduction="20000"/>
          </a:bodyPr>
          <a:lstStyle/>
          <a:p>
            <a:pPr marL="0" lvl="0" indent="0" algn="l" rtl="0">
              <a:lnSpc>
                <a:spcPct val="85000"/>
              </a:lnSpc>
              <a:spcBef>
                <a:spcPts val="0"/>
              </a:spcBef>
              <a:spcAft>
                <a:spcPts val="0"/>
              </a:spcAft>
              <a:buNone/>
            </a:pPr>
            <a:r>
              <a:rPr lang="en" sz="4800">
                <a:solidFill>
                  <a:srgbClr val="3F3F3F"/>
                </a:solidFill>
                <a:latin typeface="Calibri"/>
                <a:ea typeface="Calibri"/>
                <a:cs typeface="Calibri"/>
                <a:sym typeface="Calibri"/>
              </a:rPr>
              <a:t>DCoDPH</a:t>
            </a:r>
            <a:br>
              <a:rPr lang="en" sz="4800">
                <a:solidFill>
                  <a:srgbClr val="3F3F3F"/>
                </a:solidFill>
                <a:latin typeface="Calibri"/>
                <a:ea typeface="Calibri"/>
                <a:cs typeface="Calibri"/>
                <a:sym typeface="Calibri"/>
              </a:rPr>
            </a:br>
            <a:r>
              <a:rPr lang="en" sz="4800">
                <a:solidFill>
                  <a:srgbClr val="3F3F3F"/>
                </a:solidFill>
                <a:latin typeface="Calibri"/>
                <a:ea typeface="Calibri"/>
                <a:cs typeface="Calibri"/>
                <a:sym typeface="Calibri"/>
              </a:rPr>
              <a:t>Organizational Chart &amp; Structure</a:t>
            </a:r>
            <a:endParaRPr sz="4800">
              <a:solidFill>
                <a:srgbClr val="3F3F3F"/>
              </a:solidFill>
              <a:latin typeface="Calibri"/>
              <a:ea typeface="Calibri"/>
              <a:cs typeface="Calibri"/>
              <a:sym typeface="Calibri"/>
            </a:endParaRPr>
          </a:p>
        </p:txBody>
      </p:sp>
      <p:sp>
        <p:nvSpPr>
          <p:cNvPr id="114" name="Google Shape;114;p19"/>
          <p:cNvSpPr txBox="1"/>
          <p:nvPr/>
        </p:nvSpPr>
        <p:spPr>
          <a:xfrm>
            <a:off x="485075" y="1358348"/>
            <a:ext cx="8151000" cy="2744100"/>
          </a:xfrm>
          <a:prstGeom prst="rect">
            <a:avLst/>
          </a:prstGeom>
          <a:noFill/>
          <a:ln>
            <a:noFill/>
          </a:ln>
        </p:spPr>
        <p:txBody>
          <a:bodyPr spcFirstLastPara="1" wrap="square" lIns="0" tIns="45700" rIns="0" bIns="45700" anchor="t" anchorCtr="0">
            <a:normAutofit/>
          </a:bodyPr>
          <a:lstStyle/>
          <a:p>
            <a:pPr marL="91440" lvl="0" indent="-120650" algn="l" rtl="0">
              <a:lnSpc>
                <a:spcPct val="80000"/>
              </a:lnSpc>
              <a:spcBef>
                <a:spcPts val="0"/>
              </a:spcBef>
              <a:spcAft>
                <a:spcPts val="0"/>
              </a:spcAft>
              <a:buClr>
                <a:srgbClr val="0F6FC6"/>
              </a:buClr>
              <a:buSzPts val="1900"/>
              <a:buFont typeface="Calibri"/>
              <a:buChar char=" "/>
            </a:pPr>
            <a:r>
              <a:rPr lang="en" sz="1900">
                <a:solidFill>
                  <a:srgbClr val="3F3F3F"/>
                </a:solidFill>
                <a:latin typeface="Calibri"/>
                <a:ea typeface="Calibri"/>
                <a:cs typeface="Calibri"/>
                <a:sym typeface="Calibri"/>
              </a:rPr>
              <a:t>The </a:t>
            </a:r>
            <a:r>
              <a:rPr lang="en" sz="1900" b="1" u="sng">
                <a:solidFill>
                  <a:srgbClr val="3F3F3F"/>
                </a:solidFill>
                <a:latin typeface="Calibri"/>
                <a:ea typeface="Calibri"/>
                <a:cs typeface="Calibri"/>
                <a:sym typeface="Calibri"/>
              </a:rPr>
              <a:t>Dental Division</a:t>
            </a:r>
            <a:r>
              <a:rPr lang="en" sz="1900" b="1">
                <a:solidFill>
                  <a:srgbClr val="3F3F3F"/>
                </a:solidFill>
                <a:latin typeface="Calibri"/>
                <a:ea typeface="Calibri"/>
                <a:cs typeface="Calibri"/>
                <a:sym typeface="Calibri"/>
              </a:rPr>
              <a:t> </a:t>
            </a:r>
            <a:r>
              <a:rPr lang="en" sz="1900">
                <a:solidFill>
                  <a:srgbClr val="3F3F3F"/>
                </a:solidFill>
                <a:latin typeface="Calibri"/>
                <a:ea typeface="Calibri"/>
                <a:cs typeface="Calibri"/>
                <a:sym typeface="Calibri"/>
              </a:rPr>
              <a:t>provides access to comprehensive dental care for uninsured and underinsured children and youth up to 20 years old and pregnant women. Services are provided onsite in a state-of-the-art dental clinic and in the Tooth Ferry, a mobile dental unit that visits specific DPS elementary schools. Staff members also provide dental screenings and oral health education sessions. </a:t>
            </a:r>
            <a:r>
              <a:rPr lang="en" sz="1900" b="1">
                <a:solidFill>
                  <a:srgbClr val="3F3F3F"/>
                </a:solidFill>
                <a:latin typeface="Calibri"/>
                <a:ea typeface="Calibri"/>
                <a:cs typeface="Calibri"/>
                <a:sym typeface="Calibri"/>
              </a:rPr>
              <a:t>($1,326,967)</a:t>
            </a:r>
            <a:endParaRPr sz="1900">
              <a:solidFill>
                <a:srgbClr val="3F3F3F"/>
              </a:solidFill>
              <a:latin typeface="Calibri"/>
              <a:ea typeface="Calibri"/>
              <a:cs typeface="Calibri"/>
              <a:sym typeface="Calibri"/>
            </a:endParaRPr>
          </a:p>
          <a:p>
            <a:pPr marL="91440" lvl="0" indent="0" algn="l" rtl="0">
              <a:lnSpc>
                <a:spcPct val="80000"/>
              </a:lnSpc>
              <a:spcBef>
                <a:spcPts val="1400"/>
              </a:spcBef>
              <a:spcAft>
                <a:spcPts val="0"/>
              </a:spcAft>
              <a:buNone/>
            </a:pPr>
            <a:endParaRPr sz="2000">
              <a:solidFill>
                <a:srgbClr val="3F3F3F"/>
              </a:solidFill>
              <a:latin typeface="Calibri"/>
              <a:ea typeface="Calibri"/>
              <a:cs typeface="Calibri"/>
              <a:sym typeface="Calibri"/>
            </a:endParaRPr>
          </a:p>
        </p:txBody>
      </p:sp>
      <p:pic>
        <p:nvPicPr>
          <p:cNvPr id="115" name="Google Shape;115;p19"/>
          <p:cNvPicPr preferRelativeResize="0"/>
          <p:nvPr/>
        </p:nvPicPr>
        <p:blipFill>
          <a:blip r:embed="rId3">
            <a:alphaModFix/>
          </a:blip>
          <a:stretch>
            <a:fillRect/>
          </a:stretch>
        </p:blipFill>
        <p:spPr>
          <a:xfrm>
            <a:off x="490766" y="3830060"/>
            <a:ext cx="1805056" cy="758415"/>
          </a:xfrm>
          <a:prstGeom prst="rect">
            <a:avLst/>
          </a:prstGeom>
          <a:noFill/>
          <a:ln>
            <a:noFill/>
          </a:ln>
        </p:spPr>
      </p:pic>
      <p:cxnSp>
        <p:nvCxnSpPr>
          <p:cNvPr id="116" name="Google Shape;116;p19"/>
          <p:cNvCxnSpPr/>
          <p:nvPr/>
        </p:nvCxnSpPr>
        <p:spPr>
          <a:xfrm>
            <a:off x="528575" y="1213833"/>
            <a:ext cx="8087100" cy="9300"/>
          </a:xfrm>
          <a:prstGeom prst="straightConnector1">
            <a:avLst/>
          </a:prstGeom>
          <a:noFill/>
          <a:ln w="9525" cap="flat" cmpd="sng">
            <a:solidFill>
              <a:srgbClr val="999999"/>
            </a:solidFill>
            <a:prstDash val="solid"/>
            <a:round/>
            <a:headEnd type="none" w="med" len="med"/>
            <a:tailEnd type="none" w="med" len="med"/>
          </a:ln>
        </p:spPr>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20"/>
          <p:cNvSpPr/>
          <p:nvPr/>
        </p:nvSpPr>
        <p:spPr>
          <a:xfrm>
            <a:off x="125" y="4773275"/>
            <a:ext cx="9144000" cy="370200"/>
          </a:xfrm>
          <a:prstGeom prst="rect">
            <a:avLst/>
          </a:prstGeom>
          <a:solidFill>
            <a:srgbClr val="1596D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2" name="Google Shape;122;p20"/>
          <p:cNvSpPr txBox="1"/>
          <p:nvPr/>
        </p:nvSpPr>
        <p:spPr>
          <a:xfrm>
            <a:off x="3462075" y="4785869"/>
            <a:ext cx="5555400" cy="2760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a:solidFill>
                  <a:schemeClr val="lt1"/>
                </a:solidFill>
              </a:rPr>
              <a:t>Durham Neighborhood College 2023</a:t>
            </a:r>
            <a:endParaRPr>
              <a:solidFill>
                <a:schemeClr val="lt1"/>
              </a:solidFill>
            </a:endParaRPr>
          </a:p>
        </p:txBody>
      </p:sp>
      <p:sp>
        <p:nvSpPr>
          <p:cNvPr id="123" name="Google Shape;123;p20"/>
          <p:cNvSpPr txBox="1"/>
          <p:nvPr/>
        </p:nvSpPr>
        <p:spPr>
          <a:xfrm>
            <a:off x="578971" y="210350"/>
            <a:ext cx="7755300" cy="1061100"/>
          </a:xfrm>
          <a:prstGeom prst="rect">
            <a:avLst/>
          </a:prstGeom>
          <a:noFill/>
          <a:ln>
            <a:noFill/>
          </a:ln>
        </p:spPr>
        <p:txBody>
          <a:bodyPr spcFirstLastPara="1" wrap="square" lIns="91425" tIns="45700" rIns="91425" bIns="45700" anchor="b" anchorCtr="0">
            <a:noAutofit/>
          </a:bodyPr>
          <a:lstStyle/>
          <a:p>
            <a:pPr marL="0" lvl="0" indent="0" algn="l" rtl="0">
              <a:lnSpc>
                <a:spcPct val="85000"/>
              </a:lnSpc>
              <a:spcBef>
                <a:spcPts val="0"/>
              </a:spcBef>
              <a:spcAft>
                <a:spcPts val="0"/>
              </a:spcAft>
              <a:buNone/>
            </a:pPr>
            <a:r>
              <a:rPr lang="en" sz="4000">
                <a:solidFill>
                  <a:srgbClr val="3F3F3F"/>
                </a:solidFill>
                <a:latin typeface="Calibri"/>
                <a:ea typeface="Calibri"/>
                <a:cs typeface="Calibri"/>
                <a:sym typeface="Calibri"/>
              </a:rPr>
              <a:t>DCoDPH</a:t>
            </a:r>
            <a:br>
              <a:rPr lang="en" sz="4000">
                <a:solidFill>
                  <a:srgbClr val="3F3F3F"/>
                </a:solidFill>
                <a:latin typeface="Calibri"/>
                <a:ea typeface="Calibri"/>
                <a:cs typeface="Calibri"/>
                <a:sym typeface="Calibri"/>
              </a:rPr>
            </a:br>
            <a:r>
              <a:rPr lang="en" sz="4000">
                <a:solidFill>
                  <a:srgbClr val="3F3F3F"/>
                </a:solidFill>
                <a:latin typeface="Calibri"/>
                <a:ea typeface="Calibri"/>
                <a:cs typeface="Calibri"/>
                <a:sym typeface="Calibri"/>
              </a:rPr>
              <a:t>Organizational Chart &amp; Structure</a:t>
            </a:r>
            <a:endParaRPr sz="4000">
              <a:solidFill>
                <a:srgbClr val="3F3F3F"/>
              </a:solidFill>
              <a:latin typeface="Calibri"/>
              <a:ea typeface="Calibri"/>
              <a:cs typeface="Calibri"/>
              <a:sym typeface="Calibri"/>
            </a:endParaRPr>
          </a:p>
        </p:txBody>
      </p:sp>
      <p:sp>
        <p:nvSpPr>
          <p:cNvPr id="124" name="Google Shape;124;p20"/>
          <p:cNvSpPr txBox="1"/>
          <p:nvPr/>
        </p:nvSpPr>
        <p:spPr>
          <a:xfrm>
            <a:off x="668550" y="1343112"/>
            <a:ext cx="7986300" cy="3263700"/>
          </a:xfrm>
          <a:prstGeom prst="rect">
            <a:avLst/>
          </a:prstGeom>
          <a:noFill/>
          <a:ln>
            <a:noFill/>
          </a:ln>
        </p:spPr>
        <p:txBody>
          <a:bodyPr spcFirstLastPara="1" wrap="square" lIns="0" tIns="45700" rIns="0" bIns="45700" anchor="t" anchorCtr="0">
            <a:noAutofit/>
          </a:bodyPr>
          <a:lstStyle/>
          <a:p>
            <a:pPr marL="91440" lvl="0" indent="-95250" algn="l" rtl="0">
              <a:lnSpc>
                <a:spcPct val="80000"/>
              </a:lnSpc>
              <a:spcBef>
                <a:spcPts val="0"/>
              </a:spcBef>
              <a:spcAft>
                <a:spcPts val="0"/>
              </a:spcAft>
              <a:buClr>
                <a:srgbClr val="0F6FC6"/>
              </a:buClr>
              <a:buSzPts val="1500"/>
              <a:buFont typeface="Calibri"/>
              <a:buChar char=" "/>
            </a:pPr>
            <a:r>
              <a:rPr lang="en" sz="1500" dirty="0">
                <a:solidFill>
                  <a:srgbClr val="3F3F3F"/>
                </a:solidFill>
                <a:latin typeface="Calibri"/>
                <a:ea typeface="Calibri"/>
                <a:cs typeface="Calibri"/>
                <a:sym typeface="Calibri"/>
              </a:rPr>
              <a:t>The </a:t>
            </a:r>
            <a:r>
              <a:rPr lang="en" sz="1500" b="1" u="sng" dirty="0">
                <a:solidFill>
                  <a:srgbClr val="3F3F3F"/>
                </a:solidFill>
                <a:latin typeface="Calibri"/>
                <a:ea typeface="Calibri"/>
                <a:cs typeface="Calibri"/>
                <a:sym typeface="Calibri"/>
              </a:rPr>
              <a:t>Environmental Health Division</a:t>
            </a:r>
            <a:r>
              <a:rPr lang="en" sz="1500" dirty="0">
                <a:solidFill>
                  <a:srgbClr val="3F3F3F"/>
                </a:solidFill>
                <a:latin typeface="Calibri"/>
                <a:ea typeface="Calibri"/>
                <a:cs typeface="Calibri"/>
                <a:sym typeface="Calibri"/>
              </a:rPr>
              <a:t> enforces state and local laws to ensure that food &amp; lodging establishments, institutions, child care centers, onsite subsurface wastewater treatment systems, drinking water wells, public swimming pools, tattoo artists and other health related services and industries are designed and operated in a manner that protects public health. Environmental Health staff review establishment plans and design or approve engineered designs, to ensure adequate protection for consumers and the environment before issuing operational permits. Staff also educate operators and residents about issues that affect public health and safety. Information and data obtained via monitoring and inspection is provided to the public and allows people to make informed decisions that might affect their health. The Local Public Health Preparedness program ensures the department has official plans that guide operations during emergency responses. The program coordinator maintains situational awareness and communicates routinely with response partners. They also oversee training and exercises and procure necessary assets to help ensure the department’s readiness and capabilities. </a:t>
            </a:r>
            <a:r>
              <a:rPr lang="en" sz="1500" b="1" dirty="0">
                <a:solidFill>
                  <a:srgbClr val="3F3F3F"/>
                </a:solidFill>
                <a:latin typeface="Calibri"/>
                <a:ea typeface="Calibri"/>
                <a:cs typeface="Calibri"/>
                <a:sym typeface="Calibri"/>
              </a:rPr>
              <a:t>($2,404,148)</a:t>
            </a:r>
            <a:endParaRPr sz="1500" b="1" dirty="0">
              <a:solidFill>
                <a:srgbClr val="3F3F3F"/>
              </a:solidFill>
              <a:latin typeface="Calibri"/>
              <a:ea typeface="Calibri"/>
              <a:cs typeface="Calibri"/>
              <a:sym typeface="Calibri"/>
            </a:endParaRPr>
          </a:p>
        </p:txBody>
      </p:sp>
      <p:pic>
        <p:nvPicPr>
          <p:cNvPr id="125" name="Google Shape;125;p20"/>
          <p:cNvPicPr preferRelativeResize="0"/>
          <p:nvPr/>
        </p:nvPicPr>
        <p:blipFill>
          <a:blip r:embed="rId3">
            <a:alphaModFix/>
          </a:blip>
          <a:stretch>
            <a:fillRect/>
          </a:stretch>
        </p:blipFill>
        <p:spPr>
          <a:xfrm>
            <a:off x="779687" y="4008709"/>
            <a:ext cx="1415859" cy="671368"/>
          </a:xfrm>
          <a:prstGeom prst="rect">
            <a:avLst/>
          </a:prstGeom>
          <a:noFill/>
          <a:ln>
            <a:noFill/>
          </a:ln>
        </p:spPr>
      </p:pic>
      <p:cxnSp>
        <p:nvCxnSpPr>
          <p:cNvPr id="126" name="Google Shape;126;p20"/>
          <p:cNvCxnSpPr/>
          <p:nvPr/>
        </p:nvCxnSpPr>
        <p:spPr>
          <a:xfrm>
            <a:off x="528575" y="1213833"/>
            <a:ext cx="8087100" cy="9300"/>
          </a:xfrm>
          <a:prstGeom prst="straightConnector1">
            <a:avLst/>
          </a:prstGeom>
          <a:noFill/>
          <a:ln w="9525" cap="flat" cmpd="sng">
            <a:solidFill>
              <a:srgbClr val="999999"/>
            </a:solidFill>
            <a:prstDash val="solid"/>
            <a:round/>
            <a:headEnd type="none" w="med" len="med"/>
            <a:tailEnd type="none" w="med" len="med"/>
          </a:ln>
        </p:spPr>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21"/>
          <p:cNvSpPr/>
          <p:nvPr/>
        </p:nvSpPr>
        <p:spPr>
          <a:xfrm>
            <a:off x="125" y="4773275"/>
            <a:ext cx="9144000" cy="370200"/>
          </a:xfrm>
          <a:prstGeom prst="rect">
            <a:avLst/>
          </a:prstGeom>
          <a:solidFill>
            <a:srgbClr val="1596D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2" name="Google Shape;132;p21"/>
          <p:cNvSpPr txBox="1"/>
          <p:nvPr/>
        </p:nvSpPr>
        <p:spPr>
          <a:xfrm>
            <a:off x="3462075" y="4785869"/>
            <a:ext cx="5555400" cy="2760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a:solidFill>
                  <a:schemeClr val="lt1"/>
                </a:solidFill>
              </a:rPr>
              <a:t>Durham Neighborhood College 2023</a:t>
            </a:r>
            <a:endParaRPr>
              <a:solidFill>
                <a:schemeClr val="lt1"/>
              </a:solidFill>
            </a:endParaRPr>
          </a:p>
        </p:txBody>
      </p:sp>
      <p:sp>
        <p:nvSpPr>
          <p:cNvPr id="133" name="Google Shape;133;p21"/>
          <p:cNvSpPr txBox="1"/>
          <p:nvPr/>
        </p:nvSpPr>
        <p:spPr>
          <a:xfrm>
            <a:off x="578971" y="210350"/>
            <a:ext cx="7755300" cy="1061100"/>
          </a:xfrm>
          <a:prstGeom prst="rect">
            <a:avLst/>
          </a:prstGeom>
          <a:noFill/>
          <a:ln>
            <a:noFill/>
          </a:ln>
        </p:spPr>
        <p:txBody>
          <a:bodyPr spcFirstLastPara="1" wrap="square" lIns="91425" tIns="45700" rIns="91425" bIns="45700" anchor="b" anchorCtr="0">
            <a:noAutofit/>
          </a:bodyPr>
          <a:lstStyle/>
          <a:p>
            <a:pPr marL="0" lvl="0" indent="0" algn="l" rtl="0">
              <a:lnSpc>
                <a:spcPct val="85000"/>
              </a:lnSpc>
              <a:spcBef>
                <a:spcPts val="0"/>
              </a:spcBef>
              <a:spcAft>
                <a:spcPts val="0"/>
              </a:spcAft>
              <a:buNone/>
            </a:pPr>
            <a:r>
              <a:rPr lang="en" sz="3600">
                <a:solidFill>
                  <a:srgbClr val="3F3F3F"/>
                </a:solidFill>
                <a:latin typeface="Calibri"/>
                <a:ea typeface="Calibri"/>
                <a:cs typeface="Calibri"/>
                <a:sym typeface="Calibri"/>
              </a:rPr>
              <a:t>DCoDPH: Environmental Health </a:t>
            </a:r>
            <a:br>
              <a:rPr lang="en" sz="3600">
                <a:solidFill>
                  <a:srgbClr val="3F3F3F"/>
                </a:solidFill>
                <a:latin typeface="Calibri"/>
                <a:ea typeface="Calibri"/>
                <a:cs typeface="Calibri"/>
                <a:sym typeface="Calibri"/>
              </a:rPr>
            </a:br>
            <a:r>
              <a:rPr lang="en" sz="3600">
                <a:solidFill>
                  <a:srgbClr val="3F3F3F"/>
                </a:solidFill>
                <a:latin typeface="Calibri"/>
                <a:ea typeface="Calibri"/>
                <a:cs typeface="Calibri"/>
                <a:sym typeface="Calibri"/>
              </a:rPr>
              <a:t>Frequently Asked Questions </a:t>
            </a:r>
            <a:endParaRPr sz="3600">
              <a:solidFill>
                <a:srgbClr val="3F3F3F"/>
              </a:solidFill>
              <a:latin typeface="Calibri"/>
              <a:ea typeface="Calibri"/>
              <a:cs typeface="Calibri"/>
              <a:sym typeface="Calibri"/>
            </a:endParaRPr>
          </a:p>
        </p:txBody>
      </p:sp>
      <p:sp>
        <p:nvSpPr>
          <p:cNvPr id="134" name="Google Shape;134;p21"/>
          <p:cNvSpPr txBox="1"/>
          <p:nvPr/>
        </p:nvSpPr>
        <p:spPr>
          <a:xfrm>
            <a:off x="668550" y="1343112"/>
            <a:ext cx="7986300" cy="3263700"/>
          </a:xfrm>
          <a:prstGeom prst="rect">
            <a:avLst/>
          </a:prstGeom>
          <a:noFill/>
          <a:ln>
            <a:noFill/>
          </a:ln>
        </p:spPr>
        <p:txBody>
          <a:bodyPr spcFirstLastPara="1" wrap="square" lIns="0" tIns="45700" rIns="0" bIns="45700" anchor="t" anchorCtr="0">
            <a:noAutofit/>
          </a:bodyPr>
          <a:lstStyle/>
          <a:p>
            <a:pPr marL="457200" lvl="0" indent="-330200" algn="l" rtl="0">
              <a:lnSpc>
                <a:spcPct val="115000"/>
              </a:lnSpc>
              <a:spcBef>
                <a:spcPts val="1200"/>
              </a:spcBef>
              <a:spcAft>
                <a:spcPts val="0"/>
              </a:spcAft>
              <a:buClr>
                <a:srgbClr val="3F3F3F"/>
              </a:buClr>
              <a:buSzPts val="1600"/>
              <a:buFont typeface="Calibri"/>
              <a:buChar char="●"/>
            </a:pPr>
            <a:r>
              <a:rPr lang="en" sz="1600" b="1">
                <a:solidFill>
                  <a:srgbClr val="3F3F3F"/>
                </a:solidFill>
                <a:latin typeface="Calibri"/>
                <a:ea typeface="Calibri"/>
                <a:cs typeface="Calibri"/>
                <a:sym typeface="Calibri"/>
              </a:rPr>
              <a:t> Why should I get my well water tested?</a:t>
            </a:r>
            <a:endParaRPr sz="1600" b="1">
              <a:solidFill>
                <a:srgbClr val="3F3F3F"/>
              </a:solidFill>
              <a:latin typeface="Calibri"/>
              <a:ea typeface="Calibri"/>
              <a:cs typeface="Calibri"/>
              <a:sym typeface="Calibri"/>
            </a:endParaRPr>
          </a:p>
          <a:p>
            <a:pPr marL="457200" lvl="0" indent="-330200" algn="l" rtl="0">
              <a:lnSpc>
                <a:spcPct val="115000"/>
              </a:lnSpc>
              <a:spcBef>
                <a:spcPts val="0"/>
              </a:spcBef>
              <a:spcAft>
                <a:spcPts val="0"/>
              </a:spcAft>
              <a:buClr>
                <a:srgbClr val="3F3F3F"/>
              </a:buClr>
              <a:buSzPts val="1600"/>
              <a:buFont typeface="Calibri"/>
              <a:buChar char="●"/>
            </a:pPr>
            <a:r>
              <a:rPr lang="en" sz="1600" b="1">
                <a:solidFill>
                  <a:srgbClr val="3F3F3F"/>
                </a:solidFill>
                <a:latin typeface="Calibri"/>
                <a:ea typeface="Calibri"/>
                <a:cs typeface="Calibri"/>
                <a:sym typeface="Calibri"/>
              </a:rPr>
              <a:t> Why is my well water cloudy?</a:t>
            </a:r>
            <a:endParaRPr sz="1600" b="1">
              <a:solidFill>
                <a:srgbClr val="3F3F3F"/>
              </a:solidFill>
              <a:latin typeface="Calibri"/>
              <a:ea typeface="Calibri"/>
              <a:cs typeface="Calibri"/>
              <a:sym typeface="Calibri"/>
            </a:endParaRPr>
          </a:p>
          <a:p>
            <a:pPr marL="457200" lvl="0" indent="-330200" algn="l" rtl="0">
              <a:lnSpc>
                <a:spcPct val="115000"/>
              </a:lnSpc>
              <a:spcBef>
                <a:spcPts val="0"/>
              </a:spcBef>
              <a:spcAft>
                <a:spcPts val="0"/>
              </a:spcAft>
              <a:buClr>
                <a:srgbClr val="3F3F3F"/>
              </a:buClr>
              <a:buSzPts val="1600"/>
              <a:buFont typeface="Calibri"/>
              <a:buChar char="●"/>
            </a:pPr>
            <a:r>
              <a:rPr lang="en" sz="1600" b="1">
                <a:solidFill>
                  <a:srgbClr val="3F3F3F"/>
                </a:solidFill>
                <a:latin typeface="Calibri"/>
                <a:ea typeface="Calibri"/>
                <a:cs typeface="Calibri"/>
                <a:sym typeface="Calibri"/>
              </a:rPr>
              <a:t> Why do I have low water pressure, it was fine a few days ago?</a:t>
            </a:r>
            <a:endParaRPr sz="1600" b="1">
              <a:solidFill>
                <a:srgbClr val="3F3F3F"/>
              </a:solidFill>
              <a:latin typeface="Calibri"/>
              <a:ea typeface="Calibri"/>
              <a:cs typeface="Calibri"/>
              <a:sym typeface="Calibri"/>
            </a:endParaRPr>
          </a:p>
          <a:p>
            <a:pPr marL="457200" lvl="0" indent="-330200" algn="l" rtl="0">
              <a:lnSpc>
                <a:spcPct val="115000"/>
              </a:lnSpc>
              <a:spcBef>
                <a:spcPts val="0"/>
              </a:spcBef>
              <a:spcAft>
                <a:spcPts val="0"/>
              </a:spcAft>
              <a:buClr>
                <a:srgbClr val="3F3F3F"/>
              </a:buClr>
              <a:buSzPts val="1600"/>
              <a:buFont typeface="Calibri"/>
              <a:buChar char="●"/>
            </a:pPr>
            <a:r>
              <a:rPr lang="en" sz="1600" b="1">
                <a:solidFill>
                  <a:srgbClr val="3F3F3F"/>
                </a:solidFill>
                <a:latin typeface="Calibri"/>
                <a:ea typeface="Calibri"/>
                <a:cs typeface="Calibri"/>
                <a:sym typeface="Calibri"/>
              </a:rPr>
              <a:t> Why do you need me to designate the house and driveway locations on my lot?</a:t>
            </a:r>
            <a:endParaRPr sz="1600" b="1">
              <a:solidFill>
                <a:srgbClr val="3F3F3F"/>
              </a:solidFill>
              <a:latin typeface="Calibri"/>
              <a:ea typeface="Calibri"/>
              <a:cs typeface="Calibri"/>
              <a:sym typeface="Calibri"/>
            </a:endParaRPr>
          </a:p>
          <a:p>
            <a:pPr marL="457200" lvl="0" indent="-330200" algn="l" rtl="0">
              <a:lnSpc>
                <a:spcPct val="115000"/>
              </a:lnSpc>
              <a:spcBef>
                <a:spcPts val="0"/>
              </a:spcBef>
              <a:spcAft>
                <a:spcPts val="0"/>
              </a:spcAft>
              <a:buClr>
                <a:srgbClr val="3F3F3F"/>
              </a:buClr>
              <a:buSzPts val="1600"/>
              <a:buFont typeface="Calibri"/>
              <a:buChar char="●"/>
            </a:pPr>
            <a:r>
              <a:rPr lang="en" sz="1600" b="1">
                <a:solidFill>
                  <a:srgbClr val="3F3F3F"/>
                </a:solidFill>
                <a:latin typeface="Calibri"/>
                <a:ea typeface="Calibri"/>
                <a:cs typeface="Calibri"/>
                <a:sym typeface="Calibri"/>
              </a:rPr>
              <a:t> Why should I allow you to review my restaurant plans before I move forward with construction?</a:t>
            </a:r>
            <a:endParaRPr sz="1600" b="1">
              <a:solidFill>
                <a:srgbClr val="3F3F3F"/>
              </a:solidFill>
              <a:latin typeface="Calibri"/>
              <a:ea typeface="Calibri"/>
              <a:cs typeface="Calibri"/>
              <a:sym typeface="Calibri"/>
            </a:endParaRPr>
          </a:p>
          <a:p>
            <a:pPr marL="457200" lvl="0" indent="-330200" algn="l" rtl="0">
              <a:lnSpc>
                <a:spcPct val="115000"/>
              </a:lnSpc>
              <a:spcBef>
                <a:spcPts val="0"/>
              </a:spcBef>
              <a:spcAft>
                <a:spcPts val="0"/>
              </a:spcAft>
              <a:buClr>
                <a:srgbClr val="3F3F3F"/>
              </a:buClr>
              <a:buSzPts val="1600"/>
              <a:buFont typeface="Calibri"/>
              <a:buChar char="●"/>
            </a:pPr>
            <a:r>
              <a:rPr lang="en" sz="1600" b="1">
                <a:solidFill>
                  <a:srgbClr val="3F3F3F"/>
                </a:solidFill>
                <a:latin typeface="Calibri"/>
                <a:ea typeface="Calibri"/>
                <a:cs typeface="Calibri"/>
                <a:sym typeface="Calibri"/>
              </a:rPr>
              <a:t> Why shouldn’t I buy food service equipment from home improvement stores?</a:t>
            </a:r>
            <a:endParaRPr sz="1600">
              <a:solidFill>
                <a:srgbClr val="3F3F3F"/>
              </a:solidFill>
              <a:latin typeface="Calibri"/>
              <a:ea typeface="Calibri"/>
              <a:cs typeface="Calibri"/>
              <a:sym typeface="Calibri"/>
            </a:endParaRPr>
          </a:p>
        </p:txBody>
      </p:sp>
      <p:pic>
        <p:nvPicPr>
          <p:cNvPr id="135" name="Google Shape;135;p21"/>
          <p:cNvPicPr preferRelativeResize="0"/>
          <p:nvPr/>
        </p:nvPicPr>
        <p:blipFill>
          <a:blip r:embed="rId3">
            <a:alphaModFix/>
          </a:blip>
          <a:stretch>
            <a:fillRect/>
          </a:stretch>
        </p:blipFill>
        <p:spPr>
          <a:xfrm>
            <a:off x="779687" y="4008709"/>
            <a:ext cx="1415859" cy="671368"/>
          </a:xfrm>
          <a:prstGeom prst="rect">
            <a:avLst/>
          </a:prstGeom>
          <a:noFill/>
          <a:ln>
            <a:noFill/>
          </a:ln>
        </p:spPr>
      </p:pic>
      <p:cxnSp>
        <p:nvCxnSpPr>
          <p:cNvPr id="136" name="Google Shape;136;p21"/>
          <p:cNvCxnSpPr/>
          <p:nvPr/>
        </p:nvCxnSpPr>
        <p:spPr>
          <a:xfrm>
            <a:off x="528575" y="1213833"/>
            <a:ext cx="8087100" cy="9300"/>
          </a:xfrm>
          <a:prstGeom prst="straightConnector1">
            <a:avLst/>
          </a:prstGeom>
          <a:noFill/>
          <a:ln w="9525" cap="flat" cmpd="sng">
            <a:solidFill>
              <a:srgbClr val="999999"/>
            </a:solidFill>
            <a:prstDash val="solid"/>
            <a:round/>
            <a:headEnd type="none" w="med" len="med"/>
            <a:tailEnd type="none" w="med" len="med"/>
          </a:ln>
        </p:spPr>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2"/>
          <p:cNvSpPr/>
          <p:nvPr/>
        </p:nvSpPr>
        <p:spPr>
          <a:xfrm>
            <a:off x="125" y="4773275"/>
            <a:ext cx="9144000" cy="370200"/>
          </a:xfrm>
          <a:prstGeom prst="rect">
            <a:avLst/>
          </a:prstGeom>
          <a:solidFill>
            <a:srgbClr val="1596D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2" name="Google Shape;142;p22"/>
          <p:cNvSpPr txBox="1"/>
          <p:nvPr/>
        </p:nvSpPr>
        <p:spPr>
          <a:xfrm>
            <a:off x="3462075" y="4785869"/>
            <a:ext cx="5555400" cy="2760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a:solidFill>
                  <a:schemeClr val="lt1"/>
                </a:solidFill>
              </a:rPr>
              <a:t>Durham Neighborhood College 2023</a:t>
            </a:r>
            <a:endParaRPr>
              <a:solidFill>
                <a:schemeClr val="lt1"/>
              </a:solidFill>
            </a:endParaRPr>
          </a:p>
        </p:txBody>
      </p:sp>
      <p:sp>
        <p:nvSpPr>
          <p:cNvPr id="143" name="Google Shape;143;p22"/>
          <p:cNvSpPr txBox="1"/>
          <p:nvPr/>
        </p:nvSpPr>
        <p:spPr>
          <a:xfrm>
            <a:off x="578971" y="210350"/>
            <a:ext cx="7755300" cy="1061100"/>
          </a:xfrm>
          <a:prstGeom prst="rect">
            <a:avLst/>
          </a:prstGeom>
          <a:noFill/>
          <a:ln>
            <a:noFill/>
          </a:ln>
        </p:spPr>
        <p:txBody>
          <a:bodyPr spcFirstLastPara="1" wrap="square" lIns="91425" tIns="45700" rIns="91425" bIns="45700" anchor="b" anchorCtr="0">
            <a:noAutofit/>
          </a:bodyPr>
          <a:lstStyle/>
          <a:p>
            <a:pPr marL="0" lvl="0" indent="0" algn="l" rtl="0">
              <a:lnSpc>
                <a:spcPct val="85000"/>
              </a:lnSpc>
              <a:spcBef>
                <a:spcPts val="0"/>
              </a:spcBef>
              <a:spcAft>
                <a:spcPts val="0"/>
              </a:spcAft>
              <a:buNone/>
            </a:pPr>
            <a:r>
              <a:rPr lang="en" sz="4000">
                <a:solidFill>
                  <a:srgbClr val="3F3F3F"/>
                </a:solidFill>
                <a:latin typeface="Calibri"/>
                <a:ea typeface="Calibri"/>
                <a:cs typeface="Calibri"/>
                <a:sym typeface="Calibri"/>
              </a:rPr>
              <a:t>DCoDPH</a:t>
            </a:r>
            <a:br>
              <a:rPr lang="en" sz="4000">
                <a:solidFill>
                  <a:srgbClr val="3F3F3F"/>
                </a:solidFill>
                <a:latin typeface="Calibri"/>
                <a:ea typeface="Calibri"/>
                <a:cs typeface="Calibri"/>
                <a:sym typeface="Calibri"/>
              </a:rPr>
            </a:br>
            <a:r>
              <a:rPr lang="en" sz="4000">
                <a:solidFill>
                  <a:srgbClr val="3F3F3F"/>
                </a:solidFill>
                <a:latin typeface="Calibri"/>
                <a:ea typeface="Calibri"/>
                <a:cs typeface="Calibri"/>
                <a:sym typeface="Calibri"/>
              </a:rPr>
              <a:t>Organizational Chart &amp; Structure</a:t>
            </a:r>
            <a:endParaRPr sz="4000">
              <a:solidFill>
                <a:srgbClr val="3F3F3F"/>
              </a:solidFill>
              <a:latin typeface="Calibri"/>
              <a:ea typeface="Calibri"/>
              <a:cs typeface="Calibri"/>
              <a:sym typeface="Calibri"/>
            </a:endParaRPr>
          </a:p>
        </p:txBody>
      </p:sp>
      <p:sp>
        <p:nvSpPr>
          <p:cNvPr id="144" name="Google Shape;144;p22"/>
          <p:cNvSpPr txBox="1"/>
          <p:nvPr/>
        </p:nvSpPr>
        <p:spPr>
          <a:xfrm>
            <a:off x="668550" y="1343112"/>
            <a:ext cx="7986300" cy="3263700"/>
          </a:xfrm>
          <a:prstGeom prst="rect">
            <a:avLst/>
          </a:prstGeom>
          <a:noFill/>
          <a:ln>
            <a:noFill/>
          </a:ln>
        </p:spPr>
        <p:txBody>
          <a:bodyPr spcFirstLastPara="1" wrap="square" lIns="0" tIns="45700" rIns="0" bIns="45700" anchor="t" anchorCtr="0">
            <a:noAutofit/>
          </a:bodyPr>
          <a:lstStyle/>
          <a:p>
            <a:pPr marL="91440" lvl="0" indent="-114300" algn="l" rtl="0">
              <a:lnSpc>
                <a:spcPct val="90000"/>
              </a:lnSpc>
              <a:spcBef>
                <a:spcPts val="0"/>
              </a:spcBef>
              <a:spcAft>
                <a:spcPts val="0"/>
              </a:spcAft>
              <a:buClr>
                <a:srgbClr val="0F6FC6"/>
              </a:buClr>
              <a:buSzPts val="1800"/>
              <a:buFont typeface="Calibri"/>
              <a:buChar char=" "/>
            </a:pPr>
            <a:r>
              <a:rPr lang="en" sz="1650" dirty="0">
                <a:solidFill>
                  <a:schemeClr val="dk1"/>
                </a:solidFill>
              </a:rPr>
              <a:t>The </a:t>
            </a:r>
            <a:r>
              <a:rPr lang="en" sz="1650" b="1" u="sng" dirty="0">
                <a:solidFill>
                  <a:schemeClr val="dk1"/>
                </a:solidFill>
              </a:rPr>
              <a:t>Health Education and Community Transformation Division</a:t>
            </a:r>
            <a:r>
              <a:rPr lang="en" sz="1650" b="1" dirty="0">
                <a:solidFill>
                  <a:schemeClr val="dk1"/>
                </a:solidFill>
              </a:rPr>
              <a:t> </a:t>
            </a:r>
            <a:r>
              <a:rPr lang="en" sz="1650" dirty="0">
                <a:solidFill>
                  <a:schemeClr val="dk1"/>
                </a:solidFill>
              </a:rPr>
              <a:t>addresses health by influencing the decisions and actions that individuals, groups, and communities make to promote health and prevent injury, disease and disability. Health Education also educates, mobilizes, assesses, and creates policy, systems, and environmental change to positively influence the health of Durham County residents. Staff members provide in-person and virtual education, screenings, and  evidence-based programs to individuals, neighborhoods, faith-based organizations, and  workplaces. Health Education focus areas include chronic illness prevention and self-management; community HIV/STI testing and education; substance use prevention; gun safety; adverse childhood experiences; health literacy and more.</a:t>
            </a:r>
            <a:r>
              <a:rPr lang="en" sz="1100" dirty="0">
                <a:solidFill>
                  <a:schemeClr val="dk1"/>
                </a:solidFill>
              </a:rPr>
              <a:t> 							</a:t>
            </a:r>
            <a:r>
              <a:rPr lang="en" sz="1800" b="1" dirty="0">
                <a:solidFill>
                  <a:srgbClr val="3F3F3F"/>
                </a:solidFill>
                <a:latin typeface="Calibri"/>
                <a:ea typeface="Calibri"/>
                <a:cs typeface="Calibri"/>
                <a:sym typeface="Calibri"/>
              </a:rPr>
              <a:t>($3,683,660)</a:t>
            </a:r>
            <a:endParaRPr sz="1800" dirty="0">
              <a:solidFill>
                <a:srgbClr val="3F3F3F"/>
              </a:solidFill>
              <a:latin typeface="Calibri"/>
              <a:ea typeface="Calibri"/>
              <a:cs typeface="Calibri"/>
              <a:sym typeface="Calibri"/>
            </a:endParaRPr>
          </a:p>
          <a:p>
            <a:pPr marL="91440" lvl="0" indent="-114300" algn="l" rtl="0">
              <a:lnSpc>
                <a:spcPct val="90000"/>
              </a:lnSpc>
              <a:spcBef>
                <a:spcPts val="0"/>
              </a:spcBef>
              <a:spcAft>
                <a:spcPts val="0"/>
              </a:spcAft>
              <a:buClr>
                <a:srgbClr val="3F3F3F"/>
              </a:buClr>
              <a:buSzPts val="1800"/>
              <a:buFont typeface="Calibri"/>
              <a:buChar char=" "/>
            </a:pPr>
            <a:endParaRPr sz="1800" dirty="0">
              <a:solidFill>
                <a:srgbClr val="3F3F3F"/>
              </a:solidFill>
              <a:latin typeface="Calibri"/>
              <a:ea typeface="Calibri"/>
              <a:cs typeface="Calibri"/>
              <a:sym typeface="Calibri"/>
            </a:endParaRPr>
          </a:p>
          <a:p>
            <a:pPr marL="91440" lvl="0" indent="-114300" algn="l" rtl="0">
              <a:lnSpc>
                <a:spcPct val="80000"/>
              </a:lnSpc>
              <a:spcBef>
                <a:spcPts val="0"/>
              </a:spcBef>
              <a:spcAft>
                <a:spcPts val="0"/>
              </a:spcAft>
              <a:buClr>
                <a:srgbClr val="3F3F3F"/>
              </a:buClr>
              <a:buSzPts val="1800"/>
              <a:buFont typeface="Calibri"/>
              <a:buChar char=" "/>
            </a:pPr>
            <a:endParaRPr sz="1800" dirty="0">
              <a:solidFill>
                <a:srgbClr val="3F3F3F"/>
              </a:solidFill>
              <a:latin typeface="Calibri"/>
              <a:ea typeface="Calibri"/>
              <a:cs typeface="Calibri"/>
              <a:sym typeface="Calibri"/>
            </a:endParaRPr>
          </a:p>
        </p:txBody>
      </p:sp>
      <p:pic>
        <p:nvPicPr>
          <p:cNvPr id="145" name="Google Shape;145;p22"/>
          <p:cNvPicPr preferRelativeResize="0"/>
          <p:nvPr/>
        </p:nvPicPr>
        <p:blipFill>
          <a:blip r:embed="rId3">
            <a:alphaModFix/>
          </a:blip>
          <a:stretch>
            <a:fillRect/>
          </a:stretch>
        </p:blipFill>
        <p:spPr>
          <a:xfrm>
            <a:off x="779687" y="4008709"/>
            <a:ext cx="1415859" cy="671368"/>
          </a:xfrm>
          <a:prstGeom prst="rect">
            <a:avLst/>
          </a:prstGeom>
          <a:noFill/>
          <a:ln>
            <a:noFill/>
          </a:ln>
        </p:spPr>
      </p:pic>
      <p:cxnSp>
        <p:nvCxnSpPr>
          <p:cNvPr id="146" name="Google Shape;146;p22"/>
          <p:cNvCxnSpPr/>
          <p:nvPr/>
        </p:nvCxnSpPr>
        <p:spPr>
          <a:xfrm>
            <a:off x="528575" y="1213833"/>
            <a:ext cx="8087100" cy="9300"/>
          </a:xfrm>
          <a:prstGeom prst="straightConnector1">
            <a:avLst/>
          </a:prstGeom>
          <a:noFill/>
          <a:ln w="9525" cap="flat" cmpd="sng">
            <a:solidFill>
              <a:srgbClr val="999999"/>
            </a:solidFill>
            <a:prstDash val="solid"/>
            <a:round/>
            <a:headEnd type="none" w="med" len="med"/>
            <a:tailEnd type="none" w="med" len="med"/>
          </a:ln>
        </p:spPr>
      </p:cxn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1534</Words>
  <Application>Microsoft Office PowerPoint</Application>
  <PresentationFormat>On-screen Show (16:9)</PresentationFormat>
  <Paragraphs>75</Paragraphs>
  <Slides>17</Slides>
  <Notes>17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Century Gothic</vt:lpstr>
      <vt:lpstr>Calibri</vt:lpstr>
      <vt:lpstr>Arial</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Jenkins, Rodney</dc:creator>
  <cp:lastModifiedBy>Jenkins, Rodney</cp:lastModifiedBy>
  <cp:revision>1</cp:revision>
  <dcterms:modified xsi:type="dcterms:W3CDTF">2023-10-16T23:26:15Z</dcterms:modified>
</cp:coreProperties>
</file>