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 id="2147483679" r:id="rId2"/>
  </p:sldMasterIdLst>
  <p:notesMasterIdLst>
    <p:notesMasterId r:id="rId24"/>
  </p:notesMasterIdLst>
  <p:sldIdLst>
    <p:sldId id="266" r:id="rId3"/>
    <p:sldId id="257" r:id="rId4"/>
    <p:sldId id="278" r:id="rId5"/>
    <p:sldId id="286" r:id="rId6"/>
    <p:sldId id="272" r:id="rId7"/>
    <p:sldId id="270" r:id="rId8"/>
    <p:sldId id="268" r:id="rId9"/>
    <p:sldId id="260" r:id="rId10"/>
    <p:sldId id="289" r:id="rId11"/>
    <p:sldId id="264" r:id="rId12"/>
    <p:sldId id="279" r:id="rId13"/>
    <p:sldId id="288" r:id="rId14"/>
    <p:sldId id="280" r:id="rId15"/>
    <p:sldId id="287" r:id="rId16"/>
    <p:sldId id="281" r:id="rId17"/>
    <p:sldId id="282" r:id="rId18"/>
    <p:sldId id="276" r:id="rId19"/>
    <p:sldId id="283" r:id="rId20"/>
    <p:sldId id="284" r:id="rId21"/>
    <p:sldId id="285"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dley, Dawn D." initials="DDD" lastIdx="1" clrIdx="0">
    <p:extLst>
      <p:ext uri="{19B8F6BF-5375-455C-9EA6-DF929625EA0E}">
        <p15:presenceInfo xmlns:p15="http://schemas.microsoft.com/office/powerpoint/2012/main" userId="S::ddudley@dconc.gov::5628a66f-8ab1-4383-8caf-16989e94d3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F13B0-1736-4274-A7C6-7701C819FEAF}" v="4" dt="2023-10-11T16:54:06.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showGuides="1">
      <p:cViewPr varScale="1">
        <p:scale>
          <a:sx n="59" d="100"/>
          <a:sy n="59" d="100"/>
        </p:scale>
        <p:origin x="84" y="2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DE6A0-1510-4896-9189-3F030CABF364}"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F039C-DBC0-400B-9B76-F1B2C0633885}" type="slidenum">
              <a:rPr lang="en-US" smtClean="0"/>
              <a:t>‹#›</a:t>
            </a:fld>
            <a:endParaRPr lang="en-US"/>
          </a:p>
        </p:txBody>
      </p:sp>
    </p:spTree>
    <p:extLst>
      <p:ext uri="{BB962C8B-B14F-4D97-AF65-F5344CB8AC3E}">
        <p14:creationId xmlns:p14="http://schemas.microsoft.com/office/powerpoint/2010/main" val="790575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55314894-A318-4E57-ABDD-C39544E1CB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4538" indent="-285750">
              <a:spcBef>
                <a:spcPct val="30000"/>
              </a:spcBef>
              <a:defRPr sz="1200">
                <a:solidFill>
                  <a:schemeClr val="tx1"/>
                </a:solidFill>
                <a:latin typeface="Arial" panose="020B0604020202020204" pitchFamily="34" charset="0"/>
              </a:defRPr>
            </a:lvl2pPr>
            <a:lvl3pPr marL="1144588" indent="-228600">
              <a:spcBef>
                <a:spcPct val="30000"/>
              </a:spcBef>
              <a:defRPr sz="1200">
                <a:solidFill>
                  <a:schemeClr val="tx1"/>
                </a:solidFill>
                <a:latin typeface="Arial" panose="020B0604020202020204" pitchFamily="34" charset="0"/>
              </a:defRPr>
            </a:lvl3pPr>
            <a:lvl4pPr marL="1603375" indent="-228600">
              <a:spcBef>
                <a:spcPct val="30000"/>
              </a:spcBef>
              <a:defRPr sz="1200">
                <a:solidFill>
                  <a:schemeClr val="tx1"/>
                </a:solidFill>
                <a:latin typeface="Arial" panose="020B0604020202020204" pitchFamily="34" charset="0"/>
              </a:defRPr>
            </a:lvl4pPr>
            <a:lvl5pPr marL="2060575" indent="-228600">
              <a:spcBef>
                <a:spcPct val="30000"/>
              </a:spcBef>
              <a:defRPr sz="1200">
                <a:solidFill>
                  <a:schemeClr val="tx1"/>
                </a:solidFill>
                <a:latin typeface="Arial" panose="020B0604020202020204" pitchFamily="34" charset="0"/>
              </a:defRPr>
            </a:lvl5pPr>
            <a:lvl6pPr marL="2517775" indent="-228600" eaLnBrk="0" fontAlgn="base" hangingPunct="0">
              <a:spcBef>
                <a:spcPct val="30000"/>
              </a:spcBef>
              <a:spcAft>
                <a:spcPct val="0"/>
              </a:spcAft>
              <a:defRPr sz="1200">
                <a:solidFill>
                  <a:schemeClr val="tx1"/>
                </a:solidFill>
                <a:latin typeface="Arial" panose="020B0604020202020204" pitchFamily="34" charset="0"/>
              </a:defRPr>
            </a:lvl6pPr>
            <a:lvl7pPr marL="2974975" indent="-228600" eaLnBrk="0" fontAlgn="base" hangingPunct="0">
              <a:spcBef>
                <a:spcPct val="30000"/>
              </a:spcBef>
              <a:spcAft>
                <a:spcPct val="0"/>
              </a:spcAft>
              <a:defRPr sz="1200">
                <a:solidFill>
                  <a:schemeClr val="tx1"/>
                </a:solidFill>
                <a:latin typeface="Arial" panose="020B0604020202020204" pitchFamily="34" charset="0"/>
              </a:defRPr>
            </a:lvl7pPr>
            <a:lvl8pPr marL="3432175" indent="-228600" eaLnBrk="0" fontAlgn="base" hangingPunct="0">
              <a:spcBef>
                <a:spcPct val="30000"/>
              </a:spcBef>
              <a:spcAft>
                <a:spcPct val="0"/>
              </a:spcAft>
              <a:defRPr sz="1200">
                <a:solidFill>
                  <a:schemeClr val="tx1"/>
                </a:solidFill>
                <a:latin typeface="Arial" panose="020B0604020202020204" pitchFamily="34" charset="0"/>
              </a:defRPr>
            </a:lvl8pPr>
            <a:lvl9pPr marL="3889375"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253530-DC41-4A57-AB42-4A59FEDC0EF4}" type="slidenum">
              <a:rPr lang="en-US" altLang="en-US" smtClean="0"/>
              <a:pPr>
                <a:spcBef>
                  <a:spcPct val="0"/>
                </a:spcBef>
              </a:pPr>
              <a:t>3</a:t>
            </a:fld>
            <a:endParaRPr lang="en-US" altLang="en-US"/>
          </a:p>
        </p:txBody>
      </p:sp>
      <p:sp>
        <p:nvSpPr>
          <p:cNvPr id="4099" name="Rectangle 2">
            <a:extLst>
              <a:ext uri="{FF2B5EF4-FFF2-40B4-BE49-F238E27FC236}">
                <a16:creationId xmlns:a16="http://schemas.microsoft.com/office/drawing/2014/main" id="{59A10349-7EC1-4E34-942F-8EA066F14BAB}"/>
              </a:ext>
            </a:extLst>
          </p:cNvPr>
          <p:cNvSpPr>
            <a:spLocks noGrp="1" noRot="1" noChangeAspect="1" noChangeArrowheads="1" noTextEdit="1"/>
          </p:cNvSpPr>
          <p:nvPr>
            <p:ph type="sldImg"/>
          </p:nvPr>
        </p:nvSpPr>
        <p:spPr>
          <a:xfrm>
            <a:off x="409575" y="696913"/>
            <a:ext cx="6197600" cy="3486150"/>
          </a:xfrm>
          <a:ln/>
        </p:spPr>
      </p:sp>
      <p:sp>
        <p:nvSpPr>
          <p:cNvPr id="4100" name="Rectangle 3">
            <a:extLst>
              <a:ext uri="{FF2B5EF4-FFF2-40B4-BE49-F238E27FC236}">
                <a16:creationId xmlns:a16="http://schemas.microsoft.com/office/drawing/2014/main" id="{FA0993B7-9760-4069-9A50-618EE8188A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5D28585D-BF44-4C39-B377-0A70D506360D}" type="slidenum">
              <a:rPr lang="en-US" smtClean="0"/>
              <a:pPr/>
              <a:t>4</a:t>
            </a:fld>
            <a:endParaRPr lang="en-US"/>
          </a:p>
        </p:txBody>
      </p:sp>
      <p:sp>
        <p:nvSpPr>
          <p:cNvPr id="4099" name="Rectangle 2"/>
          <p:cNvSpPr>
            <a:spLocks noGrp="1" noRot="1" noChangeAspect="1" noChangeArrowheads="1" noTextEdit="1"/>
          </p:cNvSpPr>
          <p:nvPr>
            <p:ph type="sldImg"/>
          </p:nvPr>
        </p:nvSpPr>
        <p:spPr>
          <a:xfrm>
            <a:off x="409575" y="696913"/>
            <a:ext cx="6197600" cy="3486150"/>
          </a:xfrm>
          <a:ln/>
        </p:spPr>
      </p:sp>
      <p:sp>
        <p:nvSpPr>
          <p:cNvPr id="41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53325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900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852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1090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768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A416481E-88E9-4EBD-8527-66F821449CA4}"/>
              </a:ext>
            </a:extLst>
          </p:cNvPr>
          <p:cNvPicPr>
            <a:picLocks noChangeAspect="1"/>
          </p:cNvPicPr>
          <p:nvPr userDrawn="1"/>
        </p:nvPicPr>
        <p:blipFill>
          <a:blip r:embed="rId2"/>
          <a:stretch>
            <a:fillRect/>
          </a:stretch>
        </p:blipFill>
        <p:spPr>
          <a:xfrm>
            <a:off x="10080961" y="5169061"/>
            <a:ext cx="1819656" cy="969264"/>
          </a:xfrm>
          <a:prstGeom prst="rect">
            <a:avLst/>
          </a:prstGeom>
        </p:spPr>
      </p:pic>
      <p:sp>
        <p:nvSpPr>
          <p:cNvPr id="8" name="TextBox 7"/>
          <p:cNvSpPr txBox="1"/>
          <p:nvPr userDrawn="1"/>
        </p:nvSpPr>
        <p:spPr>
          <a:xfrm>
            <a:off x="7752913" y="6444496"/>
            <a:ext cx="6505731"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DURHAM NEIGHBORHOOD COLLEGE 2019</a:t>
            </a:r>
          </a:p>
        </p:txBody>
      </p:sp>
    </p:spTree>
    <p:extLst>
      <p:ext uri="{BB962C8B-B14F-4D97-AF65-F5344CB8AC3E}">
        <p14:creationId xmlns:p14="http://schemas.microsoft.com/office/powerpoint/2010/main" val="305419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03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1695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10/11/2023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0866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10/11/2023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9083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818C68F-D26B-8F47-958C-23B49CF8A634}" type="datetimeFigureOut">
              <a:rPr lang="en-US" smtClean="0"/>
              <a:pPr/>
              <a:t>10/11/2023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5342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DF5E60-9974-AC48-9591-99C2BB44B7CF}" type="datetimeFigureOut">
              <a:rPr lang="en-US" smtClean="0"/>
              <a:pPr/>
              <a:t>10/11/2023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5273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0"/>
            <a:ext cx="10058400" cy="1450757"/>
          </a:xfr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A416481E-88E9-4EBD-8527-66F821449CA4}"/>
              </a:ext>
            </a:extLst>
          </p:cNvPr>
          <p:cNvPicPr>
            <a:picLocks noChangeAspect="1"/>
          </p:cNvPicPr>
          <p:nvPr userDrawn="1"/>
        </p:nvPicPr>
        <p:blipFill>
          <a:blip r:embed="rId2"/>
          <a:stretch>
            <a:fillRect/>
          </a:stretch>
        </p:blipFill>
        <p:spPr>
          <a:xfrm>
            <a:off x="10080961" y="5169061"/>
            <a:ext cx="1819656" cy="969264"/>
          </a:xfrm>
          <a:prstGeom prst="rect">
            <a:avLst/>
          </a:prstGeom>
        </p:spPr>
      </p:pic>
      <p:sp>
        <p:nvSpPr>
          <p:cNvPr id="8" name="TextBox 7"/>
          <p:cNvSpPr txBox="1"/>
          <p:nvPr userDrawn="1"/>
        </p:nvSpPr>
        <p:spPr>
          <a:xfrm>
            <a:off x="7752913" y="6444496"/>
            <a:ext cx="6505731"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DURHAM NEIGHBORHOOD COLLEGE 2023</a:t>
            </a:r>
          </a:p>
        </p:txBody>
      </p:sp>
    </p:spTree>
    <p:extLst>
      <p:ext uri="{BB962C8B-B14F-4D97-AF65-F5344CB8AC3E}">
        <p14:creationId xmlns:p14="http://schemas.microsoft.com/office/powerpoint/2010/main" val="1678487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256674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8984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5613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295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4999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10/11/2023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3278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10/11/2023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936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818C68F-D26B-8F47-958C-23B49CF8A634}" type="datetimeFigureOut">
              <a:rPr lang="en-US" smtClean="0"/>
              <a:pPr/>
              <a:t>10/11/2023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144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DF5E60-9974-AC48-9591-99C2BB44B7CF}" type="datetimeFigureOut">
              <a:rPr lang="en-US" smtClean="0"/>
              <a:pPr/>
              <a:t>10/11/2023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4561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867491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9B482E8-6E0E-1B4F-B1FD-C69DB9E858D9}" type="datetimeFigureOut">
              <a:rPr lang="en-US" smtClean="0"/>
              <a:pPr/>
              <a:t>10/11/2023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929470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9B482E8-6E0E-1B4F-B1FD-C69DB9E858D9}" type="datetimeFigureOut">
              <a:rPr lang="en-US" smtClean="0"/>
              <a:pPr/>
              <a:t>10/11/2023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960835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http://www.dconc.g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gcc02.safelinks.protection.outlook.com/?url=http%3A%2F%2Fwww.dconc.gov%2FEMainSt&amp;data=02%7C01%7C%7C2d89b188dfc84dcb79b908d74bf128c7%7Cc16a00a3560947c0b2c272d8635e3423%7C0%7C0%7C637061371457673708&amp;sdata=ubWrlBX0PBYQOgsHM%2FMFghHmnn4njGjnIebwzmxSeck%3D&amp;reserved=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dconc.g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dconc.gov/"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dconc.go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dconc.gov/"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607" t="20143"/>
          <a:stretch/>
        </p:blipFill>
        <p:spPr>
          <a:xfrm>
            <a:off x="-27296" y="-27295"/>
            <a:ext cx="12216135" cy="6885296"/>
          </a:xfrm>
          <a:prstGeom prst="rect">
            <a:avLst/>
          </a:prstGeom>
        </p:spPr>
      </p:pic>
      <p:sp>
        <p:nvSpPr>
          <p:cNvPr id="11" name="Rectangle 10"/>
          <p:cNvSpPr/>
          <p:nvPr/>
        </p:nvSpPr>
        <p:spPr>
          <a:xfrm>
            <a:off x="-27296" y="-27295"/>
            <a:ext cx="12219296" cy="6861015"/>
          </a:xfrm>
          <a:prstGeom prst="rect">
            <a:avLst/>
          </a:prstGeom>
          <a:solidFill>
            <a:schemeClr val="accent1">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7796" y="696039"/>
            <a:ext cx="11561043" cy="523220"/>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DURHAM NEIGHBORHOOD COLLEGE 2019</a:t>
            </a:r>
          </a:p>
        </p:txBody>
      </p:sp>
      <p:cxnSp>
        <p:nvCxnSpPr>
          <p:cNvPr id="7" name="Straight Connector 6"/>
          <p:cNvCxnSpPr/>
          <p:nvPr/>
        </p:nvCxnSpPr>
        <p:spPr>
          <a:xfrm>
            <a:off x="723331" y="1410610"/>
            <a:ext cx="70285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7795" y="1544472"/>
            <a:ext cx="11464814" cy="1138773"/>
          </a:xfrm>
          <a:prstGeom prst="rect">
            <a:avLst/>
          </a:prstGeom>
          <a:noFill/>
        </p:spPr>
        <p:txBody>
          <a:bodyPr wrap="square" rtlCol="0">
            <a:spAutoFit/>
          </a:bodyPr>
          <a:lstStyle/>
          <a:p>
            <a:r>
              <a:rPr lang="en-US" sz="4000" b="1" dirty="0">
                <a:solidFill>
                  <a:schemeClr val="bg1"/>
                </a:solidFill>
                <a:latin typeface="Century Gothic" panose="020B0502020202020204" pitchFamily="34" charset="0"/>
              </a:rPr>
              <a:t>Engineering and Environmental Services</a:t>
            </a:r>
          </a:p>
          <a:p>
            <a:r>
              <a:rPr lang="en-US" sz="2800" dirty="0">
                <a:solidFill>
                  <a:schemeClr val="bg1"/>
                </a:solidFill>
                <a:latin typeface="Century Gothic" panose="020B0502020202020204" pitchFamily="34" charset="0"/>
              </a:rPr>
              <a:t>Presented by: Peri Manns</a:t>
            </a:r>
          </a:p>
        </p:txBody>
      </p:sp>
      <p:sp>
        <p:nvSpPr>
          <p:cNvPr id="4" name="Subtitle 3"/>
          <p:cNvSpPr>
            <a:spLocks noGrp="1"/>
          </p:cNvSpPr>
          <p:nvPr>
            <p:ph type="subTitle" idx="1"/>
          </p:nvPr>
        </p:nvSpPr>
        <p:spPr>
          <a:xfrm>
            <a:off x="723331" y="5810677"/>
            <a:ext cx="10058400" cy="1143000"/>
          </a:xfrm>
        </p:spPr>
        <p:txBody>
          <a:bodyPr/>
          <a:lstStyle/>
          <a:p>
            <a:r>
              <a:rPr lang="en-US" dirty="0">
                <a:solidFill>
                  <a:schemeClr val="bg1"/>
                </a:solidFill>
              </a:rPr>
              <a:t>[This is a placeholder image – Feel Free to replace it with an image that relates to your department.]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015" y="282507"/>
            <a:ext cx="2529024" cy="1347118"/>
          </a:xfrm>
          <a:prstGeom prst="rect">
            <a:avLst/>
          </a:prstGeom>
        </p:spPr>
      </p:pic>
    </p:spTree>
    <p:extLst>
      <p:ext uri="{BB962C8B-B14F-4D97-AF65-F5344CB8AC3E}">
        <p14:creationId xmlns:p14="http://schemas.microsoft.com/office/powerpoint/2010/main" val="837035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48640"/>
            <a:ext cx="335280" cy="577850"/>
          </a:xfrm>
          <a:custGeom>
            <a:avLst/>
            <a:gdLst/>
            <a:ahLst/>
            <a:cxnLst/>
            <a:rect l="l" t="t" r="r" b="b"/>
            <a:pathLst>
              <a:path w="335280" h="577850">
                <a:moveTo>
                  <a:pt x="0" y="577596"/>
                </a:moveTo>
                <a:lnTo>
                  <a:pt x="335280" y="577596"/>
                </a:lnTo>
                <a:lnTo>
                  <a:pt x="335280" y="0"/>
                </a:lnTo>
                <a:lnTo>
                  <a:pt x="0" y="0"/>
                </a:lnTo>
                <a:lnTo>
                  <a:pt x="0" y="577596"/>
                </a:lnTo>
                <a:close/>
              </a:path>
            </a:pathLst>
          </a:custGeom>
          <a:solidFill>
            <a:srgbClr val="807E83"/>
          </a:solidFill>
        </p:spPr>
        <p:txBody>
          <a:bodyPr wrap="square" lIns="0" tIns="0" rIns="0" bIns="0" rtlCol="0"/>
          <a:lstStyle/>
          <a:p>
            <a:endParaRPr/>
          </a:p>
        </p:txBody>
      </p:sp>
      <p:sp>
        <p:nvSpPr>
          <p:cNvPr id="7" name="object 7"/>
          <p:cNvSpPr/>
          <p:nvPr/>
        </p:nvSpPr>
        <p:spPr>
          <a:xfrm>
            <a:off x="2616707" y="6472428"/>
            <a:ext cx="3587750" cy="386080"/>
          </a:xfrm>
          <a:custGeom>
            <a:avLst/>
            <a:gdLst/>
            <a:ahLst/>
            <a:cxnLst/>
            <a:rect l="l" t="t" r="r" b="b"/>
            <a:pathLst>
              <a:path w="3587750" h="386079">
                <a:moveTo>
                  <a:pt x="0" y="385572"/>
                </a:moveTo>
                <a:lnTo>
                  <a:pt x="3587496" y="385572"/>
                </a:lnTo>
                <a:lnTo>
                  <a:pt x="3587496" y="0"/>
                </a:lnTo>
                <a:lnTo>
                  <a:pt x="0" y="0"/>
                </a:lnTo>
                <a:lnTo>
                  <a:pt x="0" y="385572"/>
                </a:lnTo>
                <a:close/>
              </a:path>
            </a:pathLst>
          </a:custGeom>
          <a:solidFill>
            <a:srgbClr val="9FBC6B"/>
          </a:solidFill>
        </p:spPr>
        <p:txBody>
          <a:bodyPr wrap="square" lIns="0" tIns="0" rIns="0" bIns="0" rtlCol="0"/>
          <a:lstStyle/>
          <a:p>
            <a:endParaRPr/>
          </a:p>
        </p:txBody>
      </p:sp>
      <p:sp>
        <p:nvSpPr>
          <p:cNvPr id="8" name="object 8"/>
          <p:cNvSpPr/>
          <p:nvPr/>
        </p:nvSpPr>
        <p:spPr>
          <a:xfrm>
            <a:off x="0" y="6472427"/>
            <a:ext cx="4267200" cy="385570"/>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2484" y="6272783"/>
            <a:ext cx="545592" cy="585214"/>
          </a:xfrm>
          <a:prstGeom prst="rect">
            <a:avLst/>
          </a:prstGeom>
          <a:blipFill>
            <a:blip r:embed="rId3" cstate="print"/>
            <a:stretch>
              <a:fillRect/>
            </a:stretch>
          </a:blipFill>
        </p:spPr>
        <p:txBody>
          <a:bodyPr wrap="square" lIns="0" tIns="0" rIns="0" bIns="0" rtlCol="0"/>
          <a:lstStyle/>
          <a:p>
            <a:endParaRPr/>
          </a:p>
        </p:txBody>
      </p:sp>
      <p:sp>
        <p:nvSpPr>
          <p:cNvPr id="10" name="object 10"/>
          <p:cNvSpPr txBox="1"/>
          <p:nvPr/>
        </p:nvSpPr>
        <p:spPr>
          <a:xfrm>
            <a:off x="758139" y="6486855"/>
            <a:ext cx="2762885" cy="299720"/>
          </a:xfrm>
          <a:prstGeom prst="rect">
            <a:avLst/>
          </a:prstGeom>
        </p:spPr>
        <p:txBody>
          <a:bodyPr vert="horz" wrap="square" lIns="0" tIns="12700" rIns="0" bIns="0" rtlCol="0">
            <a:spAutoFit/>
          </a:bodyPr>
          <a:lstStyle/>
          <a:p>
            <a:pPr marL="12700">
              <a:lnSpc>
                <a:spcPct val="100000"/>
              </a:lnSpc>
              <a:spcBef>
                <a:spcPts val="100"/>
              </a:spcBef>
            </a:pPr>
            <a:r>
              <a:rPr sz="1800" b="1" spc="-5">
                <a:solidFill>
                  <a:srgbClr val="FFFFFF"/>
                </a:solidFill>
                <a:latin typeface="Calibri"/>
                <a:cs typeface="Calibri"/>
              </a:rPr>
              <a:t>Durham County</a:t>
            </a:r>
            <a:r>
              <a:rPr sz="1800" b="1" spc="-85">
                <a:solidFill>
                  <a:srgbClr val="FFFFFF"/>
                </a:solidFill>
                <a:latin typeface="Calibri"/>
                <a:cs typeface="Calibri"/>
              </a:rPr>
              <a:t> </a:t>
            </a:r>
            <a:r>
              <a:rPr sz="1800" b="1" spc="-10">
                <a:solidFill>
                  <a:srgbClr val="FFFFFF"/>
                </a:solidFill>
                <a:latin typeface="Calibri"/>
                <a:cs typeface="Calibri"/>
              </a:rPr>
              <a:t>Government</a:t>
            </a:r>
            <a:endParaRPr sz="1800">
              <a:latin typeface="Calibri"/>
              <a:cs typeface="Calibri"/>
            </a:endParaRPr>
          </a:p>
        </p:txBody>
      </p:sp>
      <p:sp>
        <p:nvSpPr>
          <p:cNvPr id="11" name="object 11"/>
          <p:cNvSpPr txBox="1"/>
          <p:nvPr/>
        </p:nvSpPr>
        <p:spPr>
          <a:xfrm>
            <a:off x="4273422" y="6499656"/>
            <a:ext cx="1542415"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Calibri"/>
                <a:cs typeface="Calibri"/>
                <a:hlinkClick r:id="rId4"/>
              </a:rPr>
              <a:t>www.dconc.gov</a:t>
            </a:r>
            <a:endParaRPr sz="1800" dirty="0">
              <a:latin typeface="Calibri"/>
              <a:cs typeface="Calibri"/>
            </a:endParaRPr>
          </a:p>
        </p:txBody>
      </p:sp>
      <p:sp>
        <p:nvSpPr>
          <p:cNvPr id="12" name="object 12"/>
          <p:cNvSpPr txBox="1"/>
          <p:nvPr/>
        </p:nvSpPr>
        <p:spPr>
          <a:xfrm>
            <a:off x="11147297" y="6394500"/>
            <a:ext cx="128270" cy="269240"/>
          </a:xfrm>
          <a:prstGeom prst="rect">
            <a:avLst/>
          </a:prstGeom>
        </p:spPr>
        <p:txBody>
          <a:bodyPr vert="horz" wrap="square" lIns="0" tIns="12065" rIns="0" bIns="0" rtlCol="0">
            <a:spAutoFit/>
          </a:bodyPr>
          <a:lstStyle/>
          <a:p>
            <a:pPr marL="12700">
              <a:lnSpc>
                <a:spcPct val="100000"/>
              </a:lnSpc>
              <a:spcBef>
                <a:spcPts val="95"/>
              </a:spcBef>
            </a:pPr>
            <a:r>
              <a:rPr sz="1600" spc="-5">
                <a:solidFill>
                  <a:srgbClr val="888888"/>
                </a:solidFill>
                <a:latin typeface="Calibri"/>
                <a:cs typeface="Calibri"/>
              </a:rPr>
              <a:t>9</a:t>
            </a:r>
            <a:endParaRPr sz="1600">
              <a:latin typeface="Calibri"/>
              <a:cs typeface="Calibri"/>
            </a:endParaRPr>
          </a:p>
        </p:txBody>
      </p:sp>
      <p:sp>
        <p:nvSpPr>
          <p:cNvPr id="14" name="Title 3">
            <a:extLst>
              <a:ext uri="{FF2B5EF4-FFF2-40B4-BE49-F238E27FC236}">
                <a16:creationId xmlns:a16="http://schemas.microsoft.com/office/drawing/2014/main" id="{1E1E852B-A60A-4610-8DBD-448606EC4E05}"/>
              </a:ext>
            </a:extLst>
          </p:cNvPr>
          <p:cNvSpPr txBox="1">
            <a:spLocks/>
          </p:cNvSpPr>
          <p:nvPr/>
        </p:nvSpPr>
        <p:spPr>
          <a:xfrm>
            <a:off x="1144907" y="548640"/>
            <a:ext cx="10410823" cy="778020"/>
          </a:xfrm>
          <a:prstGeom prst="rect">
            <a:avLst/>
          </a:prstGeom>
        </p:spPr>
        <p:txBody>
          <a:bodyPr vert="horz" lIns="91440" tIns="45720" rIns="91440" bIns="45720" rtlCol="0" anchor="ctr">
            <a:noAutofit/>
          </a:bodyPr>
          <a:lstStyle>
            <a:lvl1pPr marL="0" algn="l" defTabSz="914400" rtl="0" eaLnBrk="1" latinLnBrk="0" hangingPunct="1">
              <a:lnSpc>
                <a:spcPct val="80000"/>
              </a:lnSpc>
              <a:spcBef>
                <a:spcPct val="0"/>
              </a:spcBef>
              <a:buNone/>
              <a:defRPr lang="en-US" sz="5500" b="0" kern="1200" cap="all" dirty="0" smtClean="0">
                <a:solidFill>
                  <a:schemeClr val="tx1"/>
                </a:solidFill>
                <a:latin typeface="BigNoodleTitling" panose="02000708030402040100" pitchFamily="2" charset="0"/>
                <a:ea typeface="Roboto Condensed" panose="02000000000000000000" pitchFamily="2" charset="0"/>
                <a:cs typeface="+mj-cs"/>
              </a:defRPr>
            </a:lvl1pPr>
          </a:lstStyle>
          <a:p>
            <a:r>
              <a:rPr lang="en-US" sz="4000" dirty="0">
                <a:solidFill>
                  <a:srgbClr val="636466"/>
                </a:solidFill>
                <a:latin typeface="Roboto Black" panose="02000000000000000000" pitchFamily="2" charset="0"/>
                <a:ea typeface="Roboto Black" panose="02000000000000000000" pitchFamily="2" charset="0"/>
              </a:rPr>
              <a:t>500 E Main St- Development PROGRAM</a:t>
            </a:r>
          </a:p>
        </p:txBody>
      </p:sp>
      <p:sp>
        <p:nvSpPr>
          <p:cNvPr id="15" name="Title 3">
            <a:extLst>
              <a:ext uri="{FF2B5EF4-FFF2-40B4-BE49-F238E27FC236}">
                <a16:creationId xmlns:a16="http://schemas.microsoft.com/office/drawing/2014/main" id="{718531CE-500C-489C-8396-33A07AE68519}"/>
              </a:ext>
            </a:extLst>
          </p:cNvPr>
          <p:cNvSpPr txBox="1">
            <a:spLocks/>
          </p:cNvSpPr>
          <p:nvPr/>
        </p:nvSpPr>
        <p:spPr>
          <a:xfrm>
            <a:off x="696850" y="373319"/>
            <a:ext cx="11410212" cy="778020"/>
          </a:xfrm>
          <a:prstGeom prst="rect">
            <a:avLst/>
          </a:prstGeom>
        </p:spPr>
        <p:txBody>
          <a:bodyPr vert="horz" lIns="91440" tIns="45720" rIns="91440" bIns="45720" rtlCol="0" anchor="ctr">
            <a:noAutofit/>
          </a:bodyPr>
          <a:lstStyle>
            <a:lvl1pPr marL="0" algn="l" defTabSz="914400" rtl="0" eaLnBrk="1" latinLnBrk="0" hangingPunct="1">
              <a:lnSpc>
                <a:spcPct val="80000"/>
              </a:lnSpc>
              <a:spcBef>
                <a:spcPct val="0"/>
              </a:spcBef>
              <a:buNone/>
              <a:defRPr lang="en-US" sz="5500" b="0" kern="1200" cap="all" dirty="0" smtClean="0">
                <a:solidFill>
                  <a:schemeClr val="tx1"/>
                </a:solidFill>
                <a:latin typeface="BigNoodleTitling" panose="02000708030402040100" pitchFamily="2" charset="0"/>
                <a:ea typeface="Roboto Condensed" panose="02000000000000000000" pitchFamily="2" charset="0"/>
                <a:cs typeface="+mj-cs"/>
              </a:defRPr>
            </a:lvl1pPr>
          </a:lstStyle>
          <a:p>
            <a:endParaRPr lang="en-US" sz="4000" dirty="0">
              <a:solidFill>
                <a:srgbClr val="636466"/>
              </a:solidFill>
              <a:latin typeface="Roboto Black" panose="02000000000000000000" pitchFamily="2" charset="0"/>
              <a:ea typeface="Roboto Black" panose="02000000000000000000" pitchFamily="2" charset="0"/>
            </a:endParaRPr>
          </a:p>
        </p:txBody>
      </p:sp>
      <p:sp>
        <p:nvSpPr>
          <p:cNvPr id="16" name="TextBox 15">
            <a:extLst>
              <a:ext uri="{FF2B5EF4-FFF2-40B4-BE49-F238E27FC236}">
                <a16:creationId xmlns:a16="http://schemas.microsoft.com/office/drawing/2014/main" id="{BFF575FB-E375-4410-8D38-4539021C7E17}"/>
              </a:ext>
            </a:extLst>
          </p:cNvPr>
          <p:cNvSpPr txBox="1"/>
          <p:nvPr/>
        </p:nvSpPr>
        <p:spPr>
          <a:xfrm>
            <a:off x="696850" y="4980057"/>
            <a:ext cx="5399150" cy="1631216"/>
          </a:xfrm>
          <a:prstGeom prst="rect">
            <a:avLst/>
          </a:prstGeom>
          <a:noFill/>
        </p:spPr>
        <p:txBody>
          <a:bodyPr wrap="square">
            <a:spAutoFit/>
          </a:bodyPr>
          <a:lstStyle/>
          <a:p>
            <a:r>
              <a:rPr lang="en-US" sz="2000" dirty="0">
                <a:solidFill>
                  <a:srgbClr val="58595B"/>
                </a:solidFill>
                <a:latin typeface="Roboto" pitchFamily="2" charset="0"/>
                <a:ea typeface="Roboto" pitchFamily="2" charset="0"/>
              </a:rPr>
              <a:t>500 East Main St Market Rate   </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Activates the street on three sides</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Provides housing for all sizes and ages</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Conceals 847 space parking deck</a:t>
            </a:r>
          </a:p>
          <a:p>
            <a:pPr marL="342900" indent="-342900">
              <a:buFont typeface="Arial" panose="020B0604020202020204" pitchFamily="34" charset="0"/>
              <a:buChar char="•"/>
            </a:pPr>
            <a:endParaRPr lang="en-US" sz="2000" dirty="0">
              <a:solidFill>
                <a:srgbClr val="1F1F1F"/>
              </a:solidFill>
              <a:latin typeface="Roboto" pitchFamily="2" charset="0"/>
              <a:ea typeface="Roboto" pitchFamily="2" charset="0"/>
            </a:endParaRPr>
          </a:p>
        </p:txBody>
      </p:sp>
      <p:sp>
        <p:nvSpPr>
          <p:cNvPr id="17" name="TextBox 16">
            <a:extLst>
              <a:ext uri="{FF2B5EF4-FFF2-40B4-BE49-F238E27FC236}">
                <a16:creationId xmlns:a16="http://schemas.microsoft.com/office/drawing/2014/main" id="{DBF5E8A1-967D-4D93-BDC1-B6C606569E04}"/>
              </a:ext>
            </a:extLst>
          </p:cNvPr>
          <p:cNvSpPr txBox="1"/>
          <p:nvPr/>
        </p:nvSpPr>
        <p:spPr>
          <a:xfrm>
            <a:off x="651615" y="1477834"/>
            <a:ext cx="4653810" cy="400110"/>
          </a:xfrm>
          <a:prstGeom prst="rect">
            <a:avLst/>
          </a:prstGeom>
          <a:noFill/>
        </p:spPr>
        <p:txBody>
          <a:bodyPr wrap="square" rtlCol="0">
            <a:spAutoFit/>
          </a:bodyPr>
          <a:lstStyle/>
          <a:p>
            <a:r>
              <a:rPr lang="en-US" sz="2000" b="1" dirty="0">
                <a:solidFill>
                  <a:srgbClr val="1F1F1F"/>
                </a:solidFill>
                <a:latin typeface="Roboto Light"/>
              </a:rPr>
              <a:t>Market Rate Housing</a:t>
            </a:r>
          </a:p>
        </p:txBody>
      </p:sp>
      <p:sp>
        <p:nvSpPr>
          <p:cNvPr id="18" name="TextBox 17">
            <a:extLst>
              <a:ext uri="{FF2B5EF4-FFF2-40B4-BE49-F238E27FC236}">
                <a16:creationId xmlns:a16="http://schemas.microsoft.com/office/drawing/2014/main" id="{B8EA5924-9179-4C66-9618-54306449B6EA}"/>
              </a:ext>
            </a:extLst>
          </p:cNvPr>
          <p:cNvSpPr txBox="1"/>
          <p:nvPr/>
        </p:nvSpPr>
        <p:spPr>
          <a:xfrm>
            <a:off x="6191431" y="1477834"/>
            <a:ext cx="5097054" cy="400110"/>
          </a:xfrm>
          <a:prstGeom prst="rect">
            <a:avLst/>
          </a:prstGeom>
          <a:noFill/>
        </p:spPr>
        <p:txBody>
          <a:bodyPr wrap="square" rtlCol="0">
            <a:spAutoFit/>
          </a:bodyPr>
          <a:lstStyle/>
          <a:p>
            <a:r>
              <a:rPr lang="en-US" sz="2000" b="1" dirty="0">
                <a:solidFill>
                  <a:srgbClr val="1F1F1F"/>
                </a:solidFill>
                <a:latin typeface="Roboto Light"/>
              </a:rPr>
              <a:t>Affordable Housing </a:t>
            </a:r>
          </a:p>
        </p:txBody>
      </p:sp>
      <p:graphicFrame>
        <p:nvGraphicFramePr>
          <p:cNvPr id="19" name="Table 18">
            <a:extLst>
              <a:ext uri="{FF2B5EF4-FFF2-40B4-BE49-F238E27FC236}">
                <a16:creationId xmlns:a16="http://schemas.microsoft.com/office/drawing/2014/main" id="{FABBD40B-9CFC-4FED-871A-4D99B994E31A}"/>
              </a:ext>
            </a:extLst>
          </p:cNvPr>
          <p:cNvGraphicFramePr>
            <a:graphicFrameLocks noGrp="1"/>
          </p:cNvGraphicFramePr>
          <p:nvPr/>
        </p:nvGraphicFramePr>
        <p:xfrm>
          <a:off x="6259450" y="2077400"/>
          <a:ext cx="5155176" cy="2633301"/>
        </p:xfrm>
        <a:graphic>
          <a:graphicData uri="http://schemas.openxmlformats.org/drawingml/2006/table">
            <a:tbl>
              <a:tblPr firstRow="1" firstCol="1" bandRow="1"/>
              <a:tblGrid>
                <a:gridCol w="1271459">
                  <a:extLst>
                    <a:ext uri="{9D8B030D-6E8A-4147-A177-3AD203B41FA5}">
                      <a16:colId xmlns:a16="http://schemas.microsoft.com/office/drawing/2014/main" val="2674374420"/>
                    </a:ext>
                  </a:extLst>
                </a:gridCol>
                <a:gridCol w="971855">
                  <a:extLst>
                    <a:ext uri="{9D8B030D-6E8A-4147-A177-3AD203B41FA5}">
                      <a16:colId xmlns:a16="http://schemas.microsoft.com/office/drawing/2014/main" val="3463883328"/>
                    </a:ext>
                  </a:extLst>
                </a:gridCol>
                <a:gridCol w="968152">
                  <a:extLst>
                    <a:ext uri="{9D8B030D-6E8A-4147-A177-3AD203B41FA5}">
                      <a16:colId xmlns:a16="http://schemas.microsoft.com/office/drawing/2014/main" val="229616750"/>
                    </a:ext>
                  </a:extLst>
                </a:gridCol>
                <a:gridCol w="971855">
                  <a:extLst>
                    <a:ext uri="{9D8B030D-6E8A-4147-A177-3AD203B41FA5}">
                      <a16:colId xmlns:a16="http://schemas.microsoft.com/office/drawing/2014/main" val="1698954298"/>
                    </a:ext>
                  </a:extLst>
                </a:gridCol>
                <a:gridCol w="971855">
                  <a:extLst>
                    <a:ext uri="{9D8B030D-6E8A-4147-A177-3AD203B41FA5}">
                      <a16:colId xmlns:a16="http://schemas.microsoft.com/office/drawing/2014/main" val="2300940715"/>
                    </a:ext>
                  </a:extLst>
                </a:gridCol>
              </a:tblGrid>
              <a:tr h="605498">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1900" dirty="0">
                          <a:effectLst/>
                          <a:latin typeface="Roboto Black" pitchFamily="2" charset="0"/>
                          <a:ea typeface="Roboto Black" pitchFamily="2" charset="0"/>
                        </a:rPr>
                        <a:t>Unit Type</a:t>
                      </a:r>
                      <a:endParaRPr lang="en-US" sz="1900" b="1" dirty="0">
                        <a:solidFill>
                          <a:srgbClr val="FFFFFF"/>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1900" dirty="0">
                          <a:effectLst/>
                          <a:latin typeface="Roboto Black" pitchFamily="2" charset="0"/>
                          <a:ea typeface="Roboto Black" pitchFamily="2" charset="0"/>
                        </a:rPr>
                        <a:t>30% of AMI</a:t>
                      </a:r>
                      <a:endParaRPr lang="en-US" sz="1900" b="1" dirty="0">
                        <a:solidFill>
                          <a:srgbClr val="FFFFFF"/>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1900" dirty="0">
                          <a:effectLst/>
                          <a:latin typeface="Roboto Black" pitchFamily="2" charset="0"/>
                          <a:ea typeface="Roboto Black" pitchFamily="2" charset="0"/>
                        </a:rPr>
                        <a:t>60% of AMI</a:t>
                      </a:r>
                      <a:endParaRPr lang="en-US" sz="1900" b="1" dirty="0">
                        <a:solidFill>
                          <a:srgbClr val="FFFFFF"/>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1900" dirty="0">
                          <a:effectLst/>
                          <a:latin typeface="Roboto Black" pitchFamily="2" charset="0"/>
                          <a:ea typeface="Roboto Black" pitchFamily="2" charset="0"/>
                        </a:rPr>
                        <a:t>80%  AMI</a:t>
                      </a:r>
                      <a:endParaRPr lang="en-US" sz="1900" b="1" dirty="0">
                        <a:solidFill>
                          <a:srgbClr val="FFFFFF"/>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1900" dirty="0">
                          <a:effectLst/>
                          <a:latin typeface="Roboto Black" pitchFamily="2" charset="0"/>
                          <a:ea typeface="Roboto Black" pitchFamily="2" charset="0"/>
                        </a:rPr>
                        <a:t>TOTAL</a:t>
                      </a:r>
                      <a:endParaRPr lang="en-US" sz="1900" b="1" dirty="0">
                        <a:solidFill>
                          <a:srgbClr val="FFFFFF"/>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extLst>
                  <a:ext uri="{0D108BD9-81ED-4DB2-BD59-A6C34878D82A}">
                    <a16:rowId xmlns:a16="http://schemas.microsoft.com/office/drawing/2014/main" val="598474685"/>
                  </a:ext>
                </a:extLst>
              </a:tr>
              <a:tr h="43002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1900" b="0" dirty="0">
                          <a:solidFill>
                            <a:schemeClr val="tx1"/>
                          </a:solidFill>
                          <a:effectLst/>
                          <a:latin typeface="Roboto" pitchFamily="2" charset="0"/>
                          <a:ea typeface="Calibri" panose="020F0502020204030204" pitchFamily="34" charset="0"/>
                          <a:cs typeface="Times New Roman" panose="02020603050405020304" pitchFamily="18" charset="0"/>
                        </a:rPr>
                        <a:t>STUDIO</a:t>
                      </a:r>
                    </a:p>
                  </a:txBody>
                  <a:tcPr marL="64504" marR="64504" marT="8959"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latin typeface="Roboto" pitchFamily="2" charset="0"/>
                          <a:ea typeface="Calibri" panose="020F0502020204030204" pitchFamily="34" charset="0"/>
                          <a:cs typeface="Times New Roman" panose="02020603050405020304" pitchFamily="18" charset="0"/>
                        </a:rPr>
                        <a:t>13</a:t>
                      </a:r>
                    </a:p>
                  </a:txBody>
                  <a:tcPr marL="64504" marR="64504" marT="8959"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latin typeface="Roboto" pitchFamily="2" charset="0"/>
                          <a:ea typeface="Calibri" panose="020F0502020204030204" pitchFamily="34" charset="0"/>
                          <a:cs typeface="Times New Roman" panose="02020603050405020304" pitchFamily="18" charset="0"/>
                        </a:rPr>
                        <a:t>14</a:t>
                      </a:r>
                    </a:p>
                  </a:txBody>
                  <a:tcPr marL="64504" marR="64504" marT="8959"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latin typeface="Roboto" pitchFamily="2" charset="0"/>
                          <a:ea typeface="Calibri" panose="020F0502020204030204" pitchFamily="34" charset="0"/>
                          <a:cs typeface="Times New Roman" panose="02020603050405020304" pitchFamily="18" charset="0"/>
                        </a:rPr>
                        <a:t>15</a:t>
                      </a:r>
                    </a:p>
                  </a:txBody>
                  <a:tcPr marL="64504" marR="64504" marT="8959"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latin typeface="Roboto" pitchFamily="2" charset="0"/>
                          <a:ea typeface="Calibri" panose="020F0502020204030204" pitchFamily="34" charset="0"/>
                          <a:cs typeface="Times New Roman" panose="02020603050405020304" pitchFamily="18" charset="0"/>
                        </a:rPr>
                        <a:t>42</a:t>
                      </a:r>
                    </a:p>
                  </a:txBody>
                  <a:tcPr marL="64504" marR="64504" marT="8959"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357383945"/>
                  </a:ext>
                </a:extLst>
              </a:tr>
              <a:tr h="43002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1900" dirty="0">
                          <a:solidFill>
                            <a:schemeClr val="tx1"/>
                          </a:solidFill>
                          <a:effectLst/>
                        </a:rPr>
                        <a:t>1BR</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27</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42</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24</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93</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40676644"/>
                  </a:ext>
                </a:extLst>
              </a:tr>
              <a:tr h="43002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1900" dirty="0">
                          <a:solidFill>
                            <a:schemeClr val="tx1"/>
                          </a:solidFill>
                          <a:effectLst/>
                        </a:rPr>
                        <a:t>2BR</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5</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34</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7</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46</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884150929"/>
                  </a:ext>
                </a:extLst>
              </a:tr>
              <a:tr h="43002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1900" dirty="0">
                          <a:solidFill>
                            <a:sysClr val="windowText" lastClr="000000"/>
                          </a:solidFill>
                          <a:effectLst/>
                        </a:rPr>
                        <a:t>3BR</a:t>
                      </a:r>
                      <a:endParaRPr lang="en-US" sz="19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ysClr val="windowText" lastClr="000000"/>
                          </a:solidFill>
                          <a:effectLst/>
                        </a:rPr>
                        <a:t>1</a:t>
                      </a:r>
                      <a:endParaRPr lang="en-US" sz="19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ysClr val="windowText" lastClr="000000"/>
                          </a:solidFill>
                          <a:effectLst/>
                        </a:rPr>
                        <a:t>12</a:t>
                      </a:r>
                      <a:endParaRPr lang="en-US" sz="19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ysClr val="windowText" lastClr="000000"/>
                          </a:solidFill>
                          <a:effectLst/>
                        </a:rPr>
                        <a:t>1</a:t>
                      </a:r>
                      <a:endParaRPr lang="en-US" sz="19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ysClr val="windowText" lastClr="000000"/>
                          </a:solidFill>
                          <a:effectLst/>
                        </a:rPr>
                        <a:t>14</a:t>
                      </a:r>
                      <a:endParaRPr lang="en-US" sz="19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44669236"/>
                  </a:ext>
                </a:extLst>
              </a:tr>
              <a:tr h="298747">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r">
                        <a:lnSpc>
                          <a:spcPct val="107000"/>
                        </a:lnSpc>
                        <a:spcBef>
                          <a:spcPts val="0"/>
                        </a:spcBef>
                        <a:spcAft>
                          <a:spcPts val="0"/>
                        </a:spcAft>
                      </a:pPr>
                      <a:r>
                        <a:rPr lang="en-US" sz="1900" b="1" dirty="0">
                          <a:effectLst/>
                          <a:latin typeface="Roboto Black" pitchFamily="2" charset="0"/>
                          <a:ea typeface="Roboto Black" pitchFamily="2" charset="0"/>
                        </a:rPr>
                        <a:t>TOTAL</a:t>
                      </a:r>
                      <a:endParaRPr lang="en-US" sz="1900" b="1" dirty="0">
                        <a:solidFill>
                          <a:srgbClr val="FFFFFF"/>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b="1" dirty="0">
                          <a:solidFill>
                            <a:schemeClr val="bg1"/>
                          </a:solidFill>
                          <a:effectLst/>
                          <a:latin typeface="Roboto Black" pitchFamily="2" charset="0"/>
                          <a:ea typeface="Roboto Black" pitchFamily="2" charset="0"/>
                        </a:rPr>
                        <a:t>46</a:t>
                      </a:r>
                      <a:endParaRPr lang="en-US" sz="1900" b="1" dirty="0">
                        <a:solidFill>
                          <a:schemeClr val="bg1"/>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b="1" dirty="0">
                          <a:solidFill>
                            <a:schemeClr val="bg1"/>
                          </a:solidFill>
                          <a:effectLst/>
                          <a:latin typeface="Roboto Black" pitchFamily="2" charset="0"/>
                          <a:ea typeface="Roboto Black" pitchFamily="2" charset="0"/>
                        </a:rPr>
                        <a:t>102</a:t>
                      </a:r>
                      <a:endParaRPr lang="en-US" sz="1900" b="1" dirty="0">
                        <a:solidFill>
                          <a:schemeClr val="bg1"/>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b="1" dirty="0">
                          <a:solidFill>
                            <a:schemeClr val="bg1"/>
                          </a:solidFill>
                          <a:effectLst/>
                          <a:latin typeface="Roboto Black" pitchFamily="2" charset="0"/>
                          <a:ea typeface="Roboto Black" pitchFamily="2" charset="0"/>
                        </a:rPr>
                        <a:t>47</a:t>
                      </a:r>
                      <a:endParaRPr lang="en-US" sz="1900" b="1" dirty="0">
                        <a:solidFill>
                          <a:schemeClr val="bg1"/>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b="1" dirty="0">
                          <a:solidFill>
                            <a:schemeClr val="bg1"/>
                          </a:solidFill>
                          <a:effectLst/>
                          <a:latin typeface="Roboto Black" pitchFamily="2" charset="0"/>
                          <a:ea typeface="Roboto Black" pitchFamily="2" charset="0"/>
                        </a:rPr>
                        <a:t>195</a:t>
                      </a:r>
                      <a:endParaRPr lang="en-US" sz="1900" b="1" dirty="0">
                        <a:solidFill>
                          <a:schemeClr val="bg1"/>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extLst>
                  <a:ext uri="{0D108BD9-81ED-4DB2-BD59-A6C34878D82A}">
                    <a16:rowId xmlns:a16="http://schemas.microsoft.com/office/drawing/2014/main" val="2797601016"/>
                  </a:ext>
                </a:extLst>
              </a:tr>
            </a:tbl>
          </a:graphicData>
        </a:graphic>
      </p:graphicFrame>
      <p:graphicFrame>
        <p:nvGraphicFramePr>
          <p:cNvPr id="20" name="Table 19">
            <a:extLst>
              <a:ext uri="{FF2B5EF4-FFF2-40B4-BE49-F238E27FC236}">
                <a16:creationId xmlns:a16="http://schemas.microsoft.com/office/drawing/2014/main" id="{C53F2457-6E36-433B-A1B0-DEC0564A9207}"/>
              </a:ext>
            </a:extLst>
          </p:cNvPr>
          <p:cNvGraphicFramePr>
            <a:graphicFrameLocks noGrp="1"/>
          </p:cNvGraphicFramePr>
          <p:nvPr/>
        </p:nvGraphicFramePr>
        <p:xfrm>
          <a:off x="733427" y="2117465"/>
          <a:ext cx="4653810" cy="2633301"/>
        </p:xfrm>
        <a:graphic>
          <a:graphicData uri="http://schemas.openxmlformats.org/drawingml/2006/table">
            <a:tbl>
              <a:tblPr firstRow="1" firstCol="1" bandRow="1"/>
              <a:tblGrid>
                <a:gridCol w="1728211">
                  <a:extLst>
                    <a:ext uri="{9D8B030D-6E8A-4147-A177-3AD203B41FA5}">
                      <a16:colId xmlns:a16="http://schemas.microsoft.com/office/drawing/2014/main" val="2674374420"/>
                    </a:ext>
                  </a:extLst>
                </a:gridCol>
                <a:gridCol w="976440">
                  <a:extLst>
                    <a:ext uri="{9D8B030D-6E8A-4147-A177-3AD203B41FA5}">
                      <a16:colId xmlns:a16="http://schemas.microsoft.com/office/drawing/2014/main" val="3463883328"/>
                    </a:ext>
                  </a:extLst>
                </a:gridCol>
                <a:gridCol w="972719">
                  <a:extLst>
                    <a:ext uri="{9D8B030D-6E8A-4147-A177-3AD203B41FA5}">
                      <a16:colId xmlns:a16="http://schemas.microsoft.com/office/drawing/2014/main" val="229616750"/>
                    </a:ext>
                  </a:extLst>
                </a:gridCol>
                <a:gridCol w="976440">
                  <a:extLst>
                    <a:ext uri="{9D8B030D-6E8A-4147-A177-3AD203B41FA5}">
                      <a16:colId xmlns:a16="http://schemas.microsoft.com/office/drawing/2014/main" val="1698954298"/>
                    </a:ext>
                  </a:extLst>
                </a:gridCol>
              </a:tblGrid>
              <a:tr h="605498">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1900" dirty="0">
                          <a:effectLst/>
                          <a:latin typeface="Roboto Black" pitchFamily="2" charset="0"/>
                          <a:ea typeface="Roboto Black" pitchFamily="2" charset="0"/>
                        </a:rPr>
                        <a:t>Unit Type</a:t>
                      </a:r>
                      <a:endParaRPr lang="en-US" sz="1900" b="1" dirty="0">
                        <a:solidFill>
                          <a:srgbClr val="FFFFFF"/>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1900" dirty="0">
                          <a:effectLst/>
                          <a:latin typeface="Roboto Black" pitchFamily="2" charset="0"/>
                          <a:ea typeface="Roboto Black" pitchFamily="2" charset="0"/>
                        </a:rPr>
                        <a:t>Avg </a:t>
                      </a:r>
                    </a:p>
                    <a:p>
                      <a:pPr marL="0" marR="0" algn="ctr">
                        <a:lnSpc>
                          <a:spcPct val="107000"/>
                        </a:lnSpc>
                        <a:spcBef>
                          <a:spcPts val="0"/>
                        </a:spcBef>
                        <a:spcAft>
                          <a:spcPts val="0"/>
                        </a:spcAft>
                      </a:pPr>
                      <a:r>
                        <a:rPr lang="en-US" sz="1900" dirty="0">
                          <a:effectLst/>
                          <a:latin typeface="Roboto Black" pitchFamily="2" charset="0"/>
                          <a:ea typeface="Roboto Black" pitchFamily="2" charset="0"/>
                        </a:rPr>
                        <a:t>Sq. Ft</a:t>
                      </a:r>
                      <a:endParaRPr lang="en-US" sz="1900" b="1" dirty="0">
                        <a:solidFill>
                          <a:srgbClr val="FFFFFF"/>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1900" dirty="0">
                          <a:effectLst/>
                          <a:latin typeface="Roboto Black" pitchFamily="2" charset="0"/>
                          <a:ea typeface="Roboto Black" pitchFamily="2" charset="0"/>
                        </a:rPr>
                        <a:t>No. of Units</a:t>
                      </a:r>
                      <a:endParaRPr lang="en-US" sz="1900" b="1" dirty="0">
                        <a:solidFill>
                          <a:srgbClr val="FFFFFF"/>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1900" dirty="0">
                          <a:effectLst/>
                          <a:latin typeface="Roboto Black" pitchFamily="2" charset="0"/>
                          <a:ea typeface="Roboto Black" pitchFamily="2" charset="0"/>
                        </a:rPr>
                        <a:t>%  of Units</a:t>
                      </a:r>
                      <a:endParaRPr lang="en-US" sz="1900" b="1" dirty="0">
                        <a:solidFill>
                          <a:srgbClr val="FFFFFF"/>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extLst>
                  <a:ext uri="{0D108BD9-81ED-4DB2-BD59-A6C34878D82A}">
                    <a16:rowId xmlns:a16="http://schemas.microsoft.com/office/drawing/2014/main" val="598474685"/>
                  </a:ext>
                </a:extLst>
              </a:tr>
              <a:tr h="43002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1900" b="0" dirty="0">
                          <a:solidFill>
                            <a:schemeClr val="tx1"/>
                          </a:solidFill>
                          <a:effectLst/>
                          <a:latin typeface="Roboto" pitchFamily="2" charset="0"/>
                          <a:ea typeface="Calibri" panose="020F0502020204030204" pitchFamily="34" charset="0"/>
                          <a:cs typeface="Times New Roman" panose="02020603050405020304" pitchFamily="18" charset="0"/>
                        </a:rPr>
                        <a:t>STUDIO</a:t>
                      </a:r>
                    </a:p>
                  </a:txBody>
                  <a:tcPr marL="64504" marR="64504" marT="8959"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kern="1200" dirty="0">
                          <a:solidFill>
                            <a:schemeClr val="tx1"/>
                          </a:solidFill>
                          <a:effectLst/>
                          <a:latin typeface="+mn-lt"/>
                          <a:ea typeface="+mn-ea"/>
                          <a:cs typeface="+mn-cs"/>
                        </a:rPr>
                        <a:t>562</a:t>
                      </a:r>
                    </a:p>
                  </a:txBody>
                  <a:tcPr marL="64504" marR="64504" marT="8959"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kern="1200" dirty="0">
                          <a:solidFill>
                            <a:schemeClr val="tx1"/>
                          </a:solidFill>
                          <a:effectLst/>
                          <a:latin typeface="+mn-lt"/>
                          <a:ea typeface="+mn-ea"/>
                          <a:cs typeface="+mn-cs"/>
                        </a:rPr>
                        <a:t>43</a:t>
                      </a:r>
                    </a:p>
                  </a:txBody>
                  <a:tcPr marL="64504" marR="64504" marT="8959"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kern="1200" dirty="0">
                          <a:solidFill>
                            <a:schemeClr val="tx1"/>
                          </a:solidFill>
                          <a:effectLst/>
                          <a:latin typeface="+mn-lt"/>
                          <a:ea typeface="+mn-ea"/>
                          <a:cs typeface="+mn-cs"/>
                        </a:rPr>
                        <a:t>17%</a:t>
                      </a:r>
                    </a:p>
                  </a:txBody>
                  <a:tcPr marL="64504" marR="64504" marT="8959"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357383945"/>
                  </a:ext>
                </a:extLst>
              </a:tr>
              <a:tr h="43002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1900" dirty="0">
                          <a:solidFill>
                            <a:schemeClr val="tx1"/>
                          </a:solidFill>
                          <a:effectLst/>
                        </a:rPr>
                        <a:t>1BR</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695</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118</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48%</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40676644"/>
                  </a:ext>
                </a:extLst>
              </a:tr>
              <a:tr h="43002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1900" dirty="0">
                          <a:solidFill>
                            <a:schemeClr val="tx1"/>
                          </a:solidFill>
                          <a:effectLst/>
                        </a:rPr>
                        <a:t>2BR</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1198</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80</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chemeClr val="tx1"/>
                          </a:solidFill>
                          <a:effectLst/>
                        </a:rPr>
                        <a:t>33%</a:t>
                      </a:r>
                      <a:endParaRPr lang="en-US" sz="19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884150929"/>
                  </a:ext>
                </a:extLst>
              </a:tr>
              <a:tr h="43002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1900" dirty="0">
                          <a:solidFill>
                            <a:sysClr val="windowText" lastClr="000000"/>
                          </a:solidFill>
                          <a:effectLst/>
                        </a:rPr>
                        <a:t>3BR</a:t>
                      </a:r>
                      <a:endParaRPr lang="en-US" sz="19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ysClr val="windowText" lastClr="000000"/>
                          </a:solidFill>
                          <a:effectLst/>
                        </a:rPr>
                        <a:t>1506</a:t>
                      </a:r>
                      <a:endParaRPr lang="en-US" sz="19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ysClr val="windowText" lastClr="000000"/>
                          </a:solidFill>
                          <a:effectLst/>
                        </a:rPr>
                        <a:t>5</a:t>
                      </a:r>
                      <a:endParaRPr lang="en-US" sz="19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dirty="0">
                          <a:solidFill>
                            <a:sysClr val="windowText" lastClr="000000"/>
                          </a:solidFill>
                          <a:effectLst/>
                        </a:rPr>
                        <a:t>2%</a:t>
                      </a:r>
                      <a:endParaRPr lang="en-US" sz="19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44669236"/>
                  </a:ext>
                </a:extLst>
              </a:tr>
              <a:tr h="298747">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r">
                        <a:lnSpc>
                          <a:spcPct val="107000"/>
                        </a:lnSpc>
                        <a:spcBef>
                          <a:spcPts val="0"/>
                        </a:spcBef>
                        <a:spcAft>
                          <a:spcPts val="0"/>
                        </a:spcAft>
                      </a:pPr>
                      <a:r>
                        <a:rPr lang="en-US" sz="1900" b="1" dirty="0">
                          <a:effectLst/>
                          <a:latin typeface="Roboto Black" pitchFamily="2" charset="0"/>
                          <a:ea typeface="Roboto Black" pitchFamily="2" charset="0"/>
                        </a:rPr>
                        <a:t>TOTAL</a:t>
                      </a:r>
                      <a:endParaRPr lang="en-US" sz="1900" b="1" dirty="0">
                        <a:solidFill>
                          <a:srgbClr val="FFFFFF"/>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b="1" dirty="0">
                          <a:solidFill>
                            <a:schemeClr val="bg1"/>
                          </a:solidFill>
                          <a:effectLst/>
                          <a:latin typeface="Roboto Black" pitchFamily="2" charset="0"/>
                          <a:ea typeface="Roboto Black" pitchFamily="2" charset="0"/>
                        </a:rPr>
                        <a:t>845</a:t>
                      </a:r>
                      <a:endParaRPr lang="en-US" sz="1900" b="1" dirty="0">
                        <a:solidFill>
                          <a:schemeClr val="bg1"/>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b="1" dirty="0">
                          <a:solidFill>
                            <a:schemeClr val="bg1"/>
                          </a:solidFill>
                          <a:effectLst/>
                          <a:latin typeface="Roboto Black" pitchFamily="2" charset="0"/>
                          <a:ea typeface="Roboto Black" pitchFamily="2" charset="0"/>
                        </a:rPr>
                        <a:t>246</a:t>
                      </a:r>
                      <a:endParaRPr lang="en-US" sz="1900" b="1" dirty="0">
                        <a:solidFill>
                          <a:schemeClr val="bg1"/>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1900" b="1" dirty="0">
                          <a:solidFill>
                            <a:schemeClr val="bg1"/>
                          </a:solidFill>
                          <a:effectLst/>
                          <a:latin typeface="Roboto Black" pitchFamily="2" charset="0"/>
                          <a:ea typeface="Roboto Black" pitchFamily="2" charset="0"/>
                        </a:rPr>
                        <a:t>100%</a:t>
                      </a:r>
                      <a:endParaRPr lang="en-US" sz="1900" b="1" dirty="0">
                        <a:solidFill>
                          <a:schemeClr val="bg1"/>
                        </a:solidFill>
                        <a:effectLst/>
                        <a:latin typeface="Roboto Black" pitchFamily="2" charset="0"/>
                        <a:ea typeface="Roboto Black" pitchFamily="2" charset="0"/>
                        <a:cs typeface="Times New Roman" panose="02020603050405020304" pitchFamily="18" charset="0"/>
                      </a:endParaRPr>
                    </a:p>
                  </a:txBody>
                  <a:tcPr marL="64504" marR="64504" marT="895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extLst>
                  <a:ext uri="{0D108BD9-81ED-4DB2-BD59-A6C34878D82A}">
                    <a16:rowId xmlns:a16="http://schemas.microsoft.com/office/drawing/2014/main" val="2797601016"/>
                  </a:ext>
                </a:extLst>
              </a:tr>
            </a:tbl>
          </a:graphicData>
        </a:graphic>
      </p:graphicFrame>
      <p:sp>
        <p:nvSpPr>
          <p:cNvPr id="21" name="TextBox 20">
            <a:extLst>
              <a:ext uri="{FF2B5EF4-FFF2-40B4-BE49-F238E27FC236}">
                <a16:creationId xmlns:a16="http://schemas.microsoft.com/office/drawing/2014/main" id="{4912E0F2-A2C5-42D9-B99F-DDF7D174495E}"/>
              </a:ext>
            </a:extLst>
          </p:cNvPr>
          <p:cNvSpPr txBox="1"/>
          <p:nvPr/>
        </p:nvSpPr>
        <p:spPr>
          <a:xfrm>
            <a:off x="6222873" y="5018176"/>
            <a:ext cx="5399150" cy="1631216"/>
          </a:xfrm>
          <a:prstGeom prst="rect">
            <a:avLst/>
          </a:prstGeom>
          <a:noFill/>
        </p:spPr>
        <p:txBody>
          <a:bodyPr wrap="square">
            <a:spAutoFit/>
          </a:bodyPr>
          <a:lstStyle/>
          <a:p>
            <a:r>
              <a:rPr lang="en-US" sz="2000" dirty="0">
                <a:solidFill>
                  <a:srgbClr val="58595B"/>
                </a:solidFill>
                <a:latin typeface="Roboto" pitchFamily="2" charset="0"/>
                <a:ea typeface="Roboto" pitchFamily="2" charset="0"/>
              </a:rPr>
              <a:t>500 East Main Affordable </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Five story building fronting Ramseur St</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200 mixed income units </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Unit mix serves a range of incomes </a:t>
            </a:r>
          </a:p>
          <a:p>
            <a:endParaRPr lang="en-US" sz="2000" dirty="0">
              <a:solidFill>
                <a:srgbClr val="1F1F1F"/>
              </a:solidFill>
              <a:latin typeface="Roboto" pitchFamily="2" charset="0"/>
              <a:ea typeface="Roboto"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EBB7-3365-479B-8D06-DEC16E0E682D}"/>
              </a:ext>
            </a:extLst>
          </p:cNvPr>
          <p:cNvSpPr>
            <a:spLocks noGrp="1"/>
          </p:cNvSpPr>
          <p:nvPr>
            <p:ph type="title"/>
          </p:nvPr>
        </p:nvSpPr>
        <p:spPr/>
        <p:txBody>
          <a:bodyPr/>
          <a:lstStyle/>
          <a:p>
            <a:r>
              <a:rPr lang="en-US" dirty="0"/>
              <a:t>Engineering and Environmental Services</a:t>
            </a:r>
            <a:br>
              <a:rPr lang="en-US" dirty="0"/>
            </a:br>
            <a:r>
              <a:rPr lang="en-US" dirty="0"/>
              <a:t>Open Space and Real Estate</a:t>
            </a:r>
          </a:p>
        </p:txBody>
      </p:sp>
      <p:pic>
        <p:nvPicPr>
          <p:cNvPr id="4" name="Content Placeholder 3">
            <a:extLst>
              <a:ext uri="{FF2B5EF4-FFF2-40B4-BE49-F238E27FC236}">
                <a16:creationId xmlns:a16="http://schemas.microsoft.com/office/drawing/2014/main" id="{A0C2D33F-65F7-435C-9011-65A88FBE1C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1846263"/>
            <a:ext cx="8245024" cy="4411318"/>
          </a:xfrm>
          <a:prstGeom prst="rect">
            <a:avLst/>
          </a:prstGeom>
        </p:spPr>
      </p:pic>
    </p:spTree>
    <p:extLst>
      <p:ext uri="{BB962C8B-B14F-4D97-AF65-F5344CB8AC3E}">
        <p14:creationId xmlns:p14="http://schemas.microsoft.com/office/powerpoint/2010/main" val="2115650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EBB7-3365-479B-8D06-DEC16E0E682D}"/>
              </a:ext>
            </a:extLst>
          </p:cNvPr>
          <p:cNvSpPr>
            <a:spLocks noGrp="1"/>
          </p:cNvSpPr>
          <p:nvPr>
            <p:ph type="title"/>
          </p:nvPr>
        </p:nvSpPr>
        <p:spPr/>
        <p:txBody>
          <a:bodyPr/>
          <a:lstStyle/>
          <a:p>
            <a:r>
              <a:rPr lang="en-US" dirty="0"/>
              <a:t>Engineering and Environmental Services</a:t>
            </a:r>
            <a:br>
              <a:rPr lang="en-US" dirty="0"/>
            </a:br>
            <a:r>
              <a:rPr lang="en-US" dirty="0"/>
              <a:t>Open Space and Real Estate</a:t>
            </a:r>
          </a:p>
        </p:txBody>
      </p:sp>
      <p:pic>
        <p:nvPicPr>
          <p:cNvPr id="6" name="Picture 2">
            <a:extLst>
              <a:ext uri="{FF2B5EF4-FFF2-40B4-BE49-F238E27FC236}">
                <a16:creationId xmlns:a16="http://schemas.microsoft.com/office/drawing/2014/main" id="{FA1D6809-F0D2-8642-F90A-10A7952DD23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b="17204"/>
          <a:stretch>
            <a:fillRect/>
          </a:stretch>
        </p:blipFill>
        <p:spPr bwMode="auto">
          <a:xfrm>
            <a:off x="382934" y="2146007"/>
            <a:ext cx="5295207" cy="3289886"/>
          </a:xfrm>
          <a:prstGeom prst="rect">
            <a:avLst/>
          </a:prstGeom>
          <a:noFill/>
          <a:ln w="25400" algn="ctr">
            <a:solidFill>
              <a:srgbClr val="0C0C0C"/>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Subtitle 5">
            <a:extLst>
              <a:ext uri="{FF2B5EF4-FFF2-40B4-BE49-F238E27FC236}">
                <a16:creationId xmlns:a16="http://schemas.microsoft.com/office/drawing/2014/main" id="{D86D65B5-CF1B-AFE1-FF07-C41A4521C415}"/>
              </a:ext>
            </a:extLst>
          </p:cNvPr>
          <p:cNvSpPr txBox="1">
            <a:spLocks/>
          </p:cNvSpPr>
          <p:nvPr/>
        </p:nvSpPr>
        <p:spPr>
          <a:xfrm>
            <a:off x="6095999" y="1805438"/>
            <a:ext cx="5838825" cy="1890261"/>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50000"/>
              </a:lnSpc>
              <a:spcBef>
                <a:spcPts val="0"/>
              </a:spcBef>
              <a:buFont typeface="Calibri" panose="020F0502020204030204" pitchFamily="34" charset="0"/>
              <a:buNone/>
              <a:defRPr/>
            </a:pPr>
            <a:r>
              <a:rPr lang="en-US" sz="2600" dirty="0">
                <a:latin typeface="Corbel" panose="020B0503020204020204" pitchFamily="34" charset="0"/>
              </a:rPr>
              <a:t>3,792 acres preserved to date </a:t>
            </a:r>
          </a:p>
          <a:p>
            <a:pPr marL="857250" lvl="1">
              <a:spcBef>
                <a:spcPts val="0"/>
              </a:spcBef>
              <a:defRPr/>
            </a:pPr>
            <a:r>
              <a:rPr lang="en-US" sz="2600" dirty="0">
                <a:latin typeface="Corbel" panose="020B0503020204020204" pitchFamily="34" charset="0"/>
              </a:rPr>
              <a:t>1,293 acres owned in fee simple by County </a:t>
            </a:r>
          </a:p>
          <a:p>
            <a:pPr marL="857250" lvl="1">
              <a:spcBef>
                <a:spcPts val="0"/>
              </a:spcBef>
              <a:defRPr/>
            </a:pPr>
            <a:r>
              <a:rPr lang="en-US" sz="2600" dirty="0">
                <a:latin typeface="Corbel" panose="020B0503020204020204" pitchFamily="34" charset="0"/>
              </a:rPr>
              <a:t>2,499 acres protected with conservation easements</a:t>
            </a:r>
          </a:p>
          <a:p>
            <a:pPr marL="857250" lvl="1">
              <a:spcBef>
                <a:spcPts val="0"/>
              </a:spcBef>
              <a:defRPr/>
            </a:pPr>
            <a:endParaRPr lang="en-US" sz="3000" dirty="0">
              <a:latin typeface="Corbel" panose="020B0503020204020204" pitchFamily="34" charset="0"/>
            </a:endParaRPr>
          </a:p>
          <a:p>
            <a:pPr marL="857250" lvl="1">
              <a:spcBef>
                <a:spcPts val="0"/>
              </a:spcBef>
              <a:defRPr/>
            </a:pPr>
            <a:endParaRPr lang="en-US" sz="3000" dirty="0">
              <a:latin typeface="Corbel" panose="020B0503020204020204" pitchFamily="34" charset="0"/>
            </a:endParaRPr>
          </a:p>
          <a:p>
            <a:pPr marL="674370" lvl="1" indent="0">
              <a:spcBef>
                <a:spcPts val="0"/>
              </a:spcBef>
              <a:buNone/>
              <a:defRPr/>
            </a:pPr>
            <a:endParaRPr lang="en-US" sz="3000" dirty="0">
              <a:latin typeface="Corbel" panose="020B0503020204020204" pitchFamily="34" charset="0"/>
            </a:endParaRPr>
          </a:p>
          <a:p>
            <a:endParaRPr lang="en-US" sz="2400" dirty="0"/>
          </a:p>
        </p:txBody>
      </p:sp>
      <p:sp>
        <p:nvSpPr>
          <p:cNvPr id="8" name="Subtitle 5">
            <a:extLst>
              <a:ext uri="{FF2B5EF4-FFF2-40B4-BE49-F238E27FC236}">
                <a16:creationId xmlns:a16="http://schemas.microsoft.com/office/drawing/2014/main" id="{84AD1E1F-F6C4-DE8F-6CA7-9D2D309A4BD1}"/>
              </a:ext>
            </a:extLst>
          </p:cNvPr>
          <p:cNvSpPr txBox="1">
            <a:spLocks/>
          </p:cNvSpPr>
          <p:nvPr/>
        </p:nvSpPr>
        <p:spPr>
          <a:xfrm>
            <a:off x="5476874" y="3292565"/>
            <a:ext cx="5591176" cy="162356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74370" lvl="1" indent="0">
              <a:spcBef>
                <a:spcPts val="0"/>
              </a:spcBef>
              <a:buNone/>
              <a:defRPr/>
            </a:pPr>
            <a:endParaRPr lang="en-US" sz="3000" dirty="0">
              <a:latin typeface="Corbel" panose="020B0503020204020204" pitchFamily="34" charset="0"/>
            </a:endParaRPr>
          </a:p>
          <a:p>
            <a:pPr marL="674370" lvl="1" indent="0">
              <a:spcBef>
                <a:spcPts val="0"/>
              </a:spcBef>
              <a:buNone/>
              <a:defRPr/>
            </a:pPr>
            <a:r>
              <a:rPr lang="en-US" sz="2400" dirty="0">
                <a:latin typeface="Corbel" panose="020B0503020204020204" pitchFamily="34" charset="0"/>
              </a:rPr>
              <a:t>Administer the County’s </a:t>
            </a:r>
            <a:r>
              <a:rPr lang="en-US" sz="2400" u="sng" dirty="0">
                <a:latin typeface="Corbel" panose="020B0503020204020204" pitchFamily="34" charset="0"/>
              </a:rPr>
              <a:t>Open Space Matching Grants Program </a:t>
            </a:r>
            <a:r>
              <a:rPr lang="en-US" sz="2400" dirty="0">
                <a:latin typeface="Corbel" panose="020B0503020204020204" pitchFamily="34" charset="0"/>
              </a:rPr>
              <a:t>– APPLY NOW through November 15!</a:t>
            </a:r>
          </a:p>
          <a:p>
            <a:pPr marL="857250" lvl="1">
              <a:spcBef>
                <a:spcPts val="0"/>
              </a:spcBef>
              <a:defRPr/>
            </a:pPr>
            <a:endParaRPr lang="en-US" sz="3000" dirty="0">
              <a:latin typeface="Corbel" panose="020B0503020204020204" pitchFamily="34" charset="0"/>
            </a:endParaRPr>
          </a:p>
          <a:p>
            <a:pPr marL="857250" lvl="1">
              <a:spcBef>
                <a:spcPts val="0"/>
              </a:spcBef>
              <a:defRPr/>
            </a:pPr>
            <a:endParaRPr lang="en-US" sz="3000" dirty="0">
              <a:latin typeface="Corbel" panose="020B0503020204020204" pitchFamily="34" charset="0"/>
            </a:endParaRPr>
          </a:p>
          <a:p>
            <a:endParaRPr lang="en-US" sz="2400" dirty="0"/>
          </a:p>
        </p:txBody>
      </p:sp>
    </p:spTree>
    <p:extLst>
      <p:ext uri="{BB962C8B-B14F-4D97-AF65-F5344CB8AC3E}">
        <p14:creationId xmlns:p14="http://schemas.microsoft.com/office/powerpoint/2010/main" val="2772289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15E2-10A9-48B4-92A9-EF0CED511565}"/>
              </a:ext>
            </a:extLst>
          </p:cNvPr>
          <p:cNvSpPr>
            <a:spLocks noGrp="1"/>
          </p:cNvSpPr>
          <p:nvPr>
            <p:ph type="title"/>
          </p:nvPr>
        </p:nvSpPr>
        <p:spPr/>
        <p:txBody>
          <a:bodyPr/>
          <a:lstStyle/>
          <a:p>
            <a:r>
              <a:rPr lang="en-US" dirty="0"/>
              <a:t>Engineering and Environmental Services</a:t>
            </a:r>
            <a:br>
              <a:rPr lang="en-US" dirty="0"/>
            </a:br>
            <a:r>
              <a:rPr lang="en-US" dirty="0"/>
              <a:t>Stormwater and Erosion Control</a:t>
            </a:r>
          </a:p>
        </p:txBody>
      </p:sp>
      <p:pic>
        <p:nvPicPr>
          <p:cNvPr id="4" name="Content Placeholder 3">
            <a:extLst>
              <a:ext uri="{FF2B5EF4-FFF2-40B4-BE49-F238E27FC236}">
                <a16:creationId xmlns:a16="http://schemas.microsoft.com/office/drawing/2014/main" id="{564D7F3E-7473-4B47-B331-32652C095A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1" y="1846263"/>
            <a:ext cx="7738248" cy="4389284"/>
          </a:xfrm>
          <a:prstGeom prst="rect">
            <a:avLst/>
          </a:prstGeom>
        </p:spPr>
      </p:pic>
    </p:spTree>
    <p:extLst>
      <p:ext uri="{BB962C8B-B14F-4D97-AF65-F5344CB8AC3E}">
        <p14:creationId xmlns:p14="http://schemas.microsoft.com/office/powerpoint/2010/main" val="2873115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15E2-10A9-48B4-92A9-EF0CED511565}"/>
              </a:ext>
            </a:extLst>
          </p:cNvPr>
          <p:cNvSpPr>
            <a:spLocks noGrp="1"/>
          </p:cNvSpPr>
          <p:nvPr>
            <p:ph type="title"/>
          </p:nvPr>
        </p:nvSpPr>
        <p:spPr/>
        <p:txBody>
          <a:bodyPr/>
          <a:lstStyle/>
          <a:p>
            <a:r>
              <a:rPr lang="en-US" dirty="0"/>
              <a:t>Engineering and Environmental Services</a:t>
            </a:r>
            <a:br>
              <a:rPr lang="en-US" dirty="0"/>
            </a:br>
            <a:r>
              <a:rPr lang="en-US" dirty="0"/>
              <a:t>Stormwater and Erosion Control</a:t>
            </a:r>
          </a:p>
        </p:txBody>
      </p:sp>
      <p:pic>
        <p:nvPicPr>
          <p:cNvPr id="6" name="Picture 5" descr="Diagram&#10;&#10;Description automatically generated">
            <a:extLst>
              <a:ext uri="{FF2B5EF4-FFF2-40B4-BE49-F238E27FC236}">
                <a16:creationId xmlns:a16="http://schemas.microsoft.com/office/drawing/2014/main" id="{3466EB66-3D13-ED3A-4E38-502EEAF3B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07" y="1855462"/>
            <a:ext cx="5577671" cy="2988913"/>
          </a:xfrm>
          <a:prstGeom prst="rect">
            <a:avLst/>
          </a:prstGeom>
        </p:spPr>
      </p:pic>
      <p:pic>
        <p:nvPicPr>
          <p:cNvPr id="7" name="Picture 6" descr="Screen Clipping">
            <a:extLst>
              <a:ext uri="{FF2B5EF4-FFF2-40B4-BE49-F238E27FC236}">
                <a16:creationId xmlns:a16="http://schemas.microsoft.com/office/drawing/2014/main" id="{F435EFD0-3B82-61CF-26B7-63D906015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809" y="2967504"/>
            <a:ext cx="2502829" cy="3271202"/>
          </a:xfrm>
          <a:prstGeom prst="rect">
            <a:avLst/>
          </a:prstGeom>
        </p:spPr>
      </p:pic>
      <p:pic>
        <p:nvPicPr>
          <p:cNvPr id="30" name="Picture 29">
            <a:extLst>
              <a:ext uri="{FF2B5EF4-FFF2-40B4-BE49-F238E27FC236}">
                <a16:creationId xmlns:a16="http://schemas.microsoft.com/office/drawing/2014/main" id="{BF61E55B-5AD8-C8EB-2AEC-6B10EFC181E1}"/>
              </a:ext>
            </a:extLst>
          </p:cNvPr>
          <p:cNvPicPr>
            <a:picLocks noChangeAspect="1"/>
          </p:cNvPicPr>
          <p:nvPr/>
        </p:nvPicPr>
        <p:blipFill>
          <a:blip r:embed="rId4"/>
          <a:stretch>
            <a:fillRect/>
          </a:stretch>
        </p:blipFill>
        <p:spPr>
          <a:xfrm>
            <a:off x="7186917" y="1955494"/>
            <a:ext cx="4350088" cy="2354122"/>
          </a:xfrm>
          <a:prstGeom prst="rect">
            <a:avLst/>
          </a:prstGeom>
        </p:spPr>
      </p:pic>
      <p:sp>
        <p:nvSpPr>
          <p:cNvPr id="31" name="TextBox 30">
            <a:extLst>
              <a:ext uri="{FF2B5EF4-FFF2-40B4-BE49-F238E27FC236}">
                <a16:creationId xmlns:a16="http://schemas.microsoft.com/office/drawing/2014/main" id="{5300F062-CC63-FB18-1349-F968EF8F3023}"/>
              </a:ext>
            </a:extLst>
          </p:cNvPr>
          <p:cNvSpPr txBox="1"/>
          <p:nvPr/>
        </p:nvSpPr>
        <p:spPr>
          <a:xfrm>
            <a:off x="1619959" y="4844375"/>
            <a:ext cx="2122999" cy="369332"/>
          </a:xfrm>
          <a:prstGeom prst="rect">
            <a:avLst/>
          </a:prstGeom>
          <a:noFill/>
        </p:spPr>
        <p:txBody>
          <a:bodyPr wrap="square" rtlCol="0">
            <a:spAutoFit/>
          </a:bodyPr>
          <a:lstStyle/>
          <a:p>
            <a:r>
              <a:rPr lang="en-US" dirty="0"/>
              <a:t>Grant Opportunities</a:t>
            </a:r>
          </a:p>
        </p:txBody>
      </p:sp>
      <p:sp>
        <p:nvSpPr>
          <p:cNvPr id="32" name="TextBox 31">
            <a:extLst>
              <a:ext uri="{FF2B5EF4-FFF2-40B4-BE49-F238E27FC236}">
                <a16:creationId xmlns:a16="http://schemas.microsoft.com/office/drawing/2014/main" id="{998308BF-1E0F-384A-F742-C3303E8D19DD}"/>
              </a:ext>
            </a:extLst>
          </p:cNvPr>
          <p:cNvSpPr txBox="1"/>
          <p:nvPr/>
        </p:nvSpPr>
        <p:spPr>
          <a:xfrm>
            <a:off x="8300461" y="4294576"/>
            <a:ext cx="2433800" cy="369332"/>
          </a:xfrm>
          <a:prstGeom prst="rect">
            <a:avLst/>
          </a:prstGeom>
          <a:noFill/>
        </p:spPr>
        <p:txBody>
          <a:bodyPr wrap="square" rtlCol="0">
            <a:spAutoFit/>
          </a:bodyPr>
          <a:lstStyle/>
          <a:p>
            <a:r>
              <a:rPr lang="en-US" dirty="0"/>
              <a:t>Stormwater Utility Fee</a:t>
            </a:r>
          </a:p>
        </p:txBody>
      </p:sp>
      <p:sp>
        <p:nvSpPr>
          <p:cNvPr id="33" name="TextBox 32">
            <a:extLst>
              <a:ext uri="{FF2B5EF4-FFF2-40B4-BE49-F238E27FC236}">
                <a16:creationId xmlns:a16="http://schemas.microsoft.com/office/drawing/2014/main" id="{5925524E-C7D6-1CCF-46D8-ED09B0C376C4}"/>
              </a:ext>
            </a:extLst>
          </p:cNvPr>
          <p:cNvSpPr txBox="1"/>
          <p:nvPr/>
        </p:nvSpPr>
        <p:spPr>
          <a:xfrm>
            <a:off x="7577638" y="5539760"/>
            <a:ext cx="2122999" cy="646331"/>
          </a:xfrm>
          <a:prstGeom prst="rect">
            <a:avLst/>
          </a:prstGeom>
          <a:noFill/>
        </p:spPr>
        <p:txBody>
          <a:bodyPr wrap="square" rtlCol="0">
            <a:spAutoFit/>
          </a:bodyPr>
          <a:lstStyle/>
          <a:p>
            <a:r>
              <a:rPr lang="en-US" dirty="0"/>
              <a:t>Rules and Regulations</a:t>
            </a:r>
          </a:p>
        </p:txBody>
      </p:sp>
    </p:spTree>
    <p:extLst>
      <p:ext uri="{BB962C8B-B14F-4D97-AF65-F5344CB8AC3E}">
        <p14:creationId xmlns:p14="http://schemas.microsoft.com/office/powerpoint/2010/main" val="79956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6C8C-31C8-4F4B-AF10-27246EFA6E1D}"/>
              </a:ext>
            </a:extLst>
          </p:cNvPr>
          <p:cNvSpPr>
            <a:spLocks noGrp="1"/>
          </p:cNvSpPr>
          <p:nvPr>
            <p:ph type="title"/>
          </p:nvPr>
        </p:nvSpPr>
        <p:spPr/>
        <p:txBody>
          <a:bodyPr/>
          <a:lstStyle/>
          <a:p>
            <a:r>
              <a:rPr lang="en-US" dirty="0"/>
              <a:t>Engineering and Environmental Services</a:t>
            </a:r>
            <a:br>
              <a:rPr lang="en-US" dirty="0"/>
            </a:br>
            <a:r>
              <a:rPr lang="en-US" dirty="0"/>
              <a:t>Sustainability Division</a:t>
            </a:r>
          </a:p>
        </p:txBody>
      </p:sp>
      <p:pic>
        <p:nvPicPr>
          <p:cNvPr id="4" name="Content Placeholder 3">
            <a:extLst>
              <a:ext uri="{FF2B5EF4-FFF2-40B4-BE49-F238E27FC236}">
                <a16:creationId xmlns:a16="http://schemas.microsoft.com/office/drawing/2014/main" id="{4D202095-4FE8-4E47-8043-B55F832A8A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1846263"/>
            <a:ext cx="7710699" cy="4400301"/>
          </a:xfrm>
          <a:prstGeom prst="rect">
            <a:avLst/>
          </a:prstGeom>
        </p:spPr>
      </p:pic>
    </p:spTree>
    <p:extLst>
      <p:ext uri="{BB962C8B-B14F-4D97-AF65-F5344CB8AC3E}">
        <p14:creationId xmlns:p14="http://schemas.microsoft.com/office/powerpoint/2010/main" val="1665254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1CF9A-FD8F-4E5A-87AA-ED1FE2738F2F}"/>
              </a:ext>
            </a:extLst>
          </p:cNvPr>
          <p:cNvSpPr>
            <a:spLocks noGrp="1"/>
          </p:cNvSpPr>
          <p:nvPr>
            <p:ph type="title"/>
          </p:nvPr>
        </p:nvSpPr>
        <p:spPr/>
        <p:txBody>
          <a:bodyPr/>
          <a:lstStyle/>
          <a:p>
            <a:r>
              <a:rPr lang="en-US" dirty="0"/>
              <a:t>Engineering and Environmental Services</a:t>
            </a:r>
            <a:br>
              <a:rPr lang="en-US" dirty="0"/>
            </a:br>
            <a:r>
              <a:rPr lang="en-US" dirty="0"/>
              <a:t>Utilities Division</a:t>
            </a:r>
          </a:p>
        </p:txBody>
      </p:sp>
      <p:pic>
        <p:nvPicPr>
          <p:cNvPr id="4" name="Content Placeholder 3">
            <a:extLst>
              <a:ext uri="{FF2B5EF4-FFF2-40B4-BE49-F238E27FC236}">
                <a16:creationId xmlns:a16="http://schemas.microsoft.com/office/drawing/2014/main" id="{81932968-CEFC-4699-995F-D39F7AAC74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1846263"/>
            <a:ext cx="7710699" cy="4367250"/>
          </a:xfrm>
          <a:prstGeom prst="rect">
            <a:avLst/>
          </a:prstGeom>
        </p:spPr>
      </p:pic>
    </p:spTree>
    <p:extLst>
      <p:ext uri="{BB962C8B-B14F-4D97-AF65-F5344CB8AC3E}">
        <p14:creationId xmlns:p14="http://schemas.microsoft.com/office/powerpoint/2010/main" val="1929747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0857-BB17-44C1-9200-BA2614F78C4A}"/>
              </a:ext>
            </a:extLst>
          </p:cNvPr>
          <p:cNvSpPr>
            <a:spLocks noGrp="1"/>
          </p:cNvSpPr>
          <p:nvPr>
            <p:ph type="title"/>
          </p:nvPr>
        </p:nvSpPr>
        <p:spPr/>
        <p:txBody>
          <a:bodyPr/>
          <a:lstStyle/>
          <a:p>
            <a:r>
              <a:rPr lang="en-US" dirty="0"/>
              <a:t>Engineering and Environmental Services</a:t>
            </a:r>
            <a:br>
              <a:rPr lang="en-US" dirty="0"/>
            </a:br>
            <a:r>
              <a:rPr lang="en-US" dirty="0"/>
              <a:t>Final Thoughts</a:t>
            </a:r>
          </a:p>
        </p:txBody>
      </p:sp>
      <p:pic>
        <p:nvPicPr>
          <p:cNvPr id="4" name="Content Placeholder 3">
            <a:extLst>
              <a:ext uri="{FF2B5EF4-FFF2-40B4-BE49-F238E27FC236}">
                <a16:creationId xmlns:a16="http://schemas.microsoft.com/office/drawing/2014/main" id="{955EAC34-0FC9-4C71-A365-A276B0D6BA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1835247"/>
            <a:ext cx="8200956" cy="4279114"/>
          </a:xfrm>
          <a:prstGeom prst="rect">
            <a:avLst/>
          </a:prstGeom>
        </p:spPr>
      </p:pic>
    </p:spTree>
    <p:extLst>
      <p:ext uri="{BB962C8B-B14F-4D97-AF65-F5344CB8AC3E}">
        <p14:creationId xmlns:p14="http://schemas.microsoft.com/office/powerpoint/2010/main" val="1347262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0857-BB17-44C1-9200-BA2614F78C4A}"/>
              </a:ext>
            </a:extLst>
          </p:cNvPr>
          <p:cNvSpPr>
            <a:spLocks noGrp="1"/>
          </p:cNvSpPr>
          <p:nvPr>
            <p:ph type="title"/>
          </p:nvPr>
        </p:nvSpPr>
        <p:spPr/>
        <p:txBody>
          <a:bodyPr/>
          <a:lstStyle/>
          <a:p>
            <a:r>
              <a:rPr lang="en-US" dirty="0"/>
              <a:t>Engineering and Environmental Services</a:t>
            </a:r>
            <a:br>
              <a:rPr lang="en-US" dirty="0"/>
            </a:br>
            <a:r>
              <a:rPr lang="en-US" dirty="0"/>
              <a:t>Opportunities for Engagement </a:t>
            </a:r>
          </a:p>
        </p:txBody>
      </p:sp>
      <p:pic>
        <p:nvPicPr>
          <p:cNvPr id="5" name="Content Placeholder 4">
            <a:extLst>
              <a:ext uri="{FF2B5EF4-FFF2-40B4-BE49-F238E27FC236}">
                <a16:creationId xmlns:a16="http://schemas.microsoft.com/office/drawing/2014/main" id="{1717544F-D77D-4B14-ABDA-057DBCB78341}"/>
              </a:ext>
            </a:extLst>
          </p:cNvPr>
          <p:cNvPicPr>
            <a:picLocks noGrp="1" noChangeAspect="1"/>
          </p:cNvPicPr>
          <p:nvPr>
            <p:ph idx="1"/>
          </p:nvPr>
        </p:nvPicPr>
        <p:blipFill>
          <a:blip r:embed="rId2"/>
          <a:stretch>
            <a:fillRect/>
          </a:stretch>
        </p:blipFill>
        <p:spPr>
          <a:xfrm>
            <a:off x="5894023" y="1846262"/>
            <a:ext cx="4164376" cy="4445895"/>
          </a:xfrm>
        </p:spPr>
      </p:pic>
      <p:pic>
        <p:nvPicPr>
          <p:cNvPr id="6" name="Content Placeholder 6">
            <a:extLst>
              <a:ext uri="{FF2B5EF4-FFF2-40B4-BE49-F238E27FC236}">
                <a16:creationId xmlns:a16="http://schemas.microsoft.com/office/drawing/2014/main" id="{35C5F266-1A3C-46D2-BB54-F68D119907D1}"/>
              </a:ext>
            </a:extLst>
          </p:cNvPr>
          <p:cNvPicPr>
            <a:picLocks noChangeAspect="1"/>
          </p:cNvPicPr>
          <p:nvPr/>
        </p:nvPicPr>
        <p:blipFill>
          <a:blip r:embed="rId3"/>
          <a:stretch>
            <a:fillRect/>
          </a:stretch>
        </p:blipFill>
        <p:spPr>
          <a:xfrm>
            <a:off x="1233889" y="1846263"/>
            <a:ext cx="4261564" cy="4445894"/>
          </a:xfrm>
          <a:prstGeom prst="rect">
            <a:avLst/>
          </a:prstGeom>
        </p:spPr>
      </p:pic>
    </p:spTree>
    <p:extLst>
      <p:ext uri="{BB962C8B-B14F-4D97-AF65-F5344CB8AC3E}">
        <p14:creationId xmlns:p14="http://schemas.microsoft.com/office/powerpoint/2010/main" val="3688546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0857-BB17-44C1-9200-BA2614F78C4A}"/>
              </a:ext>
            </a:extLst>
          </p:cNvPr>
          <p:cNvSpPr>
            <a:spLocks noGrp="1"/>
          </p:cNvSpPr>
          <p:nvPr>
            <p:ph type="title"/>
          </p:nvPr>
        </p:nvSpPr>
        <p:spPr/>
        <p:txBody>
          <a:bodyPr/>
          <a:lstStyle/>
          <a:p>
            <a:r>
              <a:rPr lang="en-US" dirty="0"/>
              <a:t>Engineering and Environmental Services</a:t>
            </a:r>
            <a:br>
              <a:rPr lang="en-US" dirty="0"/>
            </a:br>
            <a:r>
              <a:rPr lang="en-US" dirty="0"/>
              <a:t>Opportunities for Engagement </a:t>
            </a:r>
          </a:p>
        </p:txBody>
      </p:sp>
      <p:sp>
        <p:nvSpPr>
          <p:cNvPr id="3" name="Content Placeholder 2">
            <a:extLst>
              <a:ext uri="{FF2B5EF4-FFF2-40B4-BE49-F238E27FC236}">
                <a16:creationId xmlns:a16="http://schemas.microsoft.com/office/drawing/2014/main" id="{BE419E27-9E90-4B4B-AC09-1082A192F27C}"/>
              </a:ext>
            </a:extLst>
          </p:cNvPr>
          <p:cNvSpPr>
            <a:spLocks noGrp="1"/>
          </p:cNvSpPr>
          <p:nvPr>
            <p:ph idx="1"/>
          </p:nvPr>
        </p:nvSpPr>
        <p:spPr/>
        <p:txBody>
          <a:bodyPr>
            <a:normAutofit fontScale="85000" lnSpcReduction="20000"/>
          </a:bodyPr>
          <a:lstStyle/>
          <a:p>
            <a:r>
              <a:rPr lang="en-US" dirty="0"/>
              <a:t>Come meet Laurel Street and ZOM Living and hear about the future of the 300 and 500 blocks of East Main Street. The Durham Board of County Commissioners (BOCC) selected Laurel Street and ZOM Living to execute on its vision for the two County-owned sites. The proposed plan includes a mix of affordable and market-rate apartments, commercial space along East Main Street, and parking for tenants and County employees. </a:t>
            </a:r>
          </a:p>
          <a:p>
            <a:r>
              <a:rPr lang="en-US" dirty="0"/>
              <a:t> Please join Durham County and the development team at one of the following informational sessions:</a:t>
            </a:r>
          </a:p>
          <a:p>
            <a:r>
              <a:rPr lang="en-US" dirty="0"/>
              <a:t> </a:t>
            </a:r>
          </a:p>
          <a:p>
            <a:pPr lvl="0"/>
            <a:r>
              <a:rPr lang="en-US" dirty="0"/>
              <a:t>Saturday, November 2, 2019 at 10 AM at the Holton Career and Resource Center located at 401 N. Driver St., Durham NC. </a:t>
            </a:r>
          </a:p>
          <a:p>
            <a:r>
              <a:rPr lang="en-US" dirty="0"/>
              <a:t> </a:t>
            </a:r>
          </a:p>
          <a:p>
            <a:pPr lvl="0"/>
            <a:r>
              <a:rPr lang="en-US" dirty="0"/>
              <a:t>Tuesday, November 12, 2019 at 7PM at the Durham County Human Services Facility located at 414 E. Main St., Durham NC.</a:t>
            </a:r>
          </a:p>
          <a:p>
            <a:r>
              <a:rPr lang="en-US" dirty="0"/>
              <a:t> </a:t>
            </a:r>
          </a:p>
          <a:p>
            <a:pPr marL="0" indent="0">
              <a:buNone/>
            </a:pPr>
            <a:r>
              <a:rPr lang="en-US" dirty="0"/>
              <a:t>To learn more about the redevelopment of the 300 and 500 blocks of East Main, please visit </a:t>
            </a:r>
            <a:r>
              <a:rPr lang="en-US" u="sng" dirty="0">
                <a:hlinkClick r:id="rId2"/>
              </a:rPr>
              <a:t>www.dconc.gov/EMainSt</a:t>
            </a:r>
            <a:endParaRPr lang="en-US" dirty="0"/>
          </a:p>
          <a:p>
            <a:endParaRPr lang="en-US" dirty="0"/>
          </a:p>
        </p:txBody>
      </p:sp>
    </p:spTree>
    <p:extLst>
      <p:ext uri="{BB962C8B-B14F-4D97-AF65-F5344CB8AC3E}">
        <p14:creationId xmlns:p14="http://schemas.microsoft.com/office/powerpoint/2010/main" val="1402061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7345-1EDC-4DE3-A6D5-45750973E86F}"/>
              </a:ext>
            </a:extLst>
          </p:cNvPr>
          <p:cNvSpPr>
            <a:spLocks noGrp="1"/>
          </p:cNvSpPr>
          <p:nvPr>
            <p:ph type="title"/>
          </p:nvPr>
        </p:nvSpPr>
        <p:spPr/>
        <p:txBody>
          <a:bodyPr/>
          <a:lstStyle/>
          <a:p>
            <a:r>
              <a:rPr lang="en-US" dirty="0"/>
              <a:t>Engineering and Environmental Services Mission &amp; Vision</a:t>
            </a:r>
          </a:p>
        </p:txBody>
      </p:sp>
      <p:sp>
        <p:nvSpPr>
          <p:cNvPr id="3" name="Content Placeholder 2">
            <a:extLst>
              <a:ext uri="{FF2B5EF4-FFF2-40B4-BE49-F238E27FC236}">
                <a16:creationId xmlns:a16="http://schemas.microsoft.com/office/drawing/2014/main" id="{23816626-0647-41C6-ADB3-1553D52B4CF8}"/>
              </a:ext>
            </a:extLst>
          </p:cNvPr>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4B99991B-11D1-4AFA-AF06-27224C238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822" y="1845734"/>
            <a:ext cx="7987229" cy="4433880"/>
          </a:xfrm>
          <a:prstGeom prst="rect">
            <a:avLst/>
          </a:prstGeom>
        </p:spPr>
      </p:pic>
    </p:spTree>
    <p:extLst>
      <p:ext uri="{BB962C8B-B14F-4D97-AF65-F5344CB8AC3E}">
        <p14:creationId xmlns:p14="http://schemas.microsoft.com/office/powerpoint/2010/main" val="2359717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0857-BB17-44C1-9200-BA2614F78C4A}"/>
              </a:ext>
            </a:extLst>
          </p:cNvPr>
          <p:cNvSpPr>
            <a:spLocks noGrp="1"/>
          </p:cNvSpPr>
          <p:nvPr>
            <p:ph type="title"/>
          </p:nvPr>
        </p:nvSpPr>
        <p:spPr/>
        <p:txBody>
          <a:bodyPr/>
          <a:lstStyle/>
          <a:p>
            <a:r>
              <a:rPr lang="en-US" dirty="0"/>
              <a:t>Engineering and Environmental Services</a:t>
            </a:r>
            <a:br>
              <a:rPr lang="en-US" dirty="0"/>
            </a:br>
            <a:r>
              <a:rPr lang="en-US" dirty="0"/>
              <a:t>Final Thoughts</a:t>
            </a:r>
          </a:p>
        </p:txBody>
      </p:sp>
      <p:pic>
        <p:nvPicPr>
          <p:cNvPr id="4" name="Content Placeholder 3">
            <a:extLst>
              <a:ext uri="{FF2B5EF4-FFF2-40B4-BE49-F238E27FC236}">
                <a16:creationId xmlns:a16="http://schemas.microsoft.com/office/drawing/2014/main" id="{955EAC34-0FC9-4C71-A365-A276B0D6BA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1835247"/>
            <a:ext cx="8200956" cy="4279114"/>
          </a:xfrm>
          <a:prstGeom prst="rect">
            <a:avLst/>
          </a:prstGeom>
        </p:spPr>
      </p:pic>
      <p:pic>
        <p:nvPicPr>
          <p:cNvPr id="5" name="Picture 4">
            <a:extLst>
              <a:ext uri="{FF2B5EF4-FFF2-40B4-BE49-F238E27FC236}">
                <a16:creationId xmlns:a16="http://schemas.microsoft.com/office/drawing/2014/main" id="{B564D87F-BF15-4FEC-A69D-ECBA130A5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1835247"/>
            <a:ext cx="8200956" cy="4279114"/>
          </a:xfrm>
          <a:prstGeom prst="rect">
            <a:avLst/>
          </a:prstGeom>
        </p:spPr>
      </p:pic>
    </p:spTree>
    <p:extLst>
      <p:ext uri="{BB962C8B-B14F-4D97-AF65-F5344CB8AC3E}">
        <p14:creationId xmlns:p14="http://schemas.microsoft.com/office/powerpoint/2010/main" val="2268186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607" t="20143"/>
          <a:stretch/>
        </p:blipFill>
        <p:spPr>
          <a:xfrm>
            <a:off x="-27296" y="-27295"/>
            <a:ext cx="12216135" cy="6885296"/>
          </a:xfrm>
          <a:prstGeom prst="rect">
            <a:avLst/>
          </a:prstGeom>
        </p:spPr>
      </p:pic>
      <p:sp>
        <p:nvSpPr>
          <p:cNvPr id="11" name="Rectangle 10"/>
          <p:cNvSpPr/>
          <p:nvPr/>
        </p:nvSpPr>
        <p:spPr>
          <a:xfrm>
            <a:off x="-27296" y="-27295"/>
            <a:ext cx="12219296" cy="6861015"/>
          </a:xfrm>
          <a:prstGeom prst="rect">
            <a:avLst/>
          </a:prstGeom>
          <a:solidFill>
            <a:schemeClr val="accent1">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7796" y="823629"/>
            <a:ext cx="11561043" cy="523220"/>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STAY CONNECTED</a:t>
            </a:r>
          </a:p>
        </p:txBody>
      </p:sp>
      <p:cxnSp>
        <p:nvCxnSpPr>
          <p:cNvPr id="7" name="Straight Connector 6"/>
          <p:cNvCxnSpPr/>
          <p:nvPr/>
        </p:nvCxnSpPr>
        <p:spPr>
          <a:xfrm>
            <a:off x="723331" y="2516398"/>
            <a:ext cx="105471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5910" y="1489887"/>
            <a:ext cx="11464814" cy="707886"/>
          </a:xfrm>
          <a:prstGeom prst="rect">
            <a:avLst/>
          </a:prstGeom>
          <a:noFill/>
        </p:spPr>
        <p:txBody>
          <a:bodyPr wrap="square" rtlCol="0">
            <a:spAutoFit/>
          </a:bodyPr>
          <a:lstStyle/>
          <a:p>
            <a:r>
              <a:rPr lang="en-US" sz="4000" b="1" dirty="0">
                <a:solidFill>
                  <a:schemeClr val="bg1"/>
                </a:solidFill>
                <a:latin typeface="Century Gothic" panose="020B0502020202020204" pitchFamily="34" charset="0"/>
              </a:rPr>
              <a:t>Engineering and Environmental Services</a:t>
            </a:r>
          </a:p>
        </p:txBody>
      </p:sp>
      <p:sp>
        <p:nvSpPr>
          <p:cNvPr id="4" name="Subtitle 3"/>
          <p:cNvSpPr>
            <a:spLocks noGrp="1"/>
          </p:cNvSpPr>
          <p:nvPr>
            <p:ph type="subTitle" idx="1"/>
          </p:nvPr>
        </p:nvSpPr>
        <p:spPr>
          <a:xfrm>
            <a:off x="723331" y="5810677"/>
            <a:ext cx="10058400" cy="1143000"/>
          </a:xfrm>
        </p:spPr>
        <p:txBody>
          <a:bodyPr/>
          <a:lstStyle/>
          <a:p>
            <a:r>
              <a:rPr lang="en-US" dirty="0">
                <a:solidFill>
                  <a:schemeClr val="bg1"/>
                </a:solidFill>
              </a:rPr>
              <a:t>[This is a placeholder image – Feel Free to replace it with an image that relates to your department.]</a:t>
            </a:r>
          </a:p>
        </p:txBody>
      </p:sp>
      <p:sp>
        <p:nvSpPr>
          <p:cNvPr id="2" name="TextBox 1"/>
          <p:cNvSpPr txBox="1"/>
          <p:nvPr/>
        </p:nvSpPr>
        <p:spPr>
          <a:xfrm>
            <a:off x="3176114" y="3107639"/>
            <a:ext cx="8094398" cy="1569660"/>
          </a:xfrm>
          <a:prstGeom prst="rect">
            <a:avLst/>
          </a:prstGeom>
          <a:noFill/>
        </p:spPr>
        <p:txBody>
          <a:bodyPr wrap="square" rtlCol="0">
            <a:spAutoFit/>
          </a:bodyPr>
          <a:lstStyle/>
          <a:p>
            <a:pPr algn="r"/>
            <a:r>
              <a:rPr lang="en-US" sz="4000" b="1" dirty="0">
                <a:solidFill>
                  <a:schemeClr val="bg1"/>
                </a:solidFill>
              </a:rPr>
              <a:t>Peri Manns, ASLA, LEED GA</a:t>
            </a:r>
          </a:p>
          <a:p>
            <a:pPr algn="r"/>
            <a:r>
              <a:rPr lang="en-US" sz="2800" dirty="0">
                <a:solidFill>
                  <a:schemeClr val="bg1"/>
                </a:solidFill>
              </a:rPr>
              <a:t>Deputy Director</a:t>
            </a:r>
          </a:p>
          <a:p>
            <a:pPr algn="r"/>
            <a:r>
              <a:rPr lang="en-US" sz="2800" dirty="0">
                <a:solidFill>
                  <a:schemeClr val="bg1"/>
                </a:solidFill>
              </a:rPr>
              <a:t>pmanns@dconc.gov</a:t>
            </a:r>
          </a:p>
        </p:txBody>
      </p:sp>
      <p:sp>
        <p:nvSpPr>
          <p:cNvPr id="5" name="TextBox 4"/>
          <p:cNvSpPr txBox="1"/>
          <p:nvPr/>
        </p:nvSpPr>
        <p:spPr>
          <a:xfrm>
            <a:off x="723331" y="5045053"/>
            <a:ext cx="10547181" cy="461665"/>
          </a:xfrm>
          <a:prstGeom prst="rect">
            <a:avLst/>
          </a:prstGeom>
          <a:noFill/>
        </p:spPr>
        <p:txBody>
          <a:bodyPr wrap="square" rtlCol="0">
            <a:spAutoFit/>
          </a:bodyPr>
          <a:lstStyle/>
          <a:p>
            <a:pPr algn="ctr"/>
            <a:r>
              <a:rPr lang="en-US" sz="2400" dirty="0">
                <a:solidFill>
                  <a:schemeClr val="bg1"/>
                </a:solidFill>
              </a:rPr>
              <a:t>Website: [URL] | Facebook: [@handle] | Twitter: [@handle] | Instagram [@handle]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015" y="282507"/>
            <a:ext cx="2529024" cy="1347118"/>
          </a:xfrm>
          <a:prstGeom prst="rect">
            <a:avLst/>
          </a:prstGeom>
        </p:spPr>
      </p:pic>
    </p:spTree>
    <p:extLst>
      <p:ext uri="{BB962C8B-B14F-4D97-AF65-F5344CB8AC3E}">
        <p14:creationId xmlns:p14="http://schemas.microsoft.com/office/powerpoint/2010/main" val="1165793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8C4BD70D-2CA8-4063-BA70-521555AE7C56}"/>
              </a:ext>
            </a:extLst>
          </p:cNvPr>
          <p:cNvSpPr txBox="1">
            <a:spLocks noChangeArrowheads="1"/>
          </p:cNvSpPr>
          <p:nvPr/>
        </p:nvSpPr>
        <p:spPr bwMode="auto">
          <a:xfrm>
            <a:off x="5332413" y="1295401"/>
            <a:ext cx="124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051" name="Rectangle 3">
            <a:extLst>
              <a:ext uri="{FF2B5EF4-FFF2-40B4-BE49-F238E27FC236}">
                <a16:creationId xmlns:a16="http://schemas.microsoft.com/office/drawing/2014/main" id="{48C32865-F2E2-41B9-BA63-2E61CE2E9A10}"/>
              </a:ext>
            </a:extLst>
          </p:cNvPr>
          <p:cNvSpPr>
            <a:spLocks noChangeArrowheads="1"/>
          </p:cNvSpPr>
          <p:nvPr/>
        </p:nvSpPr>
        <p:spPr bwMode="auto">
          <a:xfrm>
            <a:off x="5219700" y="219075"/>
            <a:ext cx="1447800" cy="381000"/>
          </a:xfrm>
          <a:prstGeom prst="rect">
            <a:avLst/>
          </a:prstGeom>
          <a:solidFill>
            <a:schemeClr val="bg1"/>
          </a:solidFill>
          <a:ln w="9525">
            <a:solidFill>
              <a:schemeClr val="tx1"/>
            </a:solidFill>
            <a:miter lim="800000"/>
            <a:headEnd/>
            <a:tailEnd/>
          </a:ln>
        </p:spPr>
        <p:txBody>
          <a:bodyPr wrap="none" anchor="ctr"/>
          <a:lstStyle/>
          <a:p>
            <a:pPr algn="ctr">
              <a:defRPr/>
            </a:pPr>
            <a:r>
              <a:rPr lang="en-US" sz="900" b="1" dirty="0">
                <a:latin typeface="+mj-lt"/>
              </a:rPr>
              <a:t>Jay Gibson, Jr. </a:t>
            </a:r>
          </a:p>
          <a:p>
            <a:pPr algn="ctr">
              <a:defRPr/>
            </a:pPr>
            <a:r>
              <a:rPr lang="en-US" sz="900" b="1" dirty="0">
                <a:latin typeface="+mj-lt"/>
              </a:rPr>
              <a:t>General Manager</a:t>
            </a:r>
            <a:endParaRPr lang="en-US" sz="1000" b="1" dirty="0">
              <a:latin typeface="+mj-lt"/>
            </a:endParaRPr>
          </a:p>
        </p:txBody>
      </p:sp>
      <p:sp>
        <p:nvSpPr>
          <p:cNvPr id="3076" name="Line 4">
            <a:extLst>
              <a:ext uri="{FF2B5EF4-FFF2-40B4-BE49-F238E27FC236}">
                <a16:creationId xmlns:a16="http://schemas.microsoft.com/office/drawing/2014/main" id="{A0A4DBF8-4D54-4D27-9859-E309778B93AA}"/>
              </a:ext>
            </a:extLst>
          </p:cNvPr>
          <p:cNvSpPr>
            <a:spLocks noChangeShapeType="1"/>
          </p:cNvSpPr>
          <p:nvPr/>
        </p:nvSpPr>
        <p:spPr bwMode="auto">
          <a:xfrm flipH="1">
            <a:off x="5943600" y="64135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 name="Rectangle 5">
            <a:extLst>
              <a:ext uri="{FF2B5EF4-FFF2-40B4-BE49-F238E27FC236}">
                <a16:creationId xmlns:a16="http://schemas.microsoft.com/office/drawing/2014/main" id="{215A28B4-759F-4F47-A6DB-F465CB773657}"/>
              </a:ext>
            </a:extLst>
          </p:cNvPr>
          <p:cNvSpPr>
            <a:spLocks noChangeArrowheads="1"/>
          </p:cNvSpPr>
          <p:nvPr/>
        </p:nvSpPr>
        <p:spPr bwMode="auto">
          <a:xfrm>
            <a:off x="5181600" y="798513"/>
            <a:ext cx="1638300" cy="679450"/>
          </a:xfrm>
          <a:prstGeom prst="rect">
            <a:avLst/>
          </a:prstGeom>
          <a:solidFill>
            <a:schemeClr val="bg1"/>
          </a:solidFill>
          <a:ln w="9525">
            <a:solidFill>
              <a:schemeClr val="tx1"/>
            </a:solidFill>
            <a:miter lim="800000"/>
            <a:headEnd/>
            <a:tailEnd/>
          </a:ln>
        </p:spPr>
        <p:txBody>
          <a:bodyPr wrap="none" anchor="ctr"/>
          <a:lstStyle/>
          <a:p>
            <a:pPr algn="ctr">
              <a:defRPr/>
            </a:pPr>
            <a:r>
              <a:rPr lang="en-US" sz="900" b="1" dirty="0"/>
              <a:t>Peri </a:t>
            </a:r>
            <a:r>
              <a:rPr lang="en-US" sz="900" b="1" dirty="0" err="1"/>
              <a:t>Manns</a:t>
            </a:r>
            <a:endParaRPr lang="en-US" sz="900" b="1" dirty="0"/>
          </a:p>
          <a:p>
            <a:pPr algn="ctr">
              <a:defRPr/>
            </a:pPr>
            <a:r>
              <a:rPr lang="en-US" sz="900" dirty="0"/>
              <a:t>Deputy Director</a:t>
            </a:r>
          </a:p>
        </p:txBody>
      </p:sp>
      <p:sp>
        <p:nvSpPr>
          <p:cNvPr id="3078" name="Line 6">
            <a:extLst>
              <a:ext uri="{FF2B5EF4-FFF2-40B4-BE49-F238E27FC236}">
                <a16:creationId xmlns:a16="http://schemas.microsoft.com/office/drawing/2014/main" id="{B55D6A29-DE29-4675-BFC4-8E4E4E38D60B}"/>
              </a:ext>
            </a:extLst>
          </p:cNvPr>
          <p:cNvSpPr>
            <a:spLocks noChangeShapeType="1"/>
          </p:cNvSpPr>
          <p:nvPr/>
        </p:nvSpPr>
        <p:spPr bwMode="auto">
          <a:xfrm>
            <a:off x="6019800" y="1493838"/>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6" name="Rectangle 8">
            <a:extLst>
              <a:ext uri="{FF2B5EF4-FFF2-40B4-BE49-F238E27FC236}">
                <a16:creationId xmlns:a16="http://schemas.microsoft.com/office/drawing/2014/main" id="{29E5E7A9-21D4-42F8-892D-6D9369F965DD}"/>
              </a:ext>
            </a:extLst>
          </p:cNvPr>
          <p:cNvSpPr>
            <a:spLocks noChangeArrowheads="1"/>
          </p:cNvSpPr>
          <p:nvPr/>
        </p:nvSpPr>
        <p:spPr bwMode="auto">
          <a:xfrm>
            <a:off x="3086100" y="671513"/>
            <a:ext cx="1600200" cy="533400"/>
          </a:xfrm>
          <a:prstGeom prst="rect">
            <a:avLst/>
          </a:prstGeom>
          <a:solidFill>
            <a:schemeClr val="bg1"/>
          </a:solidFill>
          <a:ln w="9525">
            <a:solidFill>
              <a:schemeClr val="tx1"/>
            </a:solidFill>
            <a:miter lim="800000"/>
            <a:headEnd/>
            <a:tailEnd/>
          </a:ln>
        </p:spPr>
        <p:txBody>
          <a:bodyPr wrap="none" anchor="ctr"/>
          <a:lstStyle/>
          <a:p>
            <a:pPr algn="ctr">
              <a:defRPr/>
            </a:pPr>
            <a:r>
              <a:rPr lang="en-US" sz="900" b="1" dirty="0"/>
              <a:t>Joyce Dennis </a:t>
            </a:r>
          </a:p>
          <a:p>
            <a:pPr algn="ctr">
              <a:defRPr/>
            </a:pPr>
            <a:r>
              <a:rPr lang="en-US" sz="900" dirty="0"/>
              <a:t>Administrative Officer </a:t>
            </a:r>
          </a:p>
        </p:txBody>
      </p:sp>
      <p:sp>
        <p:nvSpPr>
          <p:cNvPr id="3080" name="Line 9">
            <a:extLst>
              <a:ext uri="{FF2B5EF4-FFF2-40B4-BE49-F238E27FC236}">
                <a16:creationId xmlns:a16="http://schemas.microsoft.com/office/drawing/2014/main" id="{2A0180E6-5DD1-4EF9-AB8F-052D305EF1E3}"/>
              </a:ext>
            </a:extLst>
          </p:cNvPr>
          <p:cNvSpPr>
            <a:spLocks noChangeShapeType="1"/>
          </p:cNvSpPr>
          <p:nvPr/>
        </p:nvSpPr>
        <p:spPr bwMode="auto">
          <a:xfrm>
            <a:off x="3886200" y="123348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 name="Rectangle 10">
            <a:extLst>
              <a:ext uri="{FF2B5EF4-FFF2-40B4-BE49-F238E27FC236}">
                <a16:creationId xmlns:a16="http://schemas.microsoft.com/office/drawing/2014/main" id="{A82B81F3-8A57-40E2-B051-37005024372A}"/>
              </a:ext>
            </a:extLst>
          </p:cNvPr>
          <p:cNvSpPr>
            <a:spLocks noChangeArrowheads="1"/>
          </p:cNvSpPr>
          <p:nvPr/>
        </p:nvSpPr>
        <p:spPr bwMode="auto">
          <a:xfrm>
            <a:off x="3086100" y="1385888"/>
            <a:ext cx="1600200" cy="533400"/>
          </a:xfrm>
          <a:prstGeom prst="rect">
            <a:avLst/>
          </a:prstGeom>
          <a:solidFill>
            <a:schemeClr val="bg1"/>
          </a:solidFill>
          <a:ln w="9525">
            <a:solidFill>
              <a:schemeClr val="tx1"/>
            </a:solidFill>
            <a:miter lim="800000"/>
            <a:headEnd/>
            <a:tailEnd/>
          </a:ln>
        </p:spPr>
        <p:txBody>
          <a:bodyPr wrap="none" anchor="ctr"/>
          <a:lstStyle/>
          <a:p>
            <a:pPr algn="ctr">
              <a:defRPr/>
            </a:pPr>
            <a:r>
              <a:rPr lang="en-US" sz="900" b="1" dirty="0"/>
              <a:t>G. Elaine Laws</a:t>
            </a:r>
          </a:p>
          <a:p>
            <a:pPr algn="ctr">
              <a:defRPr/>
            </a:pPr>
            <a:r>
              <a:rPr lang="en-US" sz="900" dirty="0"/>
              <a:t>Senior Administrative Support </a:t>
            </a:r>
          </a:p>
          <a:p>
            <a:pPr algn="ctr">
              <a:defRPr/>
            </a:pPr>
            <a:r>
              <a:rPr lang="en-US" sz="900" dirty="0"/>
              <a:t>     Assistant 	</a:t>
            </a:r>
          </a:p>
        </p:txBody>
      </p:sp>
      <p:sp>
        <p:nvSpPr>
          <p:cNvPr id="3082" name="Line 12">
            <a:extLst>
              <a:ext uri="{FF2B5EF4-FFF2-40B4-BE49-F238E27FC236}">
                <a16:creationId xmlns:a16="http://schemas.microsoft.com/office/drawing/2014/main" id="{7898C23E-6B57-4F94-83E9-9744FD822C04}"/>
              </a:ext>
            </a:extLst>
          </p:cNvPr>
          <p:cNvSpPr>
            <a:spLocks noChangeShapeType="1"/>
          </p:cNvSpPr>
          <p:nvPr/>
        </p:nvSpPr>
        <p:spPr bwMode="auto">
          <a:xfrm flipH="1">
            <a:off x="1610417" y="2212289"/>
            <a:ext cx="0" cy="1825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 name="Line 13">
            <a:extLst>
              <a:ext uri="{FF2B5EF4-FFF2-40B4-BE49-F238E27FC236}">
                <a16:creationId xmlns:a16="http://schemas.microsoft.com/office/drawing/2014/main" id="{34581820-B51A-4A8D-AA65-C3ED8EB1A492}"/>
              </a:ext>
            </a:extLst>
          </p:cNvPr>
          <p:cNvSpPr>
            <a:spLocks noChangeShapeType="1"/>
          </p:cNvSpPr>
          <p:nvPr/>
        </p:nvSpPr>
        <p:spPr bwMode="auto">
          <a:xfrm flipH="1">
            <a:off x="3461646" y="2209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 name="Line 14">
            <a:extLst>
              <a:ext uri="{FF2B5EF4-FFF2-40B4-BE49-F238E27FC236}">
                <a16:creationId xmlns:a16="http://schemas.microsoft.com/office/drawing/2014/main" id="{C4376541-F72B-4007-BE2B-E372E7806123}"/>
              </a:ext>
            </a:extLst>
          </p:cNvPr>
          <p:cNvSpPr>
            <a:spLocks noChangeShapeType="1"/>
          </p:cNvSpPr>
          <p:nvPr/>
        </p:nvSpPr>
        <p:spPr bwMode="auto">
          <a:xfrm>
            <a:off x="6019800" y="2209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 name="Rectangle 16">
            <a:extLst>
              <a:ext uri="{FF2B5EF4-FFF2-40B4-BE49-F238E27FC236}">
                <a16:creationId xmlns:a16="http://schemas.microsoft.com/office/drawing/2014/main" id="{173D7C7E-33D1-4A38-9BB6-1A6F00D5FF98}"/>
              </a:ext>
            </a:extLst>
          </p:cNvPr>
          <p:cNvSpPr>
            <a:spLocks noChangeArrowheads="1"/>
          </p:cNvSpPr>
          <p:nvPr/>
        </p:nvSpPr>
        <p:spPr bwMode="auto">
          <a:xfrm>
            <a:off x="1229417" y="2364688"/>
            <a:ext cx="838200" cy="381000"/>
          </a:xfrm>
          <a:prstGeom prst="rect">
            <a:avLst/>
          </a:prstGeom>
          <a:solidFill>
            <a:schemeClr val="bg1"/>
          </a:solidFill>
          <a:ln w="9525">
            <a:solidFill>
              <a:schemeClr val="tx1"/>
            </a:solidFill>
            <a:miter lim="800000"/>
            <a:headEnd/>
            <a:tailEnd/>
          </a:ln>
        </p:spPr>
        <p:txBody>
          <a:bodyPr wrap="none" anchor="ctr"/>
          <a:lstStyle/>
          <a:p>
            <a:pPr algn="ctr">
              <a:defRPr/>
            </a:pPr>
            <a:r>
              <a:rPr lang="en-US" sz="900" b="1" dirty="0"/>
              <a:t>Utility</a:t>
            </a:r>
          </a:p>
          <a:p>
            <a:pPr algn="ctr">
              <a:defRPr/>
            </a:pPr>
            <a:r>
              <a:rPr lang="en-US" sz="900" b="1" dirty="0"/>
              <a:t>Division</a:t>
            </a:r>
          </a:p>
        </p:txBody>
      </p:sp>
      <p:sp>
        <p:nvSpPr>
          <p:cNvPr id="3086" name="Line 22">
            <a:extLst>
              <a:ext uri="{FF2B5EF4-FFF2-40B4-BE49-F238E27FC236}">
                <a16:creationId xmlns:a16="http://schemas.microsoft.com/office/drawing/2014/main" id="{24C518B5-060C-4A35-85F0-758F58CCE96D}"/>
              </a:ext>
            </a:extLst>
          </p:cNvPr>
          <p:cNvSpPr>
            <a:spLocks noChangeShapeType="1"/>
          </p:cNvSpPr>
          <p:nvPr/>
        </p:nvSpPr>
        <p:spPr bwMode="auto">
          <a:xfrm>
            <a:off x="5486400" y="29718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7" name="Line 23">
            <a:extLst>
              <a:ext uri="{FF2B5EF4-FFF2-40B4-BE49-F238E27FC236}">
                <a16:creationId xmlns:a16="http://schemas.microsoft.com/office/drawing/2014/main" id="{AADFE235-3EC9-4604-8E21-6332347F87A7}"/>
              </a:ext>
            </a:extLst>
          </p:cNvPr>
          <p:cNvSpPr>
            <a:spLocks noChangeShapeType="1"/>
          </p:cNvSpPr>
          <p:nvPr/>
        </p:nvSpPr>
        <p:spPr bwMode="auto">
          <a:xfrm>
            <a:off x="9601200" y="2971799"/>
            <a:ext cx="0" cy="1793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2" name="Rectangle 24">
            <a:extLst>
              <a:ext uri="{FF2B5EF4-FFF2-40B4-BE49-F238E27FC236}">
                <a16:creationId xmlns:a16="http://schemas.microsoft.com/office/drawing/2014/main" id="{8CA95B33-6022-4141-97E4-9848F7D147AA}"/>
              </a:ext>
            </a:extLst>
          </p:cNvPr>
          <p:cNvSpPr>
            <a:spLocks noChangeArrowheads="1"/>
          </p:cNvSpPr>
          <p:nvPr/>
        </p:nvSpPr>
        <p:spPr bwMode="auto">
          <a:xfrm>
            <a:off x="1077017" y="2898088"/>
            <a:ext cx="1143000" cy="457200"/>
          </a:xfrm>
          <a:prstGeom prst="rect">
            <a:avLst/>
          </a:prstGeom>
          <a:solidFill>
            <a:schemeClr val="bg1"/>
          </a:solidFill>
          <a:ln w="9525">
            <a:solidFill>
              <a:schemeClr val="tx1"/>
            </a:solidFill>
            <a:miter lim="800000"/>
            <a:headEnd/>
            <a:tailEnd/>
          </a:ln>
        </p:spPr>
        <p:txBody>
          <a:bodyPr wrap="none" anchor="ctr"/>
          <a:lstStyle/>
          <a:p>
            <a:pPr algn="ctr">
              <a:defRPr/>
            </a:pPr>
            <a:r>
              <a:rPr lang="en-US" sz="900" dirty="0"/>
              <a:t>See Attached</a:t>
            </a:r>
          </a:p>
          <a:p>
            <a:pPr algn="ctr">
              <a:defRPr/>
            </a:pPr>
            <a:r>
              <a:rPr lang="en-US" sz="900" dirty="0"/>
              <a:t> Utility  Division</a:t>
            </a:r>
          </a:p>
          <a:p>
            <a:pPr algn="ctr">
              <a:defRPr/>
            </a:pPr>
            <a:r>
              <a:rPr lang="en-US" sz="900" dirty="0"/>
              <a:t>Organization Chart</a:t>
            </a:r>
          </a:p>
        </p:txBody>
      </p:sp>
      <p:sp>
        <p:nvSpPr>
          <p:cNvPr id="2073" name="Rectangle 33">
            <a:extLst>
              <a:ext uri="{FF2B5EF4-FFF2-40B4-BE49-F238E27FC236}">
                <a16:creationId xmlns:a16="http://schemas.microsoft.com/office/drawing/2014/main" id="{C3EA5C4A-03CA-49E9-BB65-70FF1832C5FB}"/>
              </a:ext>
            </a:extLst>
          </p:cNvPr>
          <p:cNvSpPr>
            <a:spLocks noChangeArrowheads="1"/>
          </p:cNvSpPr>
          <p:nvPr/>
        </p:nvSpPr>
        <p:spPr bwMode="auto">
          <a:xfrm>
            <a:off x="2775846" y="2362200"/>
            <a:ext cx="1371600" cy="6096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b="1" dirty="0"/>
              <a:t>Project Management</a:t>
            </a:r>
          </a:p>
          <a:p>
            <a:pPr algn="ctr">
              <a:defRPr/>
            </a:pPr>
            <a:r>
              <a:rPr lang="en-US" sz="900" dirty="0"/>
              <a:t>James Faress</a:t>
            </a:r>
          </a:p>
          <a:p>
            <a:pPr algn="ctr">
              <a:defRPr/>
            </a:pPr>
            <a:r>
              <a:rPr lang="en-US" sz="900" dirty="0"/>
              <a:t>Division Manager</a:t>
            </a:r>
          </a:p>
        </p:txBody>
      </p:sp>
      <p:sp>
        <p:nvSpPr>
          <p:cNvPr id="2074" name="Rectangle 34">
            <a:extLst>
              <a:ext uri="{FF2B5EF4-FFF2-40B4-BE49-F238E27FC236}">
                <a16:creationId xmlns:a16="http://schemas.microsoft.com/office/drawing/2014/main" id="{DBA7DFAB-DB1C-4009-8428-66B633A4C442}"/>
              </a:ext>
            </a:extLst>
          </p:cNvPr>
          <p:cNvSpPr>
            <a:spLocks noChangeArrowheads="1"/>
          </p:cNvSpPr>
          <p:nvPr/>
        </p:nvSpPr>
        <p:spPr bwMode="auto">
          <a:xfrm>
            <a:off x="8877300" y="2368549"/>
            <a:ext cx="1447800" cy="6096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b="1" dirty="0"/>
              <a:t>Open Space/Real Estate</a:t>
            </a:r>
          </a:p>
          <a:p>
            <a:pPr algn="ctr">
              <a:defRPr/>
            </a:pPr>
            <a:r>
              <a:rPr lang="en-US" sz="900" dirty="0"/>
              <a:t>Vacant</a:t>
            </a:r>
          </a:p>
          <a:p>
            <a:pPr algn="ctr">
              <a:defRPr/>
            </a:pPr>
            <a:r>
              <a:rPr lang="en-US" sz="900" dirty="0"/>
              <a:t>Division Manager</a:t>
            </a:r>
          </a:p>
        </p:txBody>
      </p:sp>
      <p:sp>
        <p:nvSpPr>
          <p:cNvPr id="2069" name="Rectangle 52">
            <a:extLst>
              <a:ext uri="{FF2B5EF4-FFF2-40B4-BE49-F238E27FC236}">
                <a16:creationId xmlns:a16="http://schemas.microsoft.com/office/drawing/2014/main" id="{A1F73054-B86A-4C2A-AD23-827E2003E454}"/>
              </a:ext>
            </a:extLst>
          </p:cNvPr>
          <p:cNvSpPr>
            <a:spLocks noChangeArrowheads="1"/>
          </p:cNvSpPr>
          <p:nvPr/>
        </p:nvSpPr>
        <p:spPr bwMode="auto">
          <a:xfrm>
            <a:off x="10701337" y="3200400"/>
            <a:ext cx="1447800" cy="5334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dirty="0"/>
              <a:t>Celeste Burns</a:t>
            </a:r>
          </a:p>
          <a:p>
            <a:pPr algn="ctr">
              <a:defRPr/>
            </a:pPr>
            <a:r>
              <a:rPr lang="en-US" sz="900" dirty="0"/>
              <a:t>Open Space Coordinator</a:t>
            </a:r>
          </a:p>
        </p:txBody>
      </p:sp>
      <p:sp>
        <p:nvSpPr>
          <p:cNvPr id="3093" name="Rectangle 64">
            <a:extLst>
              <a:ext uri="{FF2B5EF4-FFF2-40B4-BE49-F238E27FC236}">
                <a16:creationId xmlns:a16="http://schemas.microsoft.com/office/drawing/2014/main" id="{9AFF83AA-211F-49B7-9C67-99ACF93D6EE9}"/>
              </a:ext>
            </a:extLst>
          </p:cNvPr>
          <p:cNvSpPr>
            <a:spLocks noChangeArrowheads="1"/>
          </p:cNvSpPr>
          <p:nvPr/>
        </p:nvSpPr>
        <p:spPr bwMode="auto">
          <a:xfrm>
            <a:off x="9055589" y="3151191"/>
            <a:ext cx="1447800" cy="533400"/>
          </a:xfrm>
          <a:prstGeom prst="rect">
            <a:avLst/>
          </a:prstGeom>
          <a:solidFill>
            <a:schemeClr val="bg1"/>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800" dirty="0">
              <a:latin typeface="Times New Roman" panose="02020603050405020304" pitchFamily="18" charset="0"/>
            </a:endParaRPr>
          </a:p>
          <a:p>
            <a:pPr algn="ctr">
              <a:spcBef>
                <a:spcPct val="0"/>
              </a:spcBef>
              <a:buFontTx/>
              <a:buNone/>
            </a:pPr>
            <a:endParaRPr lang="en-US" altLang="en-US" sz="800" dirty="0">
              <a:latin typeface="Times New Roman" panose="02020603050405020304" pitchFamily="18" charset="0"/>
            </a:endParaRPr>
          </a:p>
          <a:p>
            <a:pPr algn="ctr">
              <a:spcBef>
                <a:spcPct val="0"/>
              </a:spcBef>
              <a:buFontTx/>
              <a:buNone/>
            </a:pPr>
            <a:r>
              <a:rPr lang="en-US" altLang="en-US" sz="900" dirty="0"/>
              <a:t>Brendan Moore</a:t>
            </a:r>
          </a:p>
          <a:p>
            <a:pPr algn="ctr">
              <a:spcBef>
                <a:spcPct val="0"/>
              </a:spcBef>
              <a:buFontTx/>
              <a:buNone/>
            </a:pPr>
            <a:r>
              <a:rPr lang="en-US" altLang="en-US" sz="900" dirty="0"/>
              <a:t>Open Space Coordinator</a:t>
            </a:r>
          </a:p>
          <a:p>
            <a:pPr algn="ctr">
              <a:spcBef>
                <a:spcPct val="0"/>
              </a:spcBef>
              <a:buFontTx/>
              <a:buNone/>
            </a:pPr>
            <a:endParaRPr lang="en-US" altLang="en-US" sz="1800" dirty="0">
              <a:latin typeface="Goudy" pitchFamily="18" charset="0"/>
            </a:endParaRPr>
          </a:p>
        </p:txBody>
      </p:sp>
      <p:sp>
        <p:nvSpPr>
          <p:cNvPr id="2071" name="Rectangle 8">
            <a:extLst>
              <a:ext uri="{FF2B5EF4-FFF2-40B4-BE49-F238E27FC236}">
                <a16:creationId xmlns:a16="http://schemas.microsoft.com/office/drawing/2014/main" id="{27E67868-9E07-48EE-AAE2-28BC49B2AB06}"/>
              </a:ext>
            </a:extLst>
          </p:cNvPr>
          <p:cNvSpPr>
            <a:spLocks noChangeArrowheads="1"/>
          </p:cNvSpPr>
          <p:nvPr/>
        </p:nvSpPr>
        <p:spPr bwMode="auto">
          <a:xfrm>
            <a:off x="7010400" y="2362200"/>
            <a:ext cx="1371600" cy="609600"/>
          </a:xfrm>
          <a:prstGeom prst="rect">
            <a:avLst/>
          </a:prstGeom>
          <a:solidFill>
            <a:schemeClr val="bg1"/>
          </a:solidFill>
          <a:ln w="9525">
            <a:solidFill>
              <a:schemeClr val="tx1"/>
            </a:solidFill>
            <a:miter lim="800000"/>
            <a:headEnd/>
            <a:tailEnd/>
          </a:ln>
        </p:spPr>
        <p:txBody>
          <a:bodyPr wrap="none" anchor="ctr"/>
          <a:lstStyle/>
          <a:p>
            <a:pPr algn="ctr">
              <a:defRPr/>
            </a:pPr>
            <a:r>
              <a:rPr lang="en-US" sz="900" b="1" dirty="0"/>
              <a:t>Sustainability </a:t>
            </a:r>
          </a:p>
          <a:p>
            <a:pPr algn="ctr">
              <a:defRPr/>
            </a:pPr>
            <a:r>
              <a:rPr lang="en-US" sz="900" dirty="0"/>
              <a:t>Tobin L. Freid</a:t>
            </a:r>
          </a:p>
          <a:p>
            <a:pPr algn="ctr">
              <a:defRPr/>
            </a:pPr>
            <a:r>
              <a:rPr lang="en-US" sz="900" dirty="0"/>
              <a:t>Division Manager</a:t>
            </a:r>
          </a:p>
        </p:txBody>
      </p:sp>
      <p:sp>
        <p:nvSpPr>
          <p:cNvPr id="3095" name="Line 14">
            <a:extLst>
              <a:ext uri="{FF2B5EF4-FFF2-40B4-BE49-F238E27FC236}">
                <a16:creationId xmlns:a16="http://schemas.microsoft.com/office/drawing/2014/main" id="{4A631077-6B44-4D3E-A594-FA493F0AA281}"/>
              </a:ext>
            </a:extLst>
          </p:cNvPr>
          <p:cNvSpPr>
            <a:spLocks noChangeShapeType="1"/>
          </p:cNvSpPr>
          <p:nvPr/>
        </p:nvSpPr>
        <p:spPr bwMode="auto">
          <a:xfrm>
            <a:off x="7696200" y="2209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6" name="Line 66">
            <a:extLst>
              <a:ext uri="{FF2B5EF4-FFF2-40B4-BE49-F238E27FC236}">
                <a16:creationId xmlns:a16="http://schemas.microsoft.com/office/drawing/2014/main" id="{0C052F3A-6084-4F1D-9B0A-9F9D2FA3D002}"/>
              </a:ext>
            </a:extLst>
          </p:cNvPr>
          <p:cNvSpPr>
            <a:spLocks noChangeShapeType="1"/>
          </p:cNvSpPr>
          <p:nvPr/>
        </p:nvSpPr>
        <p:spPr bwMode="auto">
          <a:xfrm flipH="1" flipV="1">
            <a:off x="8968320" y="2984496"/>
            <a:ext cx="0" cy="15693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97" name="Line 22">
            <a:extLst>
              <a:ext uri="{FF2B5EF4-FFF2-40B4-BE49-F238E27FC236}">
                <a16:creationId xmlns:a16="http://schemas.microsoft.com/office/drawing/2014/main" id="{172E8E93-0B34-4155-B53B-2802D329D9D6}"/>
              </a:ext>
            </a:extLst>
          </p:cNvPr>
          <p:cNvSpPr>
            <a:spLocks noChangeShapeType="1"/>
          </p:cNvSpPr>
          <p:nvPr/>
        </p:nvSpPr>
        <p:spPr bwMode="auto">
          <a:xfrm>
            <a:off x="9601200" y="2209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Rectangle 50">
            <a:extLst>
              <a:ext uri="{FF2B5EF4-FFF2-40B4-BE49-F238E27FC236}">
                <a16:creationId xmlns:a16="http://schemas.microsoft.com/office/drawing/2014/main" id="{04CE26F1-86A7-4B97-8201-C81C0399E27E}"/>
              </a:ext>
            </a:extLst>
          </p:cNvPr>
          <p:cNvSpPr>
            <a:spLocks noChangeArrowheads="1"/>
          </p:cNvSpPr>
          <p:nvPr/>
        </p:nvSpPr>
        <p:spPr bwMode="auto">
          <a:xfrm>
            <a:off x="5943600" y="4314826"/>
            <a:ext cx="1447800" cy="5334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dirty="0"/>
              <a:t>Jonathan McNeill</a:t>
            </a:r>
          </a:p>
          <a:p>
            <a:pPr algn="ctr">
              <a:defRPr/>
            </a:pPr>
            <a:r>
              <a:rPr lang="en-US" sz="900" dirty="0"/>
              <a:t>S &amp;E Control Supervisor</a:t>
            </a:r>
          </a:p>
        </p:txBody>
      </p:sp>
      <p:sp>
        <p:nvSpPr>
          <p:cNvPr id="2080" name="Rectangle 8">
            <a:extLst>
              <a:ext uri="{FF2B5EF4-FFF2-40B4-BE49-F238E27FC236}">
                <a16:creationId xmlns:a16="http://schemas.microsoft.com/office/drawing/2014/main" id="{7A5C9068-DF35-430C-B04E-0B44E1ACE582}"/>
              </a:ext>
            </a:extLst>
          </p:cNvPr>
          <p:cNvSpPr>
            <a:spLocks noChangeArrowheads="1"/>
          </p:cNvSpPr>
          <p:nvPr/>
        </p:nvSpPr>
        <p:spPr bwMode="auto">
          <a:xfrm>
            <a:off x="7010400" y="3124200"/>
            <a:ext cx="1447800" cy="457200"/>
          </a:xfrm>
          <a:prstGeom prst="rect">
            <a:avLst/>
          </a:prstGeom>
          <a:solidFill>
            <a:schemeClr val="bg1"/>
          </a:solidFill>
          <a:ln w="9525">
            <a:solidFill>
              <a:schemeClr val="tx1"/>
            </a:solidFill>
            <a:miter lim="800000"/>
            <a:headEnd/>
            <a:tailEnd/>
          </a:ln>
        </p:spPr>
        <p:txBody>
          <a:bodyPr wrap="none" anchor="ctr"/>
          <a:lstStyle/>
          <a:p>
            <a:pPr algn="ctr">
              <a:defRPr/>
            </a:pPr>
            <a:r>
              <a:rPr lang="en-US" sz="900" dirty="0"/>
              <a:t>Megan Pendell</a:t>
            </a:r>
          </a:p>
          <a:p>
            <a:pPr algn="ctr">
              <a:defRPr/>
            </a:pPr>
            <a:r>
              <a:rPr lang="en-US" sz="900" dirty="0"/>
              <a:t>Sustainability Specialist </a:t>
            </a:r>
          </a:p>
        </p:txBody>
      </p:sp>
      <p:sp>
        <p:nvSpPr>
          <p:cNvPr id="3100" name="Line 66">
            <a:extLst>
              <a:ext uri="{FF2B5EF4-FFF2-40B4-BE49-F238E27FC236}">
                <a16:creationId xmlns:a16="http://schemas.microsoft.com/office/drawing/2014/main" id="{6E64C034-95A0-4B90-951A-C9B68C4A1E3F}"/>
              </a:ext>
            </a:extLst>
          </p:cNvPr>
          <p:cNvSpPr>
            <a:spLocks noChangeShapeType="1"/>
          </p:cNvSpPr>
          <p:nvPr/>
        </p:nvSpPr>
        <p:spPr bwMode="auto">
          <a:xfrm>
            <a:off x="7162800" y="5153026"/>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 name="Rectangle 44">
            <a:extLst>
              <a:ext uri="{FF2B5EF4-FFF2-40B4-BE49-F238E27FC236}">
                <a16:creationId xmlns:a16="http://schemas.microsoft.com/office/drawing/2014/main" id="{F5F0CD2C-7520-43BA-9309-FDF1EF703360}"/>
              </a:ext>
            </a:extLst>
          </p:cNvPr>
          <p:cNvSpPr>
            <a:spLocks noChangeArrowheads="1"/>
          </p:cNvSpPr>
          <p:nvPr/>
        </p:nvSpPr>
        <p:spPr bwMode="auto">
          <a:xfrm>
            <a:off x="5943600" y="5076825"/>
            <a:ext cx="1447800" cy="609599"/>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dirty="0"/>
              <a:t>Robert Stewart</a:t>
            </a:r>
          </a:p>
          <a:p>
            <a:pPr algn="ctr">
              <a:defRPr/>
            </a:pPr>
            <a:r>
              <a:rPr lang="en-US" sz="900" dirty="0"/>
              <a:t>Cody Schmoyer</a:t>
            </a:r>
          </a:p>
          <a:p>
            <a:pPr algn="ctr">
              <a:defRPr/>
            </a:pPr>
            <a:r>
              <a:rPr lang="en-US" sz="900" dirty="0"/>
              <a:t>Malik Clark</a:t>
            </a:r>
          </a:p>
          <a:p>
            <a:pPr algn="ctr">
              <a:defRPr/>
            </a:pPr>
            <a:r>
              <a:rPr lang="en-US" sz="900" dirty="0"/>
              <a:t>S&amp;E Control Technicians</a:t>
            </a:r>
          </a:p>
        </p:txBody>
      </p:sp>
      <p:sp>
        <p:nvSpPr>
          <p:cNvPr id="3102" name="Line 66">
            <a:extLst>
              <a:ext uri="{FF2B5EF4-FFF2-40B4-BE49-F238E27FC236}">
                <a16:creationId xmlns:a16="http://schemas.microsoft.com/office/drawing/2014/main" id="{2EAF7204-3417-41E5-950B-0D3F4EAF86CC}"/>
              </a:ext>
            </a:extLst>
          </p:cNvPr>
          <p:cNvSpPr>
            <a:spLocks noChangeShapeType="1"/>
          </p:cNvSpPr>
          <p:nvPr/>
        </p:nvSpPr>
        <p:spPr bwMode="auto">
          <a:xfrm flipH="1">
            <a:off x="6577012" y="2971799"/>
            <a:ext cx="1" cy="134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Rectangle 50">
            <a:extLst>
              <a:ext uri="{FF2B5EF4-FFF2-40B4-BE49-F238E27FC236}">
                <a16:creationId xmlns:a16="http://schemas.microsoft.com/office/drawing/2014/main" id="{65302186-0E6F-4445-8168-EC76EC2D71D6}"/>
              </a:ext>
            </a:extLst>
          </p:cNvPr>
          <p:cNvSpPr>
            <a:spLocks noChangeArrowheads="1"/>
          </p:cNvSpPr>
          <p:nvPr/>
        </p:nvSpPr>
        <p:spPr bwMode="auto">
          <a:xfrm>
            <a:off x="2775846" y="3733800"/>
            <a:ext cx="1371600" cy="4572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dirty="0"/>
              <a:t>Brenda Hayes- Bright </a:t>
            </a:r>
          </a:p>
          <a:p>
            <a:pPr algn="ctr">
              <a:defRPr/>
            </a:pPr>
            <a:r>
              <a:rPr lang="en-US" sz="900" dirty="0"/>
              <a:t>Project Manager</a:t>
            </a:r>
          </a:p>
        </p:txBody>
      </p:sp>
      <p:sp>
        <p:nvSpPr>
          <p:cNvPr id="74" name="Rectangle 44">
            <a:extLst>
              <a:ext uri="{FF2B5EF4-FFF2-40B4-BE49-F238E27FC236}">
                <a16:creationId xmlns:a16="http://schemas.microsoft.com/office/drawing/2014/main" id="{04448340-0855-4EAA-85EF-08A5E531543F}"/>
              </a:ext>
            </a:extLst>
          </p:cNvPr>
          <p:cNvSpPr>
            <a:spLocks noChangeArrowheads="1"/>
          </p:cNvSpPr>
          <p:nvPr/>
        </p:nvSpPr>
        <p:spPr bwMode="auto">
          <a:xfrm>
            <a:off x="2775846" y="3124200"/>
            <a:ext cx="1371600" cy="4572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dirty="0"/>
              <a:t>Joel Jones</a:t>
            </a:r>
          </a:p>
          <a:p>
            <a:pPr algn="ctr">
              <a:defRPr/>
            </a:pPr>
            <a:r>
              <a:rPr lang="en-US" sz="900" dirty="0"/>
              <a:t>Project Manager</a:t>
            </a:r>
          </a:p>
        </p:txBody>
      </p:sp>
      <p:sp>
        <p:nvSpPr>
          <p:cNvPr id="3105" name="Line 66">
            <a:extLst>
              <a:ext uri="{FF2B5EF4-FFF2-40B4-BE49-F238E27FC236}">
                <a16:creationId xmlns:a16="http://schemas.microsoft.com/office/drawing/2014/main" id="{074BBA72-952A-439E-A5F5-166DC6F19F9F}"/>
              </a:ext>
            </a:extLst>
          </p:cNvPr>
          <p:cNvSpPr>
            <a:spLocks noChangeShapeType="1"/>
          </p:cNvSpPr>
          <p:nvPr/>
        </p:nvSpPr>
        <p:spPr bwMode="auto">
          <a:xfrm>
            <a:off x="2775846" y="5257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7" name="Line 22">
            <a:extLst>
              <a:ext uri="{FF2B5EF4-FFF2-40B4-BE49-F238E27FC236}">
                <a16:creationId xmlns:a16="http://schemas.microsoft.com/office/drawing/2014/main" id="{9BFB9534-97A3-4C34-BFFC-EFA13626DDB5}"/>
              </a:ext>
            </a:extLst>
          </p:cNvPr>
          <p:cNvSpPr>
            <a:spLocks noChangeShapeType="1"/>
          </p:cNvSpPr>
          <p:nvPr/>
        </p:nvSpPr>
        <p:spPr bwMode="auto">
          <a:xfrm>
            <a:off x="3461646" y="3581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87" name="Straight Connector 86">
            <a:extLst>
              <a:ext uri="{FF2B5EF4-FFF2-40B4-BE49-F238E27FC236}">
                <a16:creationId xmlns:a16="http://schemas.microsoft.com/office/drawing/2014/main" id="{06B20A4E-C9D4-43A1-B3A7-5CA8C24AA760}"/>
              </a:ext>
            </a:extLst>
          </p:cNvPr>
          <p:cNvCxnSpPr>
            <a:cxnSpLocks/>
            <a:stCxn id="3082" idx="0"/>
          </p:cNvCxnSpPr>
          <p:nvPr/>
        </p:nvCxnSpPr>
        <p:spPr>
          <a:xfrm flipV="1">
            <a:off x="1610417" y="2209800"/>
            <a:ext cx="7990783" cy="24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09" name="Line 20">
            <a:extLst>
              <a:ext uri="{FF2B5EF4-FFF2-40B4-BE49-F238E27FC236}">
                <a16:creationId xmlns:a16="http://schemas.microsoft.com/office/drawing/2014/main" id="{840A0C00-D6F7-46CF-B4AF-0A9278C5DE50}"/>
              </a:ext>
            </a:extLst>
          </p:cNvPr>
          <p:cNvSpPr>
            <a:spLocks noChangeShapeType="1"/>
          </p:cNvSpPr>
          <p:nvPr/>
        </p:nvSpPr>
        <p:spPr bwMode="auto">
          <a:xfrm>
            <a:off x="1610417" y="2745688"/>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Rectangle 35">
            <a:extLst>
              <a:ext uri="{FF2B5EF4-FFF2-40B4-BE49-F238E27FC236}">
                <a16:creationId xmlns:a16="http://schemas.microsoft.com/office/drawing/2014/main" id="{0C590E01-E9F1-45ED-A946-24372BFF5F33}"/>
              </a:ext>
            </a:extLst>
          </p:cNvPr>
          <p:cNvSpPr>
            <a:spLocks noChangeArrowheads="1"/>
          </p:cNvSpPr>
          <p:nvPr/>
        </p:nvSpPr>
        <p:spPr bwMode="auto">
          <a:xfrm>
            <a:off x="5334000" y="2362200"/>
            <a:ext cx="1371600" cy="6096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b="1" dirty="0"/>
              <a:t>Storm Water &amp; Erosion</a:t>
            </a:r>
          </a:p>
          <a:p>
            <a:pPr algn="ctr">
              <a:defRPr/>
            </a:pPr>
            <a:r>
              <a:rPr lang="en-US" sz="900" dirty="0"/>
              <a:t>Ryan Eaves</a:t>
            </a:r>
          </a:p>
          <a:p>
            <a:pPr algn="ctr">
              <a:defRPr/>
            </a:pPr>
            <a:r>
              <a:rPr lang="en-US" sz="900" dirty="0"/>
              <a:t>Division Manager</a:t>
            </a:r>
          </a:p>
        </p:txBody>
      </p:sp>
      <p:sp>
        <p:nvSpPr>
          <p:cNvPr id="3111" name="Line 22">
            <a:extLst>
              <a:ext uri="{FF2B5EF4-FFF2-40B4-BE49-F238E27FC236}">
                <a16:creationId xmlns:a16="http://schemas.microsoft.com/office/drawing/2014/main" id="{45636151-5F99-4152-8E18-418BB2506CB2}"/>
              </a:ext>
            </a:extLst>
          </p:cNvPr>
          <p:cNvSpPr>
            <a:spLocks noChangeShapeType="1"/>
          </p:cNvSpPr>
          <p:nvPr/>
        </p:nvSpPr>
        <p:spPr bwMode="auto">
          <a:xfrm>
            <a:off x="7620000"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2" name="Line 22">
            <a:extLst>
              <a:ext uri="{FF2B5EF4-FFF2-40B4-BE49-F238E27FC236}">
                <a16:creationId xmlns:a16="http://schemas.microsoft.com/office/drawing/2014/main" id="{E6ADE321-D109-423A-8B92-D980431185C0}"/>
              </a:ext>
            </a:extLst>
          </p:cNvPr>
          <p:cNvSpPr>
            <a:spLocks noChangeShapeType="1"/>
          </p:cNvSpPr>
          <p:nvPr/>
        </p:nvSpPr>
        <p:spPr bwMode="auto">
          <a:xfrm>
            <a:off x="3461646" y="2971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Rectangle 50">
            <a:extLst>
              <a:ext uri="{FF2B5EF4-FFF2-40B4-BE49-F238E27FC236}">
                <a16:creationId xmlns:a16="http://schemas.microsoft.com/office/drawing/2014/main" id="{10B4D5E4-ABD7-4DC9-BC91-B89C86EB7D7C}"/>
              </a:ext>
            </a:extLst>
          </p:cNvPr>
          <p:cNvSpPr>
            <a:spLocks noChangeArrowheads="1"/>
          </p:cNvSpPr>
          <p:nvPr/>
        </p:nvSpPr>
        <p:spPr bwMode="auto">
          <a:xfrm>
            <a:off x="4724400" y="3162300"/>
            <a:ext cx="1447800" cy="419100"/>
          </a:xfrm>
          <a:prstGeom prst="rect">
            <a:avLst/>
          </a:prstGeom>
          <a:solidFill>
            <a:schemeClr val="bg1"/>
          </a:solidFill>
          <a:ln w="9525" algn="ctr">
            <a:solidFill>
              <a:schemeClr val="tx1"/>
            </a:solidFill>
            <a:miter lim="800000"/>
            <a:headEnd/>
            <a:tailEnd/>
          </a:ln>
        </p:spPr>
        <p:txBody>
          <a:bodyPr wrap="none"/>
          <a:lstStyle/>
          <a:p>
            <a:pPr algn="ctr">
              <a:defRPr/>
            </a:pPr>
            <a:r>
              <a:rPr lang="en-US" sz="900" dirty="0"/>
              <a:t>McKenzie Bradshaw</a:t>
            </a:r>
          </a:p>
          <a:p>
            <a:pPr algn="ctr">
              <a:defRPr/>
            </a:pPr>
            <a:r>
              <a:rPr lang="en-US" sz="900" dirty="0"/>
              <a:t>Storm Water Manager</a:t>
            </a:r>
          </a:p>
          <a:p>
            <a:pPr algn="ctr">
              <a:defRPr/>
            </a:pPr>
            <a:endParaRPr lang="en-US" sz="900" dirty="0"/>
          </a:p>
        </p:txBody>
      </p:sp>
      <p:sp>
        <p:nvSpPr>
          <p:cNvPr id="3114" name="Line 66">
            <a:extLst>
              <a:ext uri="{FF2B5EF4-FFF2-40B4-BE49-F238E27FC236}">
                <a16:creationId xmlns:a16="http://schemas.microsoft.com/office/drawing/2014/main" id="{00AD48A7-E2DB-4C5F-A92A-2903FE6BDDA5}"/>
              </a:ext>
            </a:extLst>
          </p:cNvPr>
          <p:cNvSpPr>
            <a:spLocks noChangeShapeType="1"/>
          </p:cNvSpPr>
          <p:nvPr/>
        </p:nvSpPr>
        <p:spPr bwMode="auto">
          <a:xfrm>
            <a:off x="6572250" y="4848226"/>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116" name="Picture 9">
            <a:extLst>
              <a:ext uri="{FF2B5EF4-FFF2-40B4-BE49-F238E27FC236}">
                <a16:creationId xmlns:a16="http://schemas.microsoft.com/office/drawing/2014/main" id="{5800D238-441C-43AC-AB54-AC5E41ABF6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31776"/>
            <a:ext cx="320040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7" name="Line 6">
            <a:extLst>
              <a:ext uri="{FF2B5EF4-FFF2-40B4-BE49-F238E27FC236}">
                <a16:creationId xmlns:a16="http://schemas.microsoft.com/office/drawing/2014/main" id="{AB7E50AD-BDAB-40A6-A8A5-C8E147DD00BB}"/>
              </a:ext>
            </a:extLst>
          </p:cNvPr>
          <p:cNvSpPr>
            <a:spLocks noChangeShapeType="1"/>
          </p:cNvSpPr>
          <p:nvPr/>
        </p:nvSpPr>
        <p:spPr bwMode="auto">
          <a:xfrm flipH="1">
            <a:off x="4686300" y="1011238"/>
            <a:ext cx="495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Rectangle 50">
            <a:extLst>
              <a:ext uri="{FF2B5EF4-FFF2-40B4-BE49-F238E27FC236}">
                <a16:creationId xmlns:a16="http://schemas.microsoft.com/office/drawing/2014/main" id="{94110F70-72FD-495B-97EA-BE874C1D4E43}"/>
              </a:ext>
            </a:extLst>
          </p:cNvPr>
          <p:cNvSpPr>
            <a:spLocks noChangeArrowheads="1"/>
          </p:cNvSpPr>
          <p:nvPr/>
        </p:nvSpPr>
        <p:spPr bwMode="auto">
          <a:xfrm>
            <a:off x="2775846" y="4343400"/>
            <a:ext cx="1371600" cy="4572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dirty="0"/>
              <a:t>Dan Nosbusch</a:t>
            </a:r>
          </a:p>
          <a:p>
            <a:pPr algn="ctr">
              <a:defRPr/>
            </a:pPr>
            <a:r>
              <a:rPr lang="en-US" sz="900" dirty="0"/>
              <a:t>Project Manager</a:t>
            </a:r>
          </a:p>
        </p:txBody>
      </p:sp>
      <p:sp>
        <p:nvSpPr>
          <p:cNvPr id="3119" name="Line 22">
            <a:extLst>
              <a:ext uri="{FF2B5EF4-FFF2-40B4-BE49-F238E27FC236}">
                <a16:creationId xmlns:a16="http://schemas.microsoft.com/office/drawing/2014/main" id="{15B6FE4D-D0CF-4C9B-BCBE-E91E2520FEBD}"/>
              </a:ext>
            </a:extLst>
          </p:cNvPr>
          <p:cNvSpPr>
            <a:spLocks noChangeShapeType="1"/>
          </p:cNvSpPr>
          <p:nvPr/>
        </p:nvSpPr>
        <p:spPr bwMode="auto">
          <a:xfrm flipH="1">
            <a:off x="3461646" y="41910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Rectangle 52">
            <a:extLst>
              <a:ext uri="{FF2B5EF4-FFF2-40B4-BE49-F238E27FC236}">
                <a16:creationId xmlns:a16="http://schemas.microsoft.com/office/drawing/2014/main" id="{F1798867-068C-41D6-A9EC-405BA0B4441F}"/>
              </a:ext>
            </a:extLst>
          </p:cNvPr>
          <p:cNvSpPr>
            <a:spLocks noChangeArrowheads="1"/>
          </p:cNvSpPr>
          <p:nvPr/>
        </p:nvSpPr>
        <p:spPr bwMode="auto">
          <a:xfrm>
            <a:off x="8341996" y="4553854"/>
            <a:ext cx="1447800" cy="5334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dirty="0"/>
              <a:t>Nancy Mitchell</a:t>
            </a:r>
          </a:p>
          <a:p>
            <a:pPr algn="ctr">
              <a:defRPr/>
            </a:pPr>
            <a:r>
              <a:rPr lang="en-US" sz="900" dirty="0"/>
              <a:t>Senior Real Estate Officer</a:t>
            </a:r>
          </a:p>
        </p:txBody>
      </p:sp>
      <p:sp>
        <p:nvSpPr>
          <p:cNvPr id="3121" name="Line 66">
            <a:extLst>
              <a:ext uri="{FF2B5EF4-FFF2-40B4-BE49-F238E27FC236}">
                <a16:creationId xmlns:a16="http://schemas.microsoft.com/office/drawing/2014/main" id="{E9A7FB7B-A852-4F48-8D48-67805F9E1CB9}"/>
              </a:ext>
            </a:extLst>
          </p:cNvPr>
          <p:cNvSpPr>
            <a:spLocks noChangeShapeType="1"/>
          </p:cNvSpPr>
          <p:nvPr/>
        </p:nvSpPr>
        <p:spPr bwMode="auto">
          <a:xfrm flipV="1">
            <a:off x="11305483" y="2955127"/>
            <a:ext cx="5447" cy="2405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Line 22">
            <a:extLst>
              <a:ext uri="{FF2B5EF4-FFF2-40B4-BE49-F238E27FC236}">
                <a16:creationId xmlns:a16="http://schemas.microsoft.com/office/drawing/2014/main" id="{FAA3A958-2C58-5A94-DC9B-25DD60B064B1}"/>
              </a:ext>
            </a:extLst>
          </p:cNvPr>
          <p:cNvSpPr>
            <a:spLocks noChangeShapeType="1"/>
          </p:cNvSpPr>
          <p:nvPr/>
        </p:nvSpPr>
        <p:spPr bwMode="auto">
          <a:xfrm flipH="1">
            <a:off x="5005385" y="3576761"/>
            <a:ext cx="1" cy="2268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Rectangle 50">
            <a:extLst>
              <a:ext uri="{FF2B5EF4-FFF2-40B4-BE49-F238E27FC236}">
                <a16:creationId xmlns:a16="http://schemas.microsoft.com/office/drawing/2014/main" id="{C9BC1579-E703-C629-C780-E65DC7D4FBA5}"/>
              </a:ext>
            </a:extLst>
          </p:cNvPr>
          <p:cNvSpPr>
            <a:spLocks noChangeArrowheads="1"/>
          </p:cNvSpPr>
          <p:nvPr/>
        </p:nvSpPr>
        <p:spPr bwMode="auto">
          <a:xfrm>
            <a:off x="4373728" y="3803654"/>
            <a:ext cx="1092533" cy="414443"/>
          </a:xfrm>
          <a:prstGeom prst="rect">
            <a:avLst/>
          </a:prstGeom>
          <a:solidFill>
            <a:schemeClr val="bg1"/>
          </a:solidFill>
          <a:ln w="9525" algn="ctr">
            <a:solidFill>
              <a:schemeClr val="tx1"/>
            </a:solidFill>
            <a:miter lim="800000"/>
            <a:headEnd/>
            <a:tailEnd/>
          </a:ln>
        </p:spPr>
        <p:txBody>
          <a:bodyPr wrap="none"/>
          <a:lstStyle/>
          <a:p>
            <a:pPr algn="ctr">
              <a:defRPr/>
            </a:pPr>
            <a:r>
              <a:rPr lang="en-US" sz="900" dirty="0"/>
              <a:t>Meredith Stull</a:t>
            </a:r>
          </a:p>
          <a:p>
            <a:pPr algn="ctr">
              <a:defRPr/>
            </a:pPr>
            <a:r>
              <a:rPr lang="en-US" sz="900" dirty="0"/>
              <a:t>GIS Analyst</a:t>
            </a:r>
          </a:p>
          <a:p>
            <a:pPr algn="ctr">
              <a:defRPr/>
            </a:pPr>
            <a:endParaRPr lang="en-US" sz="900" dirty="0"/>
          </a:p>
        </p:txBody>
      </p:sp>
      <p:sp>
        <p:nvSpPr>
          <p:cNvPr id="4" name="Line 22">
            <a:extLst>
              <a:ext uri="{FF2B5EF4-FFF2-40B4-BE49-F238E27FC236}">
                <a16:creationId xmlns:a16="http://schemas.microsoft.com/office/drawing/2014/main" id="{13E3B84E-5B91-0AC9-A407-0668B72457F6}"/>
              </a:ext>
            </a:extLst>
          </p:cNvPr>
          <p:cNvSpPr>
            <a:spLocks noChangeShapeType="1"/>
          </p:cNvSpPr>
          <p:nvPr/>
        </p:nvSpPr>
        <p:spPr bwMode="auto">
          <a:xfrm flipH="1">
            <a:off x="5598380" y="3576759"/>
            <a:ext cx="1" cy="22731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Rectangle 50">
            <a:extLst>
              <a:ext uri="{FF2B5EF4-FFF2-40B4-BE49-F238E27FC236}">
                <a16:creationId xmlns:a16="http://schemas.microsoft.com/office/drawing/2014/main" id="{8BF5FC98-6F52-61EB-2385-72114A81A811}"/>
              </a:ext>
            </a:extLst>
          </p:cNvPr>
          <p:cNvSpPr>
            <a:spLocks noChangeArrowheads="1"/>
          </p:cNvSpPr>
          <p:nvPr/>
        </p:nvSpPr>
        <p:spPr bwMode="auto">
          <a:xfrm>
            <a:off x="4874481" y="5849937"/>
            <a:ext cx="1447800" cy="419100"/>
          </a:xfrm>
          <a:prstGeom prst="rect">
            <a:avLst/>
          </a:prstGeom>
          <a:solidFill>
            <a:schemeClr val="bg1"/>
          </a:solidFill>
          <a:ln w="9525" algn="ctr">
            <a:solidFill>
              <a:schemeClr val="tx1"/>
            </a:solidFill>
            <a:miter lim="800000"/>
            <a:headEnd/>
            <a:tailEnd/>
          </a:ln>
        </p:spPr>
        <p:txBody>
          <a:bodyPr wrap="none"/>
          <a:lstStyle/>
          <a:p>
            <a:pPr algn="ctr">
              <a:defRPr/>
            </a:pPr>
            <a:r>
              <a:rPr lang="en-US" sz="900" dirty="0"/>
              <a:t>Travis Marion</a:t>
            </a:r>
          </a:p>
          <a:p>
            <a:pPr algn="ctr">
              <a:defRPr/>
            </a:pPr>
            <a:r>
              <a:rPr lang="en-US" sz="900" dirty="0"/>
              <a:t>Stormwater Technician</a:t>
            </a:r>
          </a:p>
          <a:p>
            <a:pPr algn="ctr">
              <a:defRPr/>
            </a:pPr>
            <a:endParaRPr lang="en-US" sz="900" dirty="0"/>
          </a:p>
        </p:txBody>
      </p:sp>
      <p:sp>
        <p:nvSpPr>
          <p:cNvPr id="6" name="Rectangle 52">
            <a:extLst>
              <a:ext uri="{FF2B5EF4-FFF2-40B4-BE49-F238E27FC236}">
                <a16:creationId xmlns:a16="http://schemas.microsoft.com/office/drawing/2014/main" id="{BF924727-AD2C-C25F-DC05-93E310D00D49}"/>
              </a:ext>
            </a:extLst>
          </p:cNvPr>
          <p:cNvSpPr>
            <a:spLocks noChangeArrowheads="1"/>
          </p:cNvSpPr>
          <p:nvPr/>
        </p:nvSpPr>
        <p:spPr bwMode="auto">
          <a:xfrm>
            <a:off x="9926006" y="3803654"/>
            <a:ext cx="1447800" cy="5334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dirty="0"/>
              <a:t>David Bradley</a:t>
            </a:r>
          </a:p>
          <a:p>
            <a:pPr algn="ctr">
              <a:defRPr/>
            </a:pPr>
            <a:r>
              <a:rPr lang="en-US" sz="900" dirty="0"/>
              <a:t>Open Space Coordinator</a:t>
            </a:r>
          </a:p>
        </p:txBody>
      </p:sp>
      <p:sp>
        <p:nvSpPr>
          <p:cNvPr id="7" name="Line 66">
            <a:extLst>
              <a:ext uri="{FF2B5EF4-FFF2-40B4-BE49-F238E27FC236}">
                <a16:creationId xmlns:a16="http://schemas.microsoft.com/office/drawing/2014/main" id="{36792F05-5223-1282-AED0-99E14D096D90}"/>
              </a:ext>
            </a:extLst>
          </p:cNvPr>
          <p:cNvSpPr>
            <a:spLocks noChangeShapeType="1"/>
          </p:cNvSpPr>
          <p:nvPr/>
        </p:nvSpPr>
        <p:spPr bwMode="auto">
          <a:xfrm flipH="1" flipV="1">
            <a:off x="10579897" y="3044821"/>
            <a:ext cx="2782" cy="7627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66">
            <a:extLst>
              <a:ext uri="{FF2B5EF4-FFF2-40B4-BE49-F238E27FC236}">
                <a16:creationId xmlns:a16="http://schemas.microsoft.com/office/drawing/2014/main" id="{4F60507E-AE7A-6AFD-EA73-EB981A1C0E37}"/>
              </a:ext>
            </a:extLst>
          </p:cNvPr>
          <p:cNvSpPr>
            <a:spLocks noChangeShapeType="1"/>
          </p:cNvSpPr>
          <p:nvPr/>
        </p:nvSpPr>
        <p:spPr bwMode="auto">
          <a:xfrm flipH="1" flipV="1">
            <a:off x="10100028" y="3040851"/>
            <a:ext cx="484414" cy="397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66">
            <a:extLst>
              <a:ext uri="{FF2B5EF4-FFF2-40B4-BE49-F238E27FC236}">
                <a16:creationId xmlns:a16="http://schemas.microsoft.com/office/drawing/2014/main" id="{6ED42695-ED38-5809-7818-1C3A7AB53C76}"/>
              </a:ext>
            </a:extLst>
          </p:cNvPr>
          <p:cNvSpPr>
            <a:spLocks noChangeShapeType="1"/>
          </p:cNvSpPr>
          <p:nvPr/>
        </p:nvSpPr>
        <p:spPr bwMode="auto">
          <a:xfrm flipV="1">
            <a:off x="10102688" y="2978149"/>
            <a:ext cx="2781" cy="698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66">
            <a:extLst>
              <a:ext uri="{FF2B5EF4-FFF2-40B4-BE49-F238E27FC236}">
                <a16:creationId xmlns:a16="http://schemas.microsoft.com/office/drawing/2014/main" id="{643AE86E-35E8-A038-6C8B-D3A4CF3D56B1}"/>
              </a:ext>
            </a:extLst>
          </p:cNvPr>
          <p:cNvSpPr>
            <a:spLocks noChangeShapeType="1"/>
          </p:cNvSpPr>
          <p:nvPr/>
        </p:nvSpPr>
        <p:spPr bwMode="auto">
          <a:xfrm flipH="1" flipV="1">
            <a:off x="10330878" y="2944799"/>
            <a:ext cx="974606" cy="103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Rectangle 50">
            <a:extLst>
              <a:ext uri="{FF2B5EF4-FFF2-40B4-BE49-F238E27FC236}">
                <a16:creationId xmlns:a16="http://schemas.microsoft.com/office/drawing/2014/main" id="{38D9BB17-1242-3C9B-BB76-DBE069053EBC}"/>
              </a:ext>
            </a:extLst>
          </p:cNvPr>
          <p:cNvSpPr>
            <a:spLocks noChangeArrowheads="1"/>
          </p:cNvSpPr>
          <p:nvPr/>
        </p:nvSpPr>
        <p:spPr bwMode="auto">
          <a:xfrm>
            <a:off x="7010399" y="3748992"/>
            <a:ext cx="1447799" cy="4572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dirty="0"/>
              <a:t>Haley Williamson</a:t>
            </a:r>
          </a:p>
          <a:p>
            <a:pPr algn="ctr">
              <a:defRPr/>
            </a:pPr>
            <a:r>
              <a:rPr lang="en-US" sz="900" dirty="0"/>
              <a:t>Renewable Energy </a:t>
            </a:r>
          </a:p>
          <a:p>
            <a:pPr algn="ctr">
              <a:defRPr/>
            </a:pPr>
            <a:r>
              <a:rPr lang="en-US" sz="900" dirty="0"/>
              <a:t>Project Manager</a:t>
            </a:r>
          </a:p>
        </p:txBody>
      </p:sp>
      <p:sp>
        <p:nvSpPr>
          <p:cNvPr id="13" name="Line 22">
            <a:extLst>
              <a:ext uri="{FF2B5EF4-FFF2-40B4-BE49-F238E27FC236}">
                <a16:creationId xmlns:a16="http://schemas.microsoft.com/office/drawing/2014/main" id="{880AD41B-AB02-7DD9-FB81-157D5B1FFCE3}"/>
              </a:ext>
            </a:extLst>
          </p:cNvPr>
          <p:cNvSpPr>
            <a:spLocks noChangeShapeType="1"/>
          </p:cNvSpPr>
          <p:nvPr/>
        </p:nvSpPr>
        <p:spPr bwMode="auto">
          <a:xfrm flipH="1">
            <a:off x="7700835" y="3591625"/>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Rectangle 48">
            <a:extLst>
              <a:ext uri="{FF2B5EF4-FFF2-40B4-BE49-F238E27FC236}">
                <a16:creationId xmlns:a16="http://schemas.microsoft.com/office/drawing/2014/main" id="{057ADF8B-D1DA-96C4-C05F-1A2AAD2AAFB5}"/>
              </a:ext>
            </a:extLst>
          </p:cNvPr>
          <p:cNvSpPr>
            <a:spLocks noChangeArrowheads="1"/>
          </p:cNvSpPr>
          <p:nvPr/>
        </p:nvSpPr>
        <p:spPr bwMode="auto">
          <a:xfrm>
            <a:off x="7244455" y="1250157"/>
            <a:ext cx="1295400" cy="4572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dirty="0"/>
              <a:t>Deborah Waterman</a:t>
            </a:r>
          </a:p>
          <a:p>
            <a:pPr algn="ctr">
              <a:defRPr/>
            </a:pPr>
            <a:r>
              <a:rPr lang="en-US" sz="900" dirty="0"/>
              <a:t>Contract Specialist</a:t>
            </a:r>
          </a:p>
        </p:txBody>
      </p:sp>
      <p:sp>
        <p:nvSpPr>
          <p:cNvPr id="30" name="Title 29">
            <a:extLst>
              <a:ext uri="{FF2B5EF4-FFF2-40B4-BE49-F238E27FC236}">
                <a16:creationId xmlns:a16="http://schemas.microsoft.com/office/drawing/2014/main" id="{E717CAD7-CF22-FCE5-3BB6-769900A2C285}"/>
              </a:ext>
            </a:extLst>
          </p:cNvPr>
          <p:cNvSpPr>
            <a:spLocks noGrp="1"/>
          </p:cNvSpPr>
          <p:nvPr>
            <p:ph type="title"/>
          </p:nvPr>
        </p:nvSpPr>
        <p:spPr/>
        <p:txBody>
          <a:bodyPr/>
          <a:lstStyle/>
          <a:p>
            <a:r>
              <a:rPr lang="en-US" dirty="0"/>
              <a:t> </a:t>
            </a:r>
          </a:p>
        </p:txBody>
      </p:sp>
      <p:sp>
        <p:nvSpPr>
          <p:cNvPr id="33" name="Rectangle 50">
            <a:extLst>
              <a:ext uri="{FF2B5EF4-FFF2-40B4-BE49-F238E27FC236}">
                <a16:creationId xmlns:a16="http://schemas.microsoft.com/office/drawing/2014/main" id="{18297069-33CD-F6C9-8C95-A898FA6D61B7}"/>
              </a:ext>
            </a:extLst>
          </p:cNvPr>
          <p:cNvSpPr>
            <a:spLocks noChangeArrowheads="1"/>
          </p:cNvSpPr>
          <p:nvPr/>
        </p:nvSpPr>
        <p:spPr bwMode="auto">
          <a:xfrm>
            <a:off x="2802255" y="4953000"/>
            <a:ext cx="1371600" cy="457200"/>
          </a:xfrm>
          <a:prstGeom prst="rect">
            <a:avLst/>
          </a:prstGeom>
          <a:solidFill>
            <a:schemeClr val="bg1"/>
          </a:solidFill>
          <a:ln w="9525" algn="ctr">
            <a:solidFill>
              <a:schemeClr val="tx1"/>
            </a:solidFill>
            <a:miter lim="800000"/>
            <a:headEnd/>
            <a:tailEnd/>
          </a:ln>
        </p:spPr>
        <p:txBody>
          <a:bodyPr wrap="none" anchor="ctr"/>
          <a:lstStyle/>
          <a:p>
            <a:pPr algn="ctr">
              <a:defRPr/>
            </a:pPr>
            <a:r>
              <a:rPr lang="en-US" sz="900" dirty="0"/>
              <a:t>Dan Nosbusch</a:t>
            </a:r>
          </a:p>
          <a:p>
            <a:pPr algn="ctr">
              <a:defRPr/>
            </a:pPr>
            <a:r>
              <a:rPr lang="en-US" sz="900" dirty="0"/>
              <a:t>Project Manager</a:t>
            </a:r>
          </a:p>
        </p:txBody>
      </p:sp>
      <p:sp>
        <p:nvSpPr>
          <p:cNvPr id="34" name="Line 22">
            <a:extLst>
              <a:ext uri="{FF2B5EF4-FFF2-40B4-BE49-F238E27FC236}">
                <a16:creationId xmlns:a16="http://schemas.microsoft.com/office/drawing/2014/main" id="{43B60A94-52C5-53E8-E48A-DBE1BC9DE0E9}"/>
              </a:ext>
            </a:extLst>
          </p:cNvPr>
          <p:cNvSpPr>
            <a:spLocks noChangeShapeType="1"/>
          </p:cNvSpPr>
          <p:nvPr/>
        </p:nvSpPr>
        <p:spPr bwMode="auto">
          <a:xfrm flipH="1">
            <a:off x="3450377" y="4800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6">
            <a:extLst>
              <a:ext uri="{FF2B5EF4-FFF2-40B4-BE49-F238E27FC236}">
                <a16:creationId xmlns:a16="http://schemas.microsoft.com/office/drawing/2014/main" id="{74065CFC-4483-6B1D-F84D-9D6E4E291469}"/>
              </a:ext>
            </a:extLst>
          </p:cNvPr>
          <p:cNvSpPr>
            <a:spLocks noChangeShapeType="1"/>
          </p:cNvSpPr>
          <p:nvPr/>
        </p:nvSpPr>
        <p:spPr bwMode="auto">
          <a:xfrm flipH="1">
            <a:off x="6819899" y="1385888"/>
            <a:ext cx="42455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Line 12"/>
          <p:cNvSpPr>
            <a:spLocks noChangeShapeType="1"/>
          </p:cNvSpPr>
          <p:nvPr/>
        </p:nvSpPr>
        <p:spPr bwMode="auto">
          <a:xfrm>
            <a:off x="2440729" y="1692197"/>
            <a:ext cx="0" cy="91331"/>
          </a:xfrm>
          <a:prstGeom prst="line">
            <a:avLst/>
          </a:prstGeom>
          <a:noFill/>
          <a:ln w="9525">
            <a:solidFill>
              <a:schemeClr val="tx1"/>
            </a:solidFill>
            <a:round/>
            <a:headEnd/>
            <a:tailEnd/>
          </a:ln>
        </p:spPr>
        <p:txBody>
          <a:bodyPr/>
          <a:lstStyle/>
          <a:p>
            <a:endParaRPr lang="en-US"/>
          </a:p>
        </p:txBody>
      </p:sp>
      <p:sp>
        <p:nvSpPr>
          <p:cNvPr id="2058" name="Rectangle 18"/>
          <p:cNvSpPr>
            <a:spLocks noChangeArrowheads="1"/>
          </p:cNvSpPr>
          <p:nvPr/>
        </p:nvSpPr>
        <p:spPr bwMode="auto">
          <a:xfrm>
            <a:off x="9144001" y="1778317"/>
            <a:ext cx="1446773" cy="646407"/>
          </a:xfrm>
          <a:prstGeom prst="rect">
            <a:avLst/>
          </a:prstGeom>
          <a:solidFill>
            <a:schemeClr val="bg1"/>
          </a:solidFill>
          <a:ln w="9525">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Administrative Officer</a:t>
            </a:r>
          </a:p>
          <a:p>
            <a:pPr algn="ctr" eaLnBrk="0" hangingPunct="0"/>
            <a:r>
              <a:rPr lang="en-US" sz="1000" b="1" dirty="0">
                <a:latin typeface="Gisha" pitchFamily="34" charset="-79"/>
                <a:cs typeface="Gisha" pitchFamily="34" charset="-79"/>
              </a:rPr>
              <a:t>Corinna Somers</a:t>
            </a:r>
          </a:p>
          <a:p>
            <a:pPr algn="ctr" eaLnBrk="0" hangingPunct="0"/>
            <a:r>
              <a:rPr lang="en-US" sz="1000" b="1" dirty="0">
                <a:latin typeface="Gisha" pitchFamily="34" charset="-79"/>
                <a:cs typeface="Gisha" pitchFamily="34" charset="-79"/>
              </a:rPr>
              <a:t>C3</a:t>
            </a:r>
          </a:p>
          <a:p>
            <a:pPr algn="ctr" eaLnBrk="0" hangingPunct="0"/>
            <a:r>
              <a:rPr lang="en-US" sz="1000" b="1" dirty="0">
                <a:latin typeface="Gisha" pitchFamily="34" charset="-79"/>
                <a:cs typeface="Gisha" pitchFamily="34" charset="-79"/>
              </a:rPr>
              <a:t>40008125 – C056011</a:t>
            </a:r>
          </a:p>
        </p:txBody>
      </p:sp>
      <p:sp>
        <p:nvSpPr>
          <p:cNvPr id="2061" name="Line 26"/>
          <p:cNvSpPr>
            <a:spLocks noChangeShapeType="1"/>
          </p:cNvSpPr>
          <p:nvPr/>
        </p:nvSpPr>
        <p:spPr bwMode="auto">
          <a:xfrm>
            <a:off x="1992313" y="4191000"/>
            <a:ext cx="0" cy="0"/>
          </a:xfrm>
          <a:prstGeom prst="line">
            <a:avLst/>
          </a:prstGeom>
          <a:noFill/>
          <a:ln w="9525">
            <a:solidFill>
              <a:schemeClr val="tx1"/>
            </a:solidFill>
            <a:round/>
            <a:headEnd/>
            <a:tailEnd/>
          </a:ln>
        </p:spPr>
        <p:txBody>
          <a:bodyPr/>
          <a:lstStyle/>
          <a:p>
            <a:endParaRPr lang="en-US"/>
          </a:p>
        </p:txBody>
      </p:sp>
      <p:sp>
        <p:nvSpPr>
          <p:cNvPr id="2062" name="Rectangle 33"/>
          <p:cNvSpPr>
            <a:spLocks noChangeArrowheads="1"/>
          </p:cNvSpPr>
          <p:nvPr/>
        </p:nvSpPr>
        <p:spPr bwMode="auto">
          <a:xfrm>
            <a:off x="6891413" y="2568909"/>
            <a:ext cx="1828800" cy="617883"/>
          </a:xfrm>
          <a:prstGeom prst="rect">
            <a:avLst/>
          </a:prstGeom>
          <a:no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Utility Supervisor</a:t>
            </a:r>
          </a:p>
          <a:p>
            <a:pPr algn="ctr" eaLnBrk="0" hangingPunct="0"/>
            <a:r>
              <a:rPr lang="en-US" sz="1000" b="1" dirty="0">
                <a:latin typeface="Gisha" pitchFamily="34" charset="-79"/>
                <a:cs typeface="Gisha" pitchFamily="34" charset="-79"/>
              </a:rPr>
              <a:t>Stephen Phillips</a:t>
            </a:r>
          </a:p>
          <a:p>
            <a:pPr algn="ctr" eaLnBrk="0" hangingPunct="0"/>
            <a:r>
              <a:rPr lang="en-US" sz="1000" b="1" dirty="0">
                <a:latin typeface="Gisha" pitchFamily="34" charset="-79"/>
                <a:cs typeface="Gisha" pitchFamily="34" charset="-79"/>
              </a:rPr>
              <a:t>C5</a:t>
            </a:r>
          </a:p>
          <a:p>
            <a:pPr algn="ctr" eaLnBrk="0" hangingPunct="0"/>
            <a:r>
              <a:rPr lang="en-US" sz="1000" b="1" dirty="0">
                <a:latin typeface="Gisha" pitchFamily="34" charset="-79"/>
                <a:cs typeface="Gisha" pitchFamily="34" charset="-79"/>
              </a:rPr>
              <a:t>40005526 – C873001</a:t>
            </a:r>
          </a:p>
        </p:txBody>
      </p:sp>
      <p:sp>
        <p:nvSpPr>
          <p:cNvPr id="2066" name="Rectangle 43"/>
          <p:cNvSpPr>
            <a:spLocks noChangeArrowheads="1"/>
          </p:cNvSpPr>
          <p:nvPr/>
        </p:nvSpPr>
        <p:spPr bwMode="auto">
          <a:xfrm>
            <a:off x="9144000" y="2520384"/>
            <a:ext cx="1450164" cy="631270"/>
          </a:xfrm>
          <a:prstGeom prst="rect">
            <a:avLst/>
          </a:prstGeom>
          <a:solidFill>
            <a:schemeClr val="bg1"/>
          </a:solid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Senior Admin. Assistant</a:t>
            </a:r>
          </a:p>
          <a:p>
            <a:pPr algn="ctr" eaLnBrk="0" hangingPunct="0"/>
            <a:r>
              <a:rPr lang="en-US" sz="1000" b="1" dirty="0">
                <a:latin typeface="Gisha" pitchFamily="34" charset="-79"/>
                <a:cs typeface="Gisha" pitchFamily="34" charset="-79"/>
              </a:rPr>
              <a:t>Angela </a:t>
            </a:r>
            <a:r>
              <a:rPr lang="en-US" sz="1000" b="1" dirty="0" err="1">
                <a:latin typeface="Gisha" pitchFamily="34" charset="-79"/>
                <a:cs typeface="Gisha" pitchFamily="34" charset="-79"/>
              </a:rPr>
              <a:t>Rigsbee</a:t>
            </a:r>
            <a:endParaRPr lang="en-US" sz="1000" b="1" dirty="0">
              <a:latin typeface="Gisha" pitchFamily="34" charset="-79"/>
              <a:cs typeface="Gisha" pitchFamily="34" charset="-79"/>
            </a:endParaRPr>
          </a:p>
          <a:p>
            <a:pPr algn="ctr" eaLnBrk="0" hangingPunct="0"/>
            <a:r>
              <a:rPr lang="en-US" sz="1000" b="1" dirty="0">
                <a:latin typeface="Gisha" pitchFamily="34" charset="-79"/>
                <a:cs typeface="Gisha" pitchFamily="34" charset="-79"/>
              </a:rPr>
              <a:t>C2</a:t>
            </a:r>
          </a:p>
          <a:p>
            <a:pPr algn="ctr" eaLnBrk="0" hangingPunct="0"/>
            <a:r>
              <a:rPr lang="en-US" sz="1000" b="1" dirty="0">
                <a:latin typeface="Gisha" pitchFamily="34" charset="-79"/>
                <a:cs typeface="Gisha" pitchFamily="34" charset="-79"/>
              </a:rPr>
              <a:t>40008126 – C055012</a:t>
            </a:r>
          </a:p>
        </p:txBody>
      </p:sp>
      <p:sp>
        <p:nvSpPr>
          <p:cNvPr id="2070" name="Rectangle 48"/>
          <p:cNvSpPr>
            <a:spLocks noChangeArrowheads="1"/>
          </p:cNvSpPr>
          <p:nvPr/>
        </p:nvSpPr>
        <p:spPr bwMode="auto">
          <a:xfrm>
            <a:off x="1621080" y="3238843"/>
            <a:ext cx="1295400" cy="649216"/>
          </a:xfrm>
          <a:prstGeom prst="rect">
            <a:avLst/>
          </a:prstGeom>
          <a:solidFill>
            <a:schemeClr val="bg1"/>
          </a:solid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Utility Technician</a:t>
            </a:r>
          </a:p>
          <a:p>
            <a:pPr algn="ctr" eaLnBrk="0" hangingPunct="0"/>
            <a:r>
              <a:rPr lang="en-US" sz="1000" b="1" dirty="0">
                <a:latin typeface="Gisha" pitchFamily="34" charset="-79"/>
                <a:cs typeface="Gisha" pitchFamily="34" charset="-79"/>
              </a:rPr>
              <a:t>Michael Dean</a:t>
            </a:r>
          </a:p>
          <a:p>
            <a:pPr algn="ctr" eaLnBrk="0" hangingPunct="0"/>
            <a:r>
              <a:rPr lang="en-US" sz="1000" b="1" dirty="0">
                <a:latin typeface="Gisha" pitchFamily="34" charset="-79"/>
                <a:cs typeface="Gisha" pitchFamily="34" charset="-79"/>
              </a:rPr>
              <a:t>C1</a:t>
            </a:r>
          </a:p>
          <a:p>
            <a:pPr algn="ctr" eaLnBrk="0" hangingPunct="0"/>
            <a:r>
              <a:rPr lang="en-US" sz="1000" b="1" dirty="0">
                <a:latin typeface="Gisha" pitchFamily="34" charset="-79"/>
                <a:cs typeface="Gisha" pitchFamily="34" charset="-79"/>
              </a:rPr>
              <a:t>40001826 – C111003</a:t>
            </a:r>
          </a:p>
        </p:txBody>
      </p:sp>
      <p:sp>
        <p:nvSpPr>
          <p:cNvPr id="2074" name="Text Box 53"/>
          <p:cNvSpPr txBox="1">
            <a:spLocks noChangeArrowheads="1"/>
          </p:cNvSpPr>
          <p:nvPr/>
        </p:nvSpPr>
        <p:spPr bwMode="auto">
          <a:xfrm>
            <a:off x="2247900" y="122916"/>
            <a:ext cx="7391400" cy="830997"/>
          </a:xfrm>
          <a:prstGeom prst="rect">
            <a:avLst/>
          </a:prstGeom>
          <a:noFill/>
          <a:ln w="9525" algn="ctr">
            <a:noFill/>
            <a:miter lim="800000"/>
            <a:headEnd/>
            <a:tailEnd/>
          </a:ln>
        </p:spPr>
        <p:txBody>
          <a:bodyPr wrap="square">
            <a:spAutoFit/>
          </a:bodyPr>
          <a:lstStyle/>
          <a:p>
            <a:pPr algn="ctr" eaLnBrk="0" hangingPunct="0"/>
            <a:r>
              <a:rPr lang="en-US" sz="1600" b="1" dirty="0">
                <a:latin typeface="Gisha" pitchFamily="34" charset="-79"/>
                <a:cs typeface="Gisha" pitchFamily="34" charset="-79"/>
              </a:rPr>
              <a:t>DURHAM COUNTY UTILITY DIVISION</a:t>
            </a:r>
          </a:p>
          <a:p>
            <a:pPr algn="ctr" eaLnBrk="0" hangingPunct="0"/>
            <a:r>
              <a:rPr lang="en-US" sz="1600" b="1" dirty="0">
                <a:latin typeface="Gisha" pitchFamily="34" charset="-79"/>
                <a:cs typeface="Gisha" pitchFamily="34" charset="-79"/>
              </a:rPr>
              <a:t>FY 2019 - 2020</a:t>
            </a:r>
          </a:p>
          <a:p>
            <a:pPr algn="ctr" eaLnBrk="0" hangingPunct="0"/>
            <a:endParaRPr lang="en-US" sz="800" b="1" dirty="0">
              <a:latin typeface="Gisha" pitchFamily="34" charset="-79"/>
              <a:cs typeface="Gisha" pitchFamily="34" charset="-79"/>
            </a:endParaRPr>
          </a:p>
          <a:p>
            <a:pPr eaLnBrk="0" hangingPunct="0"/>
            <a:endParaRPr lang="en-US" sz="800" dirty="0">
              <a:latin typeface="Gisha" pitchFamily="34" charset="-79"/>
              <a:cs typeface="Gisha" pitchFamily="34" charset="-79"/>
            </a:endParaRPr>
          </a:p>
        </p:txBody>
      </p:sp>
      <p:sp>
        <p:nvSpPr>
          <p:cNvPr id="2076" name="Rectangle 24"/>
          <p:cNvSpPr>
            <a:spLocks noChangeArrowheads="1"/>
          </p:cNvSpPr>
          <p:nvPr/>
        </p:nvSpPr>
        <p:spPr bwMode="auto">
          <a:xfrm>
            <a:off x="5181601" y="774679"/>
            <a:ext cx="1629843" cy="818536"/>
          </a:xfrm>
          <a:prstGeom prst="rect">
            <a:avLst/>
          </a:prstGeom>
          <a:noFill/>
          <a:ln w="9525">
            <a:solidFill>
              <a:schemeClr val="tx1"/>
            </a:solidFill>
            <a:miter lim="800000"/>
            <a:headEnd/>
            <a:tailEnd/>
          </a:ln>
        </p:spPr>
        <p:txBody>
          <a:bodyPr wrap="none" anchor="ctr"/>
          <a:lstStyle/>
          <a:p>
            <a:pPr algn="ctr" eaLnBrk="0" hangingPunct="0"/>
            <a:r>
              <a:rPr lang="en-US" sz="1200" b="1" dirty="0">
                <a:latin typeface="Gisha" pitchFamily="34" charset="-79"/>
                <a:cs typeface="Gisha" pitchFamily="34" charset="-79"/>
              </a:rPr>
              <a:t>Deputy Director</a:t>
            </a:r>
          </a:p>
          <a:p>
            <a:pPr algn="ctr" eaLnBrk="0" hangingPunct="0"/>
            <a:r>
              <a:rPr lang="en-US" sz="1200" b="1" dirty="0">
                <a:latin typeface="Gisha" pitchFamily="34" charset="-79"/>
                <a:cs typeface="Gisha" pitchFamily="34" charset="-79"/>
              </a:rPr>
              <a:t>Stephanie Brixey</a:t>
            </a:r>
          </a:p>
          <a:p>
            <a:pPr algn="ctr" eaLnBrk="0" hangingPunct="0"/>
            <a:r>
              <a:rPr lang="en-US" sz="1200" b="1" dirty="0">
                <a:latin typeface="Gisha" pitchFamily="34" charset="-79"/>
                <a:cs typeface="Gisha" pitchFamily="34" charset="-79"/>
              </a:rPr>
              <a:t>D5</a:t>
            </a:r>
          </a:p>
          <a:p>
            <a:pPr algn="ctr" eaLnBrk="0" hangingPunct="0"/>
            <a:r>
              <a:rPr lang="en-US" sz="1200" b="1" dirty="0">
                <a:latin typeface="Gisha" pitchFamily="34" charset="-79"/>
                <a:cs typeface="Gisha" pitchFamily="34" charset="-79"/>
              </a:rPr>
              <a:t>40001831 – C116001</a:t>
            </a:r>
          </a:p>
        </p:txBody>
      </p:sp>
      <p:sp>
        <p:nvSpPr>
          <p:cNvPr id="2077" name="Rectangle 10"/>
          <p:cNvSpPr>
            <a:spLocks noChangeArrowheads="1"/>
          </p:cNvSpPr>
          <p:nvPr/>
        </p:nvSpPr>
        <p:spPr bwMode="auto">
          <a:xfrm>
            <a:off x="1631064" y="1777121"/>
            <a:ext cx="1295400" cy="641617"/>
          </a:xfrm>
          <a:prstGeom prst="rect">
            <a:avLst/>
          </a:prstGeom>
          <a:noFill/>
          <a:ln w="9525">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Sr. Project Manager</a:t>
            </a:r>
          </a:p>
          <a:p>
            <a:pPr algn="ctr" eaLnBrk="0" hangingPunct="0"/>
            <a:r>
              <a:rPr lang="en-US" sz="1000" b="1" dirty="0">
                <a:latin typeface="Gisha" pitchFamily="34" charset="-79"/>
                <a:cs typeface="Gisha" pitchFamily="34" charset="-79"/>
              </a:rPr>
              <a:t>Vince </a:t>
            </a:r>
            <a:r>
              <a:rPr lang="en-US" sz="1000" b="1" dirty="0" err="1">
                <a:latin typeface="Gisha" pitchFamily="34" charset="-79"/>
                <a:cs typeface="Gisha" pitchFamily="34" charset="-79"/>
              </a:rPr>
              <a:t>Chirichella</a:t>
            </a:r>
            <a:r>
              <a:rPr lang="en-US" sz="1000" b="1" dirty="0">
                <a:latin typeface="Gisha" pitchFamily="34" charset="-79"/>
                <a:cs typeface="Gisha" pitchFamily="34" charset="-79"/>
              </a:rPr>
              <a:t>, PE</a:t>
            </a:r>
          </a:p>
          <a:p>
            <a:pPr algn="ctr" eaLnBrk="0" hangingPunct="0"/>
            <a:r>
              <a:rPr lang="en-US" sz="1000" b="1" dirty="0">
                <a:latin typeface="Gisha" pitchFamily="34" charset="-79"/>
                <a:cs typeface="Gisha" pitchFamily="34" charset="-79"/>
              </a:rPr>
              <a:t>D2</a:t>
            </a:r>
          </a:p>
          <a:p>
            <a:pPr algn="ctr" eaLnBrk="0" hangingPunct="0"/>
            <a:r>
              <a:rPr lang="en-US" sz="1000" b="1" dirty="0">
                <a:latin typeface="Gisha" pitchFamily="34" charset="-79"/>
                <a:cs typeface="Gisha" pitchFamily="34" charset="-79"/>
              </a:rPr>
              <a:t>40001833 – C102003</a:t>
            </a:r>
          </a:p>
        </p:txBody>
      </p:sp>
      <p:cxnSp>
        <p:nvCxnSpPr>
          <p:cNvPr id="73" name="Straight Connector 72"/>
          <p:cNvCxnSpPr>
            <a:stCxn id="61" idx="0"/>
          </p:cNvCxnSpPr>
          <p:nvPr/>
        </p:nvCxnSpPr>
        <p:spPr>
          <a:xfrm>
            <a:off x="5943601" y="2488486"/>
            <a:ext cx="2011680" cy="5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95" name="Rectangle 34"/>
          <p:cNvSpPr>
            <a:spLocks noChangeArrowheads="1"/>
          </p:cNvSpPr>
          <p:nvPr/>
        </p:nvSpPr>
        <p:spPr bwMode="auto">
          <a:xfrm>
            <a:off x="4976740" y="5993477"/>
            <a:ext cx="1670897" cy="625601"/>
          </a:xfrm>
          <a:prstGeom prst="rect">
            <a:avLst/>
          </a:prstGeom>
          <a:no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O &amp; M Specialist I</a:t>
            </a:r>
          </a:p>
          <a:p>
            <a:pPr algn="ctr" eaLnBrk="0" hangingPunct="0"/>
            <a:r>
              <a:rPr lang="en-US" sz="1000" b="1" dirty="0">
                <a:latin typeface="Gisha" pitchFamily="34" charset="-79"/>
                <a:cs typeface="Gisha" pitchFamily="34" charset="-79"/>
              </a:rPr>
              <a:t>Jason Trimnal</a:t>
            </a:r>
            <a:endParaRPr lang="en-US" sz="800" b="1" dirty="0">
              <a:latin typeface="Gisha" pitchFamily="34" charset="-79"/>
              <a:cs typeface="Gisha" pitchFamily="34" charset="-79"/>
            </a:endParaRPr>
          </a:p>
          <a:p>
            <a:pPr algn="ctr" eaLnBrk="0" hangingPunct="0"/>
            <a:r>
              <a:rPr lang="en-US" sz="1000" b="1" dirty="0">
                <a:latin typeface="Gisha" pitchFamily="34" charset="-79"/>
                <a:cs typeface="Gisha" pitchFamily="34" charset="-79"/>
              </a:rPr>
              <a:t>B3</a:t>
            </a:r>
          </a:p>
          <a:p>
            <a:pPr algn="ctr" eaLnBrk="0" hangingPunct="0"/>
            <a:r>
              <a:rPr lang="en-US" sz="1000" b="1" dirty="0">
                <a:latin typeface="Gisha" pitchFamily="34" charset="-79"/>
                <a:cs typeface="Gisha" pitchFamily="34" charset="-79"/>
              </a:rPr>
              <a:t>40005577 – C743002</a:t>
            </a:r>
          </a:p>
        </p:txBody>
      </p:sp>
      <p:sp>
        <p:nvSpPr>
          <p:cNvPr id="112" name="Line 13"/>
          <p:cNvSpPr>
            <a:spLocks noChangeShapeType="1"/>
          </p:cNvSpPr>
          <p:nvPr/>
        </p:nvSpPr>
        <p:spPr bwMode="auto">
          <a:xfrm flipH="1">
            <a:off x="9892276" y="1677720"/>
            <a:ext cx="0" cy="92967"/>
          </a:xfrm>
          <a:prstGeom prst="line">
            <a:avLst/>
          </a:prstGeom>
          <a:noFill/>
          <a:ln w="9525">
            <a:solidFill>
              <a:schemeClr val="tx1"/>
            </a:solidFill>
            <a:round/>
            <a:headEnd/>
            <a:tailEnd/>
          </a:ln>
        </p:spPr>
        <p:txBody>
          <a:bodyPr/>
          <a:lstStyle/>
          <a:p>
            <a:endParaRPr lang="en-US"/>
          </a:p>
        </p:txBody>
      </p:sp>
      <p:sp>
        <p:nvSpPr>
          <p:cNvPr id="125" name="Line 13"/>
          <p:cNvSpPr>
            <a:spLocks noChangeShapeType="1"/>
          </p:cNvSpPr>
          <p:nvPr/>
        </p:nvSpPr>
        <p:spPr bwMode="auto">
          <a:xfrm flipH="1">
            <a:off x="7060012" y="1683623"/>
            <a:ext cx="0" cy="102375"/>
          </a:xfrm>
          <a:prstGeom prst="line">
            <a:avLst/>
          </a:prstGeom>
          <a:noFill/>
          <a:ln w="9525">
            <a:solidFill>
              <a:schemeClr val="tx1"/>
            </a:solidFill>
            <a:round/>
            <a:headEnd/>
            <a:tailEnd/>
          </a:ln>
        </p:spPr>
        <p:txBody>
          <a:bodyPr/>
          <a:lstStyle/>
          <a:p>
            <a:endParaRPr lang="en-US"/>
          </a:p>
        </p:txBody>
      </p:sp>
      <p:sp>
        <p:nvSpPr>
          <p:cNvPr id="88" name="Rectangle 44"/>
          <p:cNvSpPr>
            <a:spLocks noChangeArrowheads="1"/>
          </p:cNvSpPr>
          <p:nvPr/>
        </p:nvSpPr>
        <p:spPr bwMode="auto">
          <a:xfrm>
            <a:off x="8990295" y="5267579"/>
            <a:ext cx="1524000" cy="603138"/>
          </a:xfrm>
          <a:prstGeom prst="rect">
            <a:avLst/>
          </a:prstGeom>
          <a:solidFill>
            <a:schemeClr val="bg1"/>
          </a:solid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O &amp; M Specialist I</a:t>
            </a:r>
          </a:p>
          <a:p>
            <a:pPr algn="ctr" eaLnBrk="0" hangingPunct="0"/>
            <a:r>
              <a:rPr lang="en-US" sz="1000" b="1" dirty="0">
                <a:latin typeface="Gisha" pitchFamily="34" charset="-79"/>
                <a:cs typeface="Gisha" pitchFamily="34" charset="-79"/>
              </a:rPr>
              <a:t>Robert Hilliard</a:t>
            </a:r>
          </a:p>
          <a:p>
            <a:pPr algn="ctr" eaLnBrk="0" hangingPunct="0"/>
            <a:r>
              <a:rPr lang="en-US" sz="1000" b="1" dirty="0">
                <a:latin typeface="Gisha" pitchFamily="34" charset="-79"/>
                <a:cs typeface="Gisha" pitchFamily="34" charset="-79"/>
              </a:rPr>
              <a:t>B3</a:t>
            </a:r>
          </a:p>
          <a:p>
            <a:pPr algn="ctr" eaLnBrk="0" hangingPunct="0"/>
            <a:r>
              <a:rPr lang="en-US" sz="1000" b="1" dirty="0">
                <a:latin typeface="Gisha" pitchFamily="34" charset="-79"/>
                <a:cs typeface="Gisha" pitchFamily="34" charset="-79"/>
              </a:rPr>
              <a:t>40005576 – C743001</a:t>
            </a:r>
          </a:p>
        </p:txBody>
      </p:sp>
      <p:sp>
        <p:nvSpPr>
          <p:cNvPr id="91" name="Rectangle 34"/>
          <p:cNvSpPr>
            <a:spLocks noChangeArrowheads="1"/>
          </p:cNvSpPr>
          <p:nvPr/>
        </p:nvSpPr>
        <p:spPr bwMode="auto">
          <a:xfrm>
            <a:off x="4969875" y="3921338"/>
            <a:ext cx="1676400" cy="599971"/>
          </a:xfrm>
          <a:prstGeom prst="rect">
            <a:avLst/>
          </a:prstGeom>
          <a:solidFill>
            <a:schemeClr val="bg1"/>
          </a:solid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O &amp; M Specialist II</a:t>
            </a:r>
          </a:p>
          <a:p>
            <a:pPr algn="ctr" eaLnBrk="0" hangingPunct="0"/>
            <a:r>
              <a:rPr lang="en-US" sz="1000" b="1" dirty="0">
                <a:latin typeface="Gisha" pitchFamily="34" charset="-79"/>
                <a:cs typeface="Gisha" pitchFamily="34" charset="-79"/>
              </a:rPr>
              <a:t>Larry Davis</a:t>
            </a:r>
          </a:p>
          <a:p>
            <a:pPr algn="ctr" eaLnBrk="0" hangingPunct="0"/>
            <a:r>
              <a:rPr lang="en-US" sz="1000" b="1" dirty="0">
                <a:latin typeface="Gisha" pitchFamily="34" charset="-79"/>
                <a:cs typeface="Gisha" pitchFamily="34" charset="-79"/>
              </a:rPr>
              <a:t>B5</a:t>
            </a:r>
          </a:p>
          <a:p>
            <a:pPr algn="ctr" eaLnBrk="0" hangingPunct="0"/>
            <a:r>
              <a:rPr lang="en-US" sz="1000" b="1" dirty="0">
                <a:latin typeface="Gisha" pitchFamily="34" charset="-79"/>
                <a:cs typeface="Gisha" pitchFamily="34" charset="-79"/>
              </a:rPr>
              <a:t>40005581 – C744003</a:t>
            </a:r>
          </a:p>
        </p:txBody>
      </p:sp>
      <p:sp>
        <p:nvSpPr>
          <p:cNvPr id="92" name="Rectangle 34"/>
          <p:cNvSpPr>
            <a:spLocks noChangeArrowheads="1"/>
          </p:cNvSpPr>
          <p:nvPr/>
        </p:nvSpPr>
        <p:spPr bwMode="auto">
          <a:xfrm>
            <a:off x="4572001" y="5220006"/>
            <a:ext cx="2081139" cy="717539"/>
          </a:xfrm>
          <a:prstGeom prst="rect">
            <a:avLst/>
          </a:prstGeom>
          <a:no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O &amp; M Specialist II </a:t>
            </a:r>
            <a:r>
              <a:rPr lang="en-US" sz="800" b="1" i="1" dirty="0">
                <a:latin typeface="Gisha" pitchFamily="34" charset="-79"/>
                <a:cs typeface="Gisha" pitchFamily="34" charset="-79"/>
              </a:rPr>
              <a:t>(Shared)</a:t>
            </a:r>
          </a:p>
          <a:p>
            <a:pPr algn="ctr" eaLnBrk="0" hangingPunct="0"/>
            <a:r>
              <a:rPr lang="en-US" sz="800" b="1" dirty="0">
                <a:latin typeface="Gisha" pitchFamily="34" charset="-79"/>
                <a:cs typeface="Gisha" pitchFamily="34" charset="-79"/>
              </a:rPr>
              <a:t>Rob Bonne (PT), Jason Faison, Joe Toong</a:t>
            </a:r>
          </a:p>
          <a:p>
            <a:pPr algn="ctr" eaLnBrk="0" hangingPunct="0"/>
            <a:r>
              <a:rPr lang="en-US" sz="800" b="1" dirty="0">
                <a:latin typeface="Gisha" pitchFamily="34" charset="-79"/>
                <a:cs typeface="Gisha" pitchFamily="34" charset="-79"/>
              </a:rPr>
              <a:t>&amp; Wayne Clemons (Temp./Relief)</a:t>
            </a:r>
          </a:p>
          <a:p>
            <a:pPr algn="ctr" eaLnBrk="0" hangingPunct="0"/>
            <a:r>
              <a:rPr lang="en-US" sz="1000" b="1" dirty="0">
                <a:latin typeface="Gisha" pitchFamily="34" charset="-79"/>
                <a:cs typeface="Gisha" pitchFamily="34" charset="-79"/>
              </a:rPr>
              <a:t>B5</a:t>
            </a:r>
          </a:p>
          <a:p>
            <a:pPr algn="ctr" eaLnBrk="0" hangingPunct="0"/>
            <a:r>
              <a:rPr lang="en-US" sz="1000" b="1" dirty="0">
                <a:latin typeface="Gisha" pitchFamily="34" charset="-79"/>
                <a:cs typeface="Gisha" pitchFamily="34" charset="-79"/>
              </a:rPr>
              <a:t>40005578 – C744001</a:t>
            </a:r>
          </a:p>
        </p:txBody>
      </p:sp>
      <p:sp>
        <p:nvSpPr>
          <p:cNvPr id="96" name="Rectangle 34"/>
          <p:cNvSpPr>
            <a:spLocks noChangeArrowheads="1"/>
          </p:cNvSpPr>
          <p:nvPr/>
        </p:nvSpPr>
        <p:spPr bwMode="auto">
          <a:xfrm>
            <a:off x="6903721" y="5327388"/>
            <a:ext cx="1816493" cy="610157"/>
          </a:xfrm>
          <a:prstGeom prst="rect">
            <a:avLst/>
          </a:prstGeom>
          <a:no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Plant Maintenance Tech.</a:t>
            </a:r>
          </a:p>
          <a:p>
            <a:pPr algn="ctr" eaLnBrk="0" hangingPunct="0"/>
            <a:r>
              <a:rPr lang="en-US" sz="1000" b="1" dirty="0">
                <a:latin typeface="Gisha" pitchFamily="34" charset="-79"/>
                <a:cs typeface="Gisha" pitchFamily="34" charset="-79"/>
              </a:rPr>
              <a:t>Tom Kutch</a:t>
            </a:r>
          </a:p>
          <a:p>
            <a:pPr algn="ctr" eaLnBrk="0" hangingPunct="0"/>
            <a:r>
              <a:rPr lang="en-US" sz="1000" b="1" dirty="0">
                <a:latin typeface="Gisha" pitchFamily="34" charset="-79"/>
                <a:cs typeface="Gisha" pitchFamily="34" charset="-79"/>
              </a:rPr>
              <a:t>B5</a:t>
            </a:r>
          </a:p>
          <a:p>
            <a:pPr algn="ctr" eaLnBrk="0" hangingPunct="0"/>
            <a:r>
              <a:rPr lang="en-US" sz="1000" b="1" dirty="0">
                <a:latin typeface="Gisha" pitchFamily="34" charset="-79"/>
                <a:cs typeface="Gisha" pitchFamily="34" charset="-79"/>
              </a:rPr>
              <a:t>40005579 – C744002</a:t>
            </a:r>
          </a:p>
        </p:txBody>
      </p:sp>
      <p:sp>
        <p:nvSpPr>
          <p:cNvPr id="102" name="Rectangle 34"/>
          <p:cNvSpPr>
            <a:spLocks noChangeArrowheads="1"/>
          </p:cNvSpPr>
          <p:nvPr/>
        </p:nvSpPr>
        <p:spPr bwMode="auto">
          <a:xfrm>
            <a:off x="4969875" y="3247946"/>
            <a:ext cx="1676400" cy="616619"/>
          </a:xfrm>
          <a:prstGeom prst="rect">
            <a:avLst/>
          </a:prstGeom>
          <a:no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O &amp; M Specialist II </a:t>
            </a:r>
            <a:r>
              <a:rPr lang="en-US" sz="600" b="1" dirty="0">
                <a:latin typeface="Gisha" pitchFamily="34" charset="-79"/>
                <a:cs typeface="Gisha" pitchFamily="34" charset="-79"/>
              </a:rPr>
              <a:t>(M-F 4p-12a)</a:t>
            </a:r>
          </a:p>
          <a:p>
            <a:pPr algn="ctr" eaLnBrk="0" hangingPunct="0"/>
            <a:r>
              <a:rPr lang="en-US" sz="1000" b="1" dirty="0">
                <a:latin typeface="Gisha" pitchFamily="34" charset="-79"/>
                <a:cs typeface="Gisha" pitchFamily="34" charset="-79"/>
              </a:rPr>
              <a:t>William Clayton</a:t>
            </a:r>
            <a:endParaRPr lang="en-US" sz="800" b="1" dirty="0">
              <a:latin typeface="Gisha" pitchFamily="34" charset="-79"/>
              <a:cs typeface="Gisha" pitchFamily="34" charset="-79"/>
            </a:endParaRPr>
          </a:p>
          <a:p>
            <a:pPr algn="ctr" eaLnBrk="0" hangingPunct="0"/>
            <a:r>
              <a:rPr lang="en-US" sz="1000" b="1" dirty="0">
                <a:latin typeface="Gisha" pitchFamily="34" charset="-79"/>
                <a:cs typeface="Gisha" pitchFamily="34" charset="-79"/>
              </a:rPr>
              <a:t>B5</a:t>
            </a:r>
          </a:p>
          <a:p>
            <a:pPr algn="ctr" eaLnBrk="0" hangingPunct="0"/>
            <a:r>
              <a:rPr lang="en-US" sz="1000" b="1" dirty="0">
                <a:latin typeface="Gisha" pitchFamily="34" charset="-79"/>
                <a:cs typeface="Gisha" pitchFamily="34" charset="-79"/>
              </a:rPr>
              <a:t>40001828 – C748001</a:t>
            </a:r>
          </a:p>
        </p:txBody>
      </p:sp>
      <p:sp>
        <p:nvSpPr>
          <p:cNvPr id="103" name="Rectangle 45"/>
          <p:cNvSpPr>
            <a:spLocks noChangeArrowheads="1"/>
          </p:cNvSpPr>
          <p:nvPr/>
        </p:nvSpPr>
        <p:spPr bwMode="auto">
          <a:xfrm>
            <a:off x="3295675" y="1776651"/>
            <a:ext cx="1473655" cy="637137"/>
          </a:xfrm>
          <a:prstGeom prst="rect">
            <a:avLst/>
          </a:prstGeom>
          <a:no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Lab &amp; Compliance Mgr.</a:t>
            </a:r>
          </a:p>
          <a:p>
            <a:pPr algn="ctr" eaLnBrk="0" hangingPunct="0"/>
            <a:r>
              <a:rPr lang="en-US" sz="1000" b="1" dirty="0">
                <a:latin typeface="Gisha" pitchFamily="34" charset="-79"/>
                <a:cs typeface="Gisha" pitchFamily="34" charset="-79"/>
              </a:rPr>
              <a:t>Amy Moore</a:t>
            </a:r>
          </a:p>
          <a:p>
            <a:pPr algn="ctr" eaLnBrk="0" hangingPunct="0"/>
            <a:r>
              <a:rPr lang="en-US" sz="1000" b="1" dirty="0">
                <a:latin typeface="Gisha" pitchFamily="34" charset="-79"/>
                <a:cs typeface="Gisha" pitchFamily="34" charset="-79"/>
              </a:rPr>
              <a:t>D2</a:t>
            </a:r>
          </a:p>
          <a:p>
            <a:pPr algn="ctr" eaLnBrk="0" hangingPunct="0"/>
            <a:r>
              <a:rPr lang="en-US" sz="1000" b="1" dirty="0">
                <a:latin typeface="Gisha" pitchFamily="34" charset="-79"/>
                <a:cs typeface="Gisha" pitchFamily="34" charset="-79"/>
              </a:rPr>
              <a:t>40007353 – C810001</a:t>
            </a:r>
          </a:p>
        </p:txBody>
      </p:sp>
      <p:sp>
        <p:nvSpPr>
          <p:cNvPr id="104" name="Rectangle 46"/>
          <p:cNvSpPr>
            <a:spLocks noChangeArrowheads="1"/>
          </p:cNvSpPr>
          <p:nvPr/>
        </p:nvSpPr>
        <p:spPr bwMode="auto">
          <a:xfrm>
            <a:off x="4969876" y="2575924"/>
            <a:ext cx="1670601" cy="606220"/>
          </a:xfrm>
          <a:prstGeom prst="rect">
            <a:avLst/>
          </a:prstGeom>
          <a:no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Utility Supervisor</a:t>
            </a:r>
          </a:p>
          <a:p>
            <a:pPr algn="ctr" eaLnBrk="0" hangingPunct="0"/>
            <a:r>
              <a:rPr lang="en-US" sz="1000" b="1" dirty="0">
                <a:latin typeface="Gisha" pitchFamily="34" charset="-79"/>
                <a:cs typeface="Gisha" pitchFamily="34" charset="-79"/>
              </a:rPr>
              <a:t>Shawn Davis</a:t>
            </a:r>
          </a:p>
          <a:p>
            <a:pPr algn="ctr" eaLnBrk="0" hangingPunct="0"/>
            <a:r>
              <a:rPr lang="en-US" sz="1000" b="1" dirty="0">
                <a:latin typeface="Gisha" pitchFamily="34" charset="-79"/>
                <a:cs typeface="Gisha" pitchFamily="34" charset="-79"/>
              </a:rPr>
              <a:t>C5</a:t>
            </a:r>
          </a:p>
          <a:p>
            <a:pPr algn="ctr" eaLnBrk="0" hangingPunct="0"/>
            <a:r>
              <a:rPr lang="en-US" sz="1000" b="1" dirty="0">
                <a:latin typeface="Gisha" pitchFamily="34" charset="-79"/>
                <a:cs typeface="Gisha" pitchFamily="34" charset="-79"/>
              </a:rPr>
              <a:t>40005525 – C120007</a:t>
            </a:r>
          </a:p>
        </p:txBody>
      </p:sp>
      <p:sp>
        <p:nvSpPr>
          <p:cNvPr id="105" name="Rectangle 49"/>
          <p:cNvSpPr>
            <a:spLocks noChangeArrowheads="1"/>
          </p:cNvSpPr>
          <p:nvPr/>
        </p:nvSpPr>
        <p:spPr bwMode="auto">
          <a:xfrm>
            <a:off x="6891413" y="3245851"/>
            <a:ext cx="1828800" cy="602030"/>
          </a:xfrm>
          <a:prstGeom prst="rect">
            <a:avLst/>
          </a:prstGeom>
          <a:solidFill>
            <a:srgbClr val="FFFF00"/>
          </a:solid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SCADA/Instrumentation Tech.</a:t>
            </a:r>
          </a:p>
          <a:p>
            <a:pPr algn="ctr" eaLnBrk="0" hangingPunct="0"/>
            <a:r>
              <a:rPr lang="en-US" sz="1000" b="1">
                <a:latin typeface="Gisha" pitchFamily="34" charset="-79"/>
                <a:cs typeface="Gisha" pitchFamily="34" charset="-79"/>
              </a:rPr>
              <a:t>VACANT</a:t>
            </a:r>
            <a:endParaRPr lang="en-US" sz="1000" b="1" dirty="0">
              <a:latin typeface="Gisha" pitchFamily="34" charset="-79"/>
              <a:cs typeface="Gisha" pitchFamily="34" charset="-79"/>
            </a:endParaRPr>
          </a:p>
          <a:p>
            <a:pPr algn="ctr" eaLnBrk="0" hangingPunct="0"/>
            <a:r>
              <a:rPr lang="en-US" sz="1000" b="1" dirty="0">
                <a:latin typeface="Gisha" pitchFamily="34" charset="-79"/>
                <a:cs typeface="Gisha" pitchFamily="34" charset="-79"/>
              </a:rPr>
              <a:t>C2</a:t>
            </a:r>
          </a:p>
          <a:p>
            <a:pPr algn="ctr" eaLnBrk="0" hangingPunct="0"/>
            <a:r>
              <a:rPr lang="en-US" sz="1000" b="1" dirty="0">
                <a:latin typeface="Gisha" pitchFamily="34" charset="-79"/>
                <a:cs typeface="Gisha" pitchFamily="34" charset="-79"/>
              </a:rPr>
              <a:t>40005580 – C754001</a:t>
            </a:r>
          </a:p>
        </p:txBody>
      </p:sp>
      <p:cxnSp>
        <p:nvCxnSpPr>
          <p:cNvPr id="110" name="Straight Connector 109"/>
          <p:cNvCxnSpPr/>
          <p:nvPr/>
        </p:nvCxnSpPr>
        <p:spPr>
          <a:xfrm>
            <a:off x="7955281" y="2491241"/>
            <a:ext cx="0" cy="685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Rectangle 17"/>
          <p:cNvSpPr>
            <a:spLocks noChangeArrowheads="1"/>
          </p:cNvSpPr>
          <p:nvPr/>
        </p:nvSpPr>
        <p:spPr bwMode="auto">
          <a:xfrm>
            <a:off x="6381759" y="1783528"/>
            <a:ext cx="1368569" cy="643321"/>
          </a:xfrm>
          <a:prstGeom prst="rect">
            <a:avLst/>
          </a:prstGeom>
          <a:solidFill>
            <a:srgbClr val="FFFF00"/>
          </a:solidFill>
          <a:ln w="9525">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Utility Superintendent</a:t>
            </a:r>
          </a:p>
          <a:p>
            <a:pPr algn="ctr" eaLnBrk="0" hangingPunct="0"/>
            <a:r>
              <a:rPr lang="en-US" sz="1000" b="1" dirty="0">
                <a:latin typeface="Gisha" pitchFamily="34" charset="-79"/>
                <a:cs typeface="Gisha" pitchFamily="34" charset="-79"/>
              </a:rPr>
              <a:t>VACANT</a:t>
            </a:r>
          </a:p>
          <a:p>
            <a:pPr algn="ctr" eaLnBrk="0" hangingPunct="0"/>
            <a:r>
              <a:rPr lang="en-US" sz="1000" b="1" dirty="0">
                <a:latin typeface="Gisha" pitchFamily="34" charset="-79"/>
                <a:cs typeface="Gisha" pitchFamily="34" charset="-79"/>
              </a:rPr>
              <a:t>D2</a:t>
            </a:r>
          </a:p>
          <a:p>
            <a:pPr algn="ctr" eaLnBrk="0" hangingPunct="0"/>
            <a:r>
              <a:rPr lang="en-US" sz="1000" b="1" dirty="0">
                <a:latin typeface="Gisha" pitchFamily="34" charset="-79"/>
                <a:cs typeface="Gisha" pitchFamily="34" charset="-79"/>
              </a:rPr>
              <a:t>40005475 – C741001</a:t>
            </a:r>
          </a:p>
        </p:txBody>
      </p:sp>
      <p:cxnSp>
        <p:nvCxnSpPr>
          <p:cNvPr id="53" name="Straight Connector 52"/>
          <p:cNvCxnSpPr>
            <a:cxnSpLocks/>
            <a:endCxn id="112" idx="0"/>
          </p:cNvCxnSpPr>
          <p:nvPr/>
        </p:nvCxnSpPr>
        <p:spPr>
          <a:xfrm flipV="1">
            <a:off x="2440730" y="1677719"/>
            <a:ext cx="7451547" cy="16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Line 13"/>
          <p:cNvSpPr>
            <a:spLocks noChangeShapeType="1"/>
          </p:cNvSpPr>
          <p:nvPr/>
        </p:nvSpPr>
        <p:spPr bwMode="auto">
          <a:xfrm>
            <a:off x="5943601" y="1593216"/>
            <a:ext cx="0" cy="88055"/>
          </a:xfrm>
          <a:prstGeom prst="line">
            <a:avLst/>
          </a:prstGeom>
          <a:noFill/>
          <a:ln w="9525">
            <a:solidFill>
              <a:schemeClr val="tx1"/>
            </a:solidFill>
            <a:round/>
            <a:headEnd/>
            <a:tailEnd/>
          </a:ln>
        </p:spPr>
        <p:txBody>
          <a:bodyPr/>
          <a:lstStyle/>
          <a:p>
            <a:endParaRPr lang="en-US"/>
          </a:p>
        </p:txBody>
      </p:sp>
      <p:sp>
        <p:nvSpPr>
          <p:cNvPr id="59" name="Line 13"/>
          <p:cNvSpPr>
            <a:spLocks noChangeShapeType="1"/>
          </p:cNvSpPr>
          <p:nvPr/>
        </p:nvSpPr>
        <p:spPr bwMode="auto">
          <a:xfrm>
            <a:off x="4038600" y="1685350"/>
            <a:ext cx="0" cy="95103"/>
          </a:xfrm>
          <a:prstGeom prst="line">
            <a:avLst/>
          </a:prstGeom>
          <a:noFill/>
          <a:ln w="9525">
            <a:solidFill>
              <a:schemeClr val="tx1"/>
            </a:solidFill>
            <a:round/>
            <a:headEnd/>
            <a:tailEnd/>
          </a:ln>
        </p:spPr>
        <p:txBody>
          <a:bodyPr/>
          <a:lstStyle/>
          <a:p>
            <a:endParaRPr lang="en-US"/>
          </a:p>
        </p:txBody>
      </p:sp>
      <p:sp>
        <p:nvSpPr>
          <p:cNvPr id="61" name="Line 13"/>
          <p:cNvSpPr>
            <a:spLocks noChangeShapeType="1"/>
          </p:cNvSpPr>
          <p:nvPr/>
        </p:nvSpPr>
        <p:spPr bwMode="auto">
          <a:xfrm>
            <a:off x="5943601" y="2488486"/>
            <a:ext cx="0" cy="84683"/>
          </a:xfrm>
          <a:prstGeom prst="line">
            <a:avLst/>
          </a:prstGeom>
          <a:noFill/>
          <a:ln w="9525">
            <a:solidFill>
              <a:schemeClr val="tx1"/>
            </a:solidFill>
            <a:round/>
            <a:headEnd/>
            <a:tailEnd/>
          </a:ln>
        </p:spPr>
        <p:txBody>
          <a:bodyPr/>
          <a:lstStyle/>
          <a:p>
            <a:endParaRPr lang="en-US"/>
          </a:p>
        </p:txBody>
      </p:sp>
      <p:sp>
        <p:nvSpPr>
          <p:cNvPr id="66" name="Line 13"/>
          <p:cNvSpPr>
            <a:spLocks noChangeShapeType="1"/>
          </p:cNvSpPr>
          <p:nvPr/>
        </p:nvSpPr>
        <p:spPr bwMode="auto">
          <a:xfrm flipH="1">
            <a:off x="7069537" y="2426848"/>
            <a:ext cx="0" cy="68740"/>
          </a:xfrm>
          <a:prstGeom prst="line">
            <a:avLst/>
          </a:prstGeom>
          <a:noFill/>
          <a:ln w="9525">
            <a:solidFill>
              <a:schemeClr val="tx1"/>
            </a:solidFill>
            <a:round/>
            <a:headEnd/>
            <a:tailEnd/>
          </a:ln>
        </p:spPr>
        <p:txBody>
          <a:bodyPr/>
          <a:lstStyle/>
          <a:p>
            <a:endParaRPr lang="en-US"/>
          </a:p>
        </p:txBody>
      </p:sp>
      <p:sp>
        <p:nvSpPr>
          <p:cNvPr id="67" name="Rectangle 68"/>
          <p:cNvSpPr>
            <a:spLocks noChangeArrowheads="1"/>
          </p:cNvSpPr>
          <p:nvPr/>
        </p:nvSpPr>
        <p:spPr bwMode="auto">
          <a:xfrm>
            <a:off x="4835012" y="1786032"/>
            <a:ext cx="1489365" cy="632391"/>
          </a:xfrm>
          <a:prstGeom prst="rect">
            <a:avLst/>
          </a:prstGeom>
          <a:noFill/>
          <a:ln w="9525">
            <a:solidFill>
              <a:schemeClr val="tx1"/>
            </a:solidFill>
            <a:round/>
            <a:headEnd/>
            <a:tailEnd/>
          </a:ln>
        </p:spPr>
        <p:txBody>
          <a:bodyPr anchor="ctr"/>
          <a:lstStyle/>
          <a:p>
            <a:pPr algn="ctr"/>
            <a:r>
              <a:rPr lang="en-US" sz="1000" b="1" dirty="0">
                <a:latin typeface="Gisha" pitchFamily="34" charset="-79"/>
                <a:cs typeface="Gisha" pitchFamily="34" charset="-79"/>
              </a:rPr>
              <a:t>Safety Project </a:t>
            </a:r>
            <a:r>
              <a:rPr lang="en-US" sz="1000" b="1" dirty="0" err="1">
                <a:latin typeface="Gisha" pitchFamily="34" charset="-79"/>
                <a:cs typeface="Gisha" pitchFamily="34" charset="-79"/>
              </a:rPr>
              <a:t>Coord</a:t>
            </a:r>
            <a:r>
              <a:rPr lang="en-US" sz="1000" b="1" dirty="0">
                <a:latin typeface="Gisha" pitchFamily="34" charset="-79"/>
                <a:cs typeface="Gisha" pitchFamily="34" charset="-79"/>
              </a:rPr>
              <a:t>.</a:t>
            </a:r>
          </a:p>
          <a:p>
            <a:pPr algn="ctr"/>
            <a:r>
              <a:rPr lang="en-US" sz="900" b="1" dirty="0">
                <a:latin typeface="Gisha" pitchFamily="34" charset="-79"/>
                <a:cs typeface="Gisha" pitchFamily="34" charset="-79"/>
              </a:rPr>
              <a:t>Mike Garver</a:t>
            </a:r>
            <a:endParaRPr lang="en-US" sz="1000" b="1" dirty="0">
              <a:latin typeface="Gisha" pitchFamily="34" charset="-79"/>
              <a:cs typeface="Gisha" pitchFamily="34" charset="-79"/>
            </a:endParaRPr>
          </a:p>
          <a:p>
            <a:pPr algn="ctr"/>
            <a:r>
              <a:rPr lang="en-US" sz="1000" b="1" dirty="0">
                <a:latin typeface="Gisha" pitchFamily="34" charset="-79"/>
                <a:cs typeface="Gisha" pitchFamily="34" charset="-79"/>
              </a:rPr>
              <a:t>C2</a:t>
            </a:r>
          </a:p>
          <a:p>
            <a:pPr algn="ctr"/>
            <a:r>
              <a:rPr lang="en-US" sz="1000" b="1" dirty="0">
                <a:latin typeface="Gisha" pitchFamily="34" charset="-79"/>
                <a:cs typeface="Gisha" pitchFamily="34" charset="-79"/>
              </a:rPr>
              <a:t>40001834 – C213001</a:t>
            </a:r>
          </a:p>
        </p:txBody>
      </p:sp>
      <p:sp>
        <p:nvSpPr>
          <p:cNvPr id="72" name="Rectangle 64"/>
          <p:cNvSpPr>
            <a:spLocks noChangeArrowheads="1"/>
          </p:cNvSpPr>
          <p:nvPr/>
        </p:nvSpPr>
        <p:spPr bwMode="auto">
          <a:xfrm>
            <a:off x="3295674" y="3238843"/>
            <a:ext cx="1507766" cy="609038"/>
          </a:xfrm>
          <a:prstGeom prst="rect">
            <a:avLst/>
          </a:prstGeom>
          <a:solidFill>
            <a:schemeClr val="bg1"/>
          </a:solid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Plant Lab Analyst</a:t>
            </a:r>
          </a:p>
          <a:p>
            <a:pPr algn="ctr" eaLnBrk="0" hangingPunct="0"/>
            <a:r>
              <a:rPr lang="en-US" sz="1000" b="1" dirty="0">
                <a:latin typeface="Gisha" pitchFamily="34" charset="-79"/>
                <a:cs typeface="Gisha" pitchFamily="34" charset="-79"/>
              </a:rPr>
              <a:t>Kelley van de Kamp</a:t>
            </a:r>
          </a:p>
          <a:p>
            <a:pPr algn="ctr" eaLnBrk="0" hangingPunct="0"/>
            <a:r>
              <a:rPr lang="en-US" sz="1000" b="1" dirty="0">
                <a:latin typeface="Gisha" pitchFamily="34" charset="-79"/>
                <a:cs typeface="Gisha" pitchFamily="34" charset="-79"/>
              </a:rPr>
              <a:t>C1</a:t>
            </a:r>
          </a:p>
          <a:p>
            <a:pPr algn="ctr" eaLnBrk="0" hangingPunct="0"/>
            <a:r>
              <a:rPr lang="en-US" sz="1000" b="1" dirty="0">
                <a:latin typeface="Gisha" pitchFamily="34" charset="-79"/>
                <a:cs typeface="Gisha" pitchFamily="34" charset="-79"/>
              </a:rPr>
              <a:t>40007881 – C780001</a:t>
            </a:r>
          </a:p>
        </p:txBody>
      </p:sp>
      <p:sp>
        <p:nvSpPr>
          <p:cNvPr id="65" name="Rectangle 34"/>
          <p:cNvSpPr>
            <a:spLocks noChangeArrowheads="1"/>
          </p:cNvSpPr>
          <p:nvPr/>
        </p:nvSpPr>
        <p:spPr bwMode="auto">
          <a:xfrm>
            <a:off x="6901440" y="3931007"/>
            <a:ext cx="1828800" cy="632519"/>
          </a:xfrm>
          <a:prstGeom prst="rect">
            <a:avLst/>
          </a:prstGeom>
          <a:solidFill>
            <a:schemeClr val="bg1"/>
          </a:solid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Senior Plant Maint. Tech. </a:t>
            </a:r>
          </a:p>
          <a:p>
            <a:pPr algn="ctr" eaLnBrk="0" hangingPunct="0"/>
            <a:r>
              <a:rPr lang="en-US" sz="1000" b="1" dirty="0">
                <a:latin typeface="Gisha" pitchFamily="34" charset="-79"/>
                <a:cs typeface="Gisha" pitchFamily="34" charset="-79"/>
              </a:rPr>
              <a:t>Les Shifflett</a:t>
            </a:r>
          </a:p>
          <a:p>
            <a:pPr algn="ctr" eaLnBrk="0" hangingPunct="0"/>
            <a:r>
              <a:rPr lang="en-US" sz="1000" b="1" dirty="0">
                <a:latin typeface="Gisha" pitchFamily="34" charset="-79"/>
                <a:cs typeface="Gisha" pitchFamily="34" charset="-79"/>
              </a:rPr>
              <a:t>C1</a:t>
            </a:r>
          </a:p>
          <a:p>
            <a:pPr algn="ctr" eaLnBrk="0" hangingPunct="0"/>
            <a:r>
              <a:rPr lang="en-US" sz="1000" b="1" dirty="0">
                <a:latin typeface="Gisha" pitchFamily="34" charset="-79"/>
                <a:cs typeface="Gisha" pitchFamily="34" charset="-79"/>
              </a:rPr>
              <a:t>40005600 – C746001</a:t>
            </a:r>
          </a:p>
        </p:txBody>
      </p:sp>
      <p:cxnSp>
        <p:nvCxnSpPr>
          <p:cNvPr id="129" name="Straight Connector 128"/>
          <p:cNvCxnSpPr/>
          <p:nvPr/>
        </p:nvCxnSpPr>
        <p:spPr>
          <a:xfrm>
            <a:off x="9892276" y="2424132"/>
            <a:ext cx="0" cy="96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34"/>
          <p:cNvSpPr>
            <a:spLocks noChangeArrowheads="1"/>
          </p:cNvSpPr>
          <p:nvPr/>
        </p:nvSpPr>
        <p:spPr bwMode="auto">
          <a:xfrm>
            <a:off x="3309094" y="2507122"/>
            <a:ext cx="1494346" cy="644532"/>
          </a:xfrm>
          <a:prstGeom prst="rect">
            <a:avLst/>
          </a:prstGeom>
          <a:solidFill>
            <a:schemeClr val="bg1"/>
          </a:solidFill>
          <a:ln w="9525" algn="ctr">
            <a:solidFill>
              <a:schemeClr val="tx1"/>
            </a:solidFill>
            <a:miter lim="800000"/>
            <a:headEnd/>
            <a:tailEnd/>
          </a:ln>
        </p:spPr>
        <p:txBody>
          <a:bodyPr wrap="none" anchor="ctr"/>
          <a:lstStyle/>
          <a:p>
            <a:pPr algn="ctr" eaLnBrk="0" hangingPunct="0"/>
            <a:r>
              <a:rPr lang="en-US" sz="1000" b="1" dirty="0" err="1">
                <a:latin typeface="Gisha" pitchFamily="34" charset="-79"/>
                <a:cs typeface="Gisha" pitchFamily="34" charset="-79"/>
              </a:rPr>
              <a:t>Prtrtmt</a:t>
            </a:r>
            <a:r>
              <a:rPr lang="en-US" sz="1000" b="1" dirty="0">
                <a:latin typeface="Gisha" pitchFamily="34" charset="-79"/>
                <a:cs typeface="Gisha" pitchFamily="34" charset="-79"/>
              </a:rPr>
              <a:t>. Project </a:t>
            </a:r>
            <a:r>
              <a:rPr lang="en-US" sz="1000" b="1" dirty="0" err="1">
                <a:latin typeface="Gisha" pitchFamily="34" charset="-79"/>
                <a:cs typeface="Gisha" pitchFamily="34" charset="-79"/>
              </a:rPr>
              <a:t>Coord</a:t>
            </a:r>
            <a:r>
              <a:rPr lang="en-US" sz="1000" b="1" dirty="0">
                <a:latin typeface="Gisha" pitchFamily="34" charset="-79"/>
                <a:cs typeface="Gisha" pitchFamily="34" charset="-79"/>
              </a:rPr>
              <a:t>.</a:t>
            </a:r>
          </a:p>
          <a:p>
            <a:pPr algn="ctr" eaLnBrk="0" hangingPunct="0"/>
            <a:r>
              <a:rPr lang="en-US" sz="1000" b="1" dirty="0">
                <a:latin typeface="Gisha" pitchFamily="34" charset="-79"/>
                <a:cs typeface="Gisha" pitchFamily="34" charset="-79"/>
              </a:rPr>
              <a:t>Laura Melton</a:t>
            </a:r>
          </a:p>
          <a:p>
            <a:pPr algn="ctr" eaLnBrk="0" hangingPunct="0"/>
            <a:r>
              <a:rPr lang="en-US" sz="1000" b="1" dirty="0">
                <a:latin typeface="Gisha" pitchFamily="34" charset="-79"/>
                <a:cs typeface="Gisha" pitchFamily="34" charset="-79"/>
              </a:rPr>
              <a:t>C2</a:t>
            </a:r>
          </a:p>
          <a:p>
            <a:pPr algn="ctr" eaLnBrk="0" hangingPunct="0"/>
            <a:r>
              <a:rPr lang="en-US" sz="1000" b="1" dirty="0">
                <a:latin typeface="Gisha" pitchFamily="34" charset="-79"/>
                <a:cs typeface="Gisha" pitchFamily="34" charset="-79"/>
              </a:rPr>
              <a:t>40002376 – C213G03</a:t>
            </a:r>
          </a:p>
        </p:txBody>
      </p:sp>
      <p:cxnSp>
        <p:nvCxnSpPr>
          <p:cNvPr id="62" name="Straight Connector 61"/>
          <p:cNvCxnSpPr>
            <a:cxnSpLocks/>
            <a:stCxn id="67" idx="2"/>
            <a:endCxn id="67" idx="2"/>
          </p:cNvCxnSpPr>
          <p:nvPr/>
        </p:nvCxnSpPr>
        <p:spPr>
          <a:xfrm>
            <a:off x="5579694" y="2418422"/>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34"/>
          <p:cNvSpPr>
            <a:spLocks noChangeArrowheads="1"/>
          </p:cNvSpPr>
          <p:nvPr/>
        </p:nvSpPr>
        <p:spPr bwMode="auto">
          <a:xfrm>
            <a:off x="8990295" y="5958423"/>
            <a:ext cx="1525194" cy="581689"/>
          </a:xfrm>
          <a:prstGeom prst="rect">
            <a:avLst/>
          </a:prstGeom>
          <a:no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Maintenance Tech.</a:t>
            </a:r>
          </a:p>
          <a:p>
            <a:pPr algn="ctr" eaLnBrk="0" hangingPunct="0"/>
            <a:r>
              <a:rPr lang="en-US" sz="1000" b="1" dirty="0">
                <a:latin typeface="Gisha" pitchFamily="34" charset="-79"/>
                <a:cs typeface="Gisha" pitchFamily="34" charset="-79"/>
              </a:rPr>
              <a:t>Thomas “</a:t>
            </a:r>
            <a:r>
              <a:rPr lang="en-US" sz="1000" b="1">
                <a:latin typeface="Gisha" pitchFamily="34" charset="-79"/>
                <a:cs typeface="Gisha" pitchFamily="34" charset="-79"/>
              </a:rPr>
              <a:t>Lee” Williams</a:t>
            </a:r>
            <a:endParaRPr lang="en-US" sz="1000" b="1" dirty="0">
              <a:latin typeface="Gisha" pitchFamily="34" charset="-79"/>
              <a:cs typeface="Gisha" pitchFamily="34" charset="-79"/>
            </a:endParaRPr>
          </a:p>
          <a:p>
            <a:pPr algn="ctr" eaLnBrk="0" hangingPunct="0"/>
            <a:r>
              <a:rPr lang="en-US" sz="1000" b="1" dirty="0">
                <a:latin typeface="Gisha" pitchFamily="34" charset="-79"/>
                <a:cs typeface="Gisha" pitchFamily="34" charset="-79"/>
              </a:rPr>
              <a:t>B3</a:t>
            </a:r>
          </a:p>
          <a:p>
            <a:pPr algn="ctr" eaLnBrk="0" hangingPunct="0"/>
            <a:r>
              <a:rPr lang="en-US" sz="1000" b="1" dirty="0">
                <a:latin typeface="Gisha" pitchFamily="34" charset="-79"/>
                <a:cs typeface="Gisha" pitchFamily="34" charset="-79"/>
              </a:rPr>
              <a:t>40006803 – C487G33</a:t>
            </a:r>
          </a:p>
        </p:txBody>
      </p:sp>
      <p:sp>
        <p:nvSpPr>
          <p:cNvPr id="140" name="TextBox 139"/>
          <p:cNvSpPr txBox="1"/>
          <p:nvPr/>
        </p:nvSpPr>
        <p:spPr>
          <a:xfrm>
            <a:off x="1676401" y="5820066"/>
            <a:ext cx="1839418" cy="400110"/>
          </a:xfrm>
          <a:prstGeom prst="rect">
            <a:avLst/>
          </a:prstGeom>
          <a:noFill/>
        </p:spPr>
        <p:txBody>
          <a:bodyPr wrap="square" rtlCol="0">
            <a:spAutoFit/>
          </a:bodyPr>
          <a:lstStyle/>
          <a:p>
            <a:r>
              <a:rPr lang="en-US" sz="1000" b="1" i="1" dirty="0">
                <a:latin typeface="Gisha" panose="020B0502040204020203" pitchFamily="34" charset="-79"/>
                <a:cs typeface="Gisha" panose="020B0502040204020203" pitchFamily="34" charset="-79"/>
              </a:rPr>
              <a:t>25 POSTIONS</a:t>
            </a:r>
          </a:p>
          <a:p>
            <a:r>
              <a:rPr lang="en-US" sz="1000" b="1" i="1" dirty="0">
                <a:latin typeface="Gisha" panose="020B0502040204020203" pitchFamily="34" charset="-79"/>
                <a:cs typeface="Gisha" panose="020B0502040204020203" pitchFamily="34" charset="-79"/>
              </a:rPr>
              <a:t>23 FTE’S / 1 PTE / 3 TRE’S</a:t>
            </a:r>
          </a:p>
        </p:txBody>
      </p:sp>
      <p:sp>
        <p:nvSpPr>
          <p:cNvPr id="127" name="TextBox 126"/>
          <p:cNvSpPr txBox="1"/>
          <p:nvPr/>
        </p:nvSpPr>
        <p:spPr>
          <a:xfrm>
            <a:off x="1676401" y="6414243"/>
            <a:ext cx="1683632" cy="246221"/>
          </a:xfrm>
          <a:prstGeom prst="rect">
            <a:avLst/>
          </a:prstGeom>
          <a:noFill/>
        </p:spPr>
        <p:txBody>
          <a:bodyPr wrap="square" rtlCol="0">
            <a:spAutoFit/>
          </a:bodyPr>
          <a:lstStyle/>
          <a:p>
            <a:r>
              <a:rPr lang="en-US" sz="1000" b="1" i="1" dirty="0">
                <a:latin typeface="Gisha" panose="020B0502040204020203" pitchFamily="34" charset="-79"/>
                <a:cs typeface="Gisha" panose="020B0502040204020203" pitchFamily="34" charset="-79"/>
              </a:rPr>
              <a:t>Updated 10/8/19</a:t>
            </a:r>
          </a:p>
        </p:txBody>
      </p:sp>
      <p:cxnSp>
        <p:nvCxnSpPr>
          <p:cNvPr id="111" name="Straight Connector 110"/>
          <p:cNvCxnSpPr/>
          <p:nvPr/>
        </p:nvCxnSpPr>
        <p:spPr>
          <a:xfrm flipH="1">
            <a:off x="8901801" y="6094451"/>
            <a:ext cx="884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52"/>
          <p:cNvSpPr>
            <a:spLocks noChangeArrowheads="1"/>
          </p:cNvSpPr>
          <p:nvPr/>
        </p:nvSpPr>
        <p:spPr bwMode="auto">
          <a:xfrm>
            <a:off x="6901439" y="4640709"/>
            <a:ext cx="1826056" cy="626871"/>
          </a:xfrm>
          <a:prstGeom prst="rect">
            <a:avLst/>
          </a:prstGeom>
          <a:no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Plant Maintenance Tech.</a:t>
            </a:r>
          </a:p>
          <a:p>
            <a:pPr algn="ctr" eaLnBrk="0" hangingPunct="0"/>
            <a:r>
              <a:rPr lang="en-US" sz="1000" b="1" dirty="0">
                <a:latin typeface="Gisha" pitchFamily="34" charset="-79"/>
                <a:cs typeface="Gisha" pitchFamily="34" charset="-79"/>
              </a:rPr>
              <a:t>Scott Shepherd</a:t>
            </a:r>
          </a:p>
          <a:p>
            <a:pPr algn="ctr" eaLnBrk="0" hangingPunct="0"/>
            <a:r>
              <a:rPr lang="en-US" sz="1000" b="1" dirty="0">
                <a:latin typeface="Gisha" pitchFamily="34" charset="-79"/>
                <a:cs typeface="Gisha" pitchFamily="34" charset="-79"/>
              </a:rPr>
              <a:t>B5</a:t>
            </a:r>
          </a:p>
          <a:p>
            <a:pPr algn="ctr" eaLnBrk="0" hangingPunct="0"/>
            <a:r>
              <a:rPr lang="en-US" sz="1000" b="1" dirty="0">
                <a:latin typeface="Gisha" pitchFamily="34" charset="-79"/>
                <a:cs typeface="Gisha" pitchFamily="34" charset="-79"/>
              </a:rPr>
              <a:t>40005582</a:t>
            </a:r>
            <a:r>
              <a:rPr lang="en-US" sz="1000" b="1" dirty="0">
                <a:solidFill>
                  <a:srgbClr val="FF0000"/>
                </a:solidFill>
                <a:latin typeface="Gisha" pitchFamily="34" charset="-79"/>
                <a:cs typeface="Gisha" pitchFamily="34" charset="-79"/>
              </a:rPr>
              <a:t> </a:t>
            </a:r>
            <a:r>
              <a:rPr lang="en-US" sz="1000" b="1" dirty="0">
                <a:latin typeface="Gisha" pitchFamily="34" charset="-79"/>
                <a:cs typeface="Gisha" pitchFamily="34" charset="-79"/>
              </a:rPr>
              <a:t>– C745003</a:t>
            </a:r>
          </a:p>
        </p:txBody>
      </p:sp>
      <p:cxnSp>
        <p:nvCxnSpPr>
          <p:cNvPr id="68" name="Straight Connector 67"/>
          <p:cNvCxnSpPr>
            <a:stCxn id="92" idx="3"/>
          </p:cNvCxnSpPr>
          <p:nvPr/>
        </p:nvCxnSpPr>
        <p:spPr>
          <a:xfrm>
            <a:off x="6653140" y="5578775"/>
            <a:ext cx="1554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6805043" y="2875943"/>
            <a:ext cx="6401" cy="34486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63" idx="3"/>
          </p:cNvCxnSpPr>
          <p:nvPr/>
        </p:nvCxnSpPr>
        <p:spPr>
          <a:xfrm flipV="1">
            <a:off x="6652170" y="4861236"/>
            <a:ext cx="152872" cy="44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91" idx="3"/>
          </p:cNvCxnSpPr>
          <p:nvPr/>
        </p:nvCxnSpPr>
        <p:spPr>
          <a:xfrm>
            <a:off x="6646275" y="4221323"/>
            <a:ext cx="165168" cy="2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102" idx="3"/>
          </p:cNvCxnSpPr>
          <p:nvPr/>
        </p:nvCxnSpPr>
        <p:spPr>
          <a:xfrm>
            <a:off x="6646275" y="3556255"/>
            <a:ext cx="165640" cy="1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Line 13"/>
          <p:cNvSpPr>
            <a:spLocks noChangeShapeType="1"/>
          </p:cNvSpPr>
          <p:nvPr/>
        </p:nvSpPr>
        <p:spPr bwMode="auto">
          <a:xfrm flipH="1">
            <a:off x="8671374" y="6324598"/>
            <a:ext cx="230502" cy="1"/>
          </a:xfrm>
          <a:prstGeom prst="line">
            <a:avLst/>
          </a:prstGeom>
          <a:noFill/>
          <a:ln w="9525">
            <a:solidFill>
              <a:schemeClr val="tx1"/>
            </a:solidFill>
            <a:round/>
            <a:headEnd/>
            <a:tailEnd/>
          </a:ln>
        </p:spPr>
        <p:txBody>
          <a:bodyPr/>
          <a:lstStyle/>
          <a:p>
            <a:endParaRPr lang="en-US"/>
          </a:p>
        </p:txBody>
      </p:sp>
      <p:cxnSp>
        <p:nvCxnSpPr>
          <p:cNvPr id="93" name="Straight Connector 92"/>
          <p:cNvCxnSpPr/>
          <p:nvPr/>
        </p:nvCxnSpPr>
        <p:spPr>
          <a:xfrm flipV="1">
            <a:off x="8715697" y="5564858"/>
            <a:ext cx="181586" cy="21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887241" y="2875943"/>
            <a:ext cx="14558" cy="34486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71" idx="3"/>
          </p:cNvCxnSpPr>
          <p:nvPr/>
        </p:nvCxnSpPr>
        <p:spPr>
          <a:xfrm flipV="1">
            <a:off x="8727496" y="4953302"/>
            <a:ext cx="167025" cy="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65" idx="3"/>
          </p:cNvCxnSpPr>
          <p:nvPr/>
        </p:nvCxnSpPr>
        <p:spPr>
          <a:xfrm flipV="1">
            <a:off x="8730240" y="4244294"/>
            <a:ext cx="155244" cy="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2062" idx="3"/>
          </p:cNvCxnSpPr>
          <p:nvPr/>
        </p:nvCxnSpPr>
        <p:spPr>
          <a:xfrm>
            <a:off x="8720214" y="2877851"/>
            <a:ext cx="165271" cy="1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105" idx="3"/>
          </p:cNvCxnSpPr>
          <p:nvPr/>
        </p:nvCxnSpPr>
        <p:spPr>
          <a:xfrm flipV="1">
            <a:off x="8720214" y="3545086"/>
            <a:ext cx="174307" cy="1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3100053" y="1961331"/>
            <a:ext cx="944" cy="16021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3100526" y="3563513"/>
            <a:ext cx="1951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3095305" y="2829388"/>
            <a:ext cx="2055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04" idx="3"/>
          </p:cNvCxnSpPr>
          <p:nvPr/>
        </p:nvCxnSpPr>
        <p:spPr>
          <a:xfrm flipV="1">
            <a:off x="6640477" y="2876466"/>
            <a:ext cx="172793" cy="2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3101246" y="1961331"/>
            <a:ext cx="201721" cy="2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6648202" y="6325119"/>
            <a:ext cx="15684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34"/>
          <p:cNvSpPr>
            <a:spLocks noChangeArrowheads="1"/>
          </p:cNvSpPr>
          <p:nvPr/>
        </p:nvSpPr>
        <p:spPr bwMode="auto">
          <a:xfrm>
            <a:off x="4975770" y="4567367"/>
            <a:ext cx="1676400" cy="596706"/>
          </a:xfrm>
          <a:prstGeom prst="rect">
            <a:avLst/>
          </a:prstGeom>
          <a:no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O &amp; M Specialist II</a:t>
            </a:r>
          </a:p>
          <a:p>
            <a:pPr algn="ctr" eaLnBrk="0" hangingPunct="0"/>
            <a:r>
              <a:rPr lang="en-US" sz="1000" b="1" dirty="0">
                <a:latin typeface="Gisha" pitchFamily="34" charset="-79"/>
                <a:cs typeface="Gisha" pitchFamily="34" charset="-79"/>
              </a:rPr>
              <a:t>Bryan Chavis</a:t>
            </a:r>
            <a:endParaRPr lang="en-US" sz="800" b="1" dirty="0">
              <a:latin typeface="Gisha" pitchFamily="34" charset="-79"/>
              <a:cs typeface="Gisha" pitchFamily="34" charset="-79"/>
            </a:endParaRPr>
          </a:p>
          <a:p>
            <a:pPr algn="ctr" eaLnBrk="0" hangingPunct="0"/>
            <a:r>
              <a:rPr lang="en-US" sz="1000" b="1" dirty="0">
                <a:latin typeface="Gisha" pitchFamily="34" charset="-79"/>
                <a:cs typeface="Gisha" pitchFamily="34" charset="-79"/>
              </a:rPr>
              <a:t>B5</a:t>
            </a:r>
          </a:p>
          <a:p>
            <a:pPr algn="ctr" eaLnBrk="0" hangingPunct="0"/>
            <a:r>
              <a:rPr lang="en-US" sz="1000" b="1" dirty="0">
                <a:latin typeface="Gisha" pitchFamily="34" charset="-79"/>
                <a:cs typeface="Gisha" pitchFamily="34" charset="-79"/>
              </a:rPr>
              <a:t>40008959– C744004</a:t>
            </a:r>
          </a:p>
        </p:txBody>
      </p:sp>
      <p:sp>
        <p:nvSpPr>
          <p:cNvPr id="64" name="Rectangle 34"/>
          <p:cNvSpPr>
            <a:spLocks noChangeArrowheads="1"/>
          </p:cNvSpPr>
          <p:nvPr/>
        </p:nvSpPr>
        <p:spPr bwMode="auto">
          <a:xfrm>
            <a:off x="6911003" y="6004939"/>
            <a:ext cx="1816493" cy="639316"/>
          </a:xfrm>
          <a:prstGeom prst="rect">
            <a:avLst/>
          </a:prstGeom>
          <a:solidFill>
            <a:schemeClr val="bg1"/>
          </a:solid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Plant Maintenance Tech.</a:t>
            </a:r>
          </a:p>
          <a:p>
            <a:pPr algn="ctr" eaLnBrk="0" hangingPunct="0"/>
            <a:r>
              <a:rPr lang="en-US" sz="1000" b="1" dirty="0">
                <a:latin typeface="Gisha" pitchFamily="34" charset="-79"/>
                <a:cs typeface="Gisha" pitchFamily="34" charset="-79"/>
              </a:rPr>
              <a:t>Johnny Heard</a:t>
            </a:r>
          </a:p>
          <a:p>
            <a:pPr algn="ctr" eaLnBrk="0" hangingPunct="0"/>
            <a:r>
              <a:rPr lang="en-US" sz="1000" b="1" dirty="0">
                <a:latin typeface="Gisha" pitchFamily="34" charset="-79"/>
                <a:cs typeface="Gisha" pitchFamily="34" charset="-79"/>
              </a:rPr>
              <a:t>B5</a:t>
            </a:r>
          </a:p>
          <a:p>
            <a:pPr algn="ctr" eaLnBrk="0" hangingPunct="0"/>
            <a:r>
              <a:rPr lang="en-US" sz="1000" b="1" dirty="0">
                <a:latin typeface="Gisha" pitchFamily="34" charset="-79"/>
                <a:cs typeface="Gisha" pitchFamily="34" charset="-79"/>
              </a:rPr>
              <a:t>40008960 – C745002</a:t>
            </a:r>
          </a:p>
        </p:txBody>
      </p:sp>
      <p:cxnSp>
        <p:nvCxnSpPr>
          <p:cNvPr id="74" name="Straight Connector 73"/>
          <p:cNvCxnSpPr/>
          <p:nvPr/>
        </p:nvCxnSpPr>
        <p:spPr>
          <a:xfrm>
            <a:off x="8901800" y="5784042"/>
            <a:ext cx="95775" cy="4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48"/>
          <p:cNvSpPr>
            <a:spLocks noChangeArrowheads="1"/>
          </p:cNvSpPr>
          <p:nvPr/>
        </p:nvSpPr>
        <p:spPr bwMode="auto">
          <a:xfrm>
            <a:off x="1621080" y="2507122"/>
            <a:ext cx="1295400" cy="649216"/>
          </a:xfrm>
          <a:prstGeom prst="rect">
            <a:avLst/>
          </a:prstGeom>
          <a:noFill/>
          <a:ln w="9525" algn="ctr">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Project Coordinator</a:t>
            </a:r>
          </a:p>
          <a:p>
            <a:pPr algn="ctr" eaLnBrk="0" hangingPunct="0"/>
            <a:r>
              <a:rPr lang="en-US" sz="1000" b="1" dirty="0">
                <a:latin typeface="Gisha" pitchFamily="34" charset="-79"/>
                <a:cs typeface="Gisha" pitchFamily="34" charset="-79"/>
              </a:rPr>
              <a:t>Blake </a:t>
            </a:r>
            <a:r>
              <a:rPr lang="en-US" sz="1000" b="1" dirty="0" err="1">
                <a:latin typeface="Gisha" pitchFamily="34" charset="-79"/>
                <a:cs typeface="Gisha" pitchFamily="34" charset="-79"/>
              </a:rPr>
              <a:t>Fite</a:t>
            </a:r>
            <a:endParaRPr lang="en-US" sz="800" b="1" dirty="0">
              <a:latin typeface="Gisha" pitchFamily="34" charset="-79"/>
              <a:cs typeface="Gisha" pitchFamily="34" charset="-79"/>
            </a:endParaRPr>
          </a:p>
          <a:p>
            <a:pPr algn="ctr" eaLnBrk="0" hangingPunct="0"/>
            <a:r>
              <a:rPr lang="en-US" sz="1000" b="1" dirty="0">
                <a:latin typeface="Gisha" pitchFamily="34" charset="-79"/>
                <a:cs typeface="Gisha" pitchFamily="34" charset="-79"/>
              </a:rPr>
              <a:t>C2</a:t>
            </a:r>
          </a:p>
          <a:p>
            <a:pPr algn="ctr" eaLnBrk="0" hangingPunct="0"/>
            <a:r>
              <a:rPr lang="en-US" sz="1000" b="1" dirty="0">
                <a:latin typeface="Gisha" pitchFamily="34" charset="-79"/>
                <a:cs typeface="Gisha" pitchFamily="34" charset="-79"/>
              </a:rPr>
              <a:t>40009024 – C213004</a:t>
            </a:r>
          </a:p>
        </p:txBody>
      </p:sp>
      <p:cxnSp>
        <p:nvCxnSpPr>
          <p:cNvPr id="80" name="Straight Connector 79"/>
          <p:cNvCxnSpPr/>
          <p:nvPr/>
        </p:nvCxnSpPr>
        <p:spPr>
          <a:xfrm>
            <a:off x="3048000" y="1961330"/>
            <a:ext cx="1030" cy="1603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2070" idx="3"/>
          </p:cNvCxnSpPr>
          <p:nvPr/>
        </p:nvCxnSpPr>
        <p:spPr>
          <a:xfrm flipH="1" flipV="1">
            <a:off x="2916481" y="3563452"/>
            <a:ext cx="134307" cy="1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2914530" y="2829388"/>
            <a:ext cx="1334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2910718" y="1961331"/>
            <a:ext cx="137282" cy="28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Line 13"/>
          <p:cNvSpPr>
            <a:spLocks noChangeShapeType="1"/>
          </p:cNvSpPr>
          <p:nvPr/>
        </p:nvSpPr>
        <p:spPr bwMode="auto">
          <a:xfrm>
            <a:off x="5561192" y="1680920"/>
            <a:ext cx="0" cy="97396"/>
          </a:xfrm>
          <a:prstGeom prst="line">
            <a:avLst/>
          </a:prstGeom>
          <a:noFill/>
          <a:ln w="9525">
            <a:solidFill>
              <a:schemeClr val="tx1"/>
            </a:solidFill>
            <a:round/>
            <a:headEnd/>
            <a:tailEnd/>
          </a:ln>
        </p:spPr>
        <p:txBody>
          <a:bodyPr/>
          <a:lstStyle/>
          <a:p>
            <a:endParaRPr lang="en-US"/>
          </a:p>
        </p:txBody>
      </p:sp>
      <p:sp>
        <p:nvSpPr>
          <p:cNvPr id="77" name="Rectangle 17">
            <a:extLst>
              <a:ext uri="{FF2B5EF4-FFF2-40B4-BE49-F238E27FC236}">
                <a16:creationId xmlns:a16="http://schemas.microsoft.com/office/drawing/2014/main" id="{1C3FF140-9953-430A-A6AB-B5230113F583}"/>
              </a:ext>
            </a:extLst>
          </p:cNvPr>
          <p:cNvSpPr>
            <a:spLocks noChangeArrowheads="1"/>
          </p:cNvSpPr>
          <p:nvPr/>
        </p:nvSpPr>
        <p:spPr bwMode="auto">
          <a:xfrm>
            <a:off x="7816010" y="1781659"/>
            <a:ext cx="1261987" cy="643321"/>
          </a:xfrm>
          <a:prstGeom prst="rect">
            <a:avLst/>
          </a:prstGeom>
          <a:noFill/>
          <a:ln w="9525">
            <a:solidFill>
              <a:schemeClr val="tx1"/>
            </a:solidFill>
            <a:miter lim="800000"/>
            <a:headEnd/>
            <a:tailEnd/>
          </a:ln>
        </p:spPr>
        <p:txBody>
          <a:bodyPr wrap="none" anchor="ctr"/>
          <a:lstStyle/>
          <a:p>
            <a:pPr algn="ctr" eaLnBrk="0" hangingPunct="0"/>
            <a:r>
              <a:rPr lang="en-US" sz="1000" b="1" dirty="0">
                <a:latin typeface="Gisha" pitchFamily="34" charset="-79"/>
                <a:cs typeface="Gisha" pitchFamily="34" charset="-79"/>
              </a:rPr>
              <a:t>Utility Technician</a:t>
            </a:r>
          </a:p>
          <a:p>
            <a:pPr algn="ctr" eaLnBrk="0" hangingPunct="0"/>
            <a:r>
              <a:rPr lang="en-US" sz="1000" b="1" dirty="0">
                <a:latin typeface="Gisha" pitchFamily="34" charset="-79"/>
                <a:cs typeface="Gisha" pitchFamily="34" charset="-79"/>
              </a:rPr>
              <a:t>Elyssa Monzingo</a:t>
            </a:r>
          </a:p>
          <a:p>
            <a:pPr algn="ctr" eaLnBrk="0" hangingPunct="0"/>
            <a:r>
              <a:rPr lang="en-US" sz="1000" b="1" dirty="0">
                <a:latin typeface="Gisha" pitchFamily="34" charset="-79"/>
                <a:cs typeface="Gisha" pitchFamily="34" charset="-79"/>
              </a:rPr>
              <a:t>C1</a:t>
            </a:r>
          </a:p>
          <a:p>
            <a:pPr algn="ctr" eaLnBrk="0" hangingPunct="0"/>
            <a:r>
              <a:rPr lang="en-US" sz="1000" b="1" dirty="0">
                <a:latin typeface="Gisha" pitchFamily="34" charset="-79"/>
                <a:cs typeface="Gisha" pitchFamily="34" charset="-79"/>
              </a:rPr>
              <a:t>40009379 – C111005</a:t>
            </a:r>
          </a:p>
        </p:txBody>
      </p:sp>
      <p:sp>
        <p:nvSpPr>
          <p:cNvPr id="84" name="Line 13">
            <a:extLst>
              <a:ext uri="{FF2B5EF4-FFF2-40B4-BE49-F238E27FC236}">
                <a16:creationId xmlns:a16="http://schemas.microsoft.com/office/drawing/2014/main" id="{A3B49DEF-1939-4A3D-B9B4-0B056E5C6507}"/>
              </a:ext>
            </a:extLst>
          </p:cNvPr>
          <p:cNvSpPr>
            <a:spLocks noChangeShapeType="1"/>
          </p:cNvSpPr>
          <p:nvPr/>
        </p:nvSpPr>
        <p:spPr bwMode="auto">
          <a:xfrm flipH="1">
            <a:off x="8458200" y="1685350"/>
            <a:ext cx="0" cy="92967"/>
          </a:xfrm>
          <a:prstGeom prst="line">
            <a:avLst/>
          </a:prstGeom>
          <a:noFill/>
          <a:ln w="9525">
            <a:solidFill>
              <a:schemeClr val="tx1"/>
            </a:solidFill>
            <a:round/>
            <a:headEnd/>
            <a:tailEnd/>
          </a:ln>
        </p:spPr>
        <p:txBody>
          <a:bodyPr/>
          <a:lstStyle/>
          <a:p>
            <a:endParaRPr lang="en-US"/>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0857-BB17-44C1-9200-BA2614F78C4A}"/>
              </a:ext>
            </a:extLst>
          </p:cNvPr>
          <p:cNvSpPr>
            <a:spLocks noGrp="1"/>
          </p:cNvSpPr>
          <p:nvPr>
            <p:ph type="title"/>
          </p:nvPr>
        </p:nvSpPr>
        <p:spPr/>
        <p:txBody>
          <a:bodyPr/>
          <a:lstStyle/>
          <a:p>
            <a:r>
              <a:rPr lang="en-US" dirty="0"/>
              <a:t>Engineering and Environmental Services</a:t>
            </a:r>
            <a:br>
              <a:rPr lang="en-US" dirty="0"/>
            </a:br>
            <a:r>
              <a:rPr lang="en-US" dirty="0"/>
              <a:t>Project Management Division</a:t>
            </a:r>
          </a:p>
        </p:txBody>
      </p:sp>
      <p:pic>
        <p:nvPicPr>
          <p:cNvPr id="5" name="Content Placeholder 4">
            <a:extLst>
              <a:ext uri="{FF2B5EF4-FFF2-40B4-BE49-F238E27FC236}">
                <a16:creationId xmlns:a16="http://schemas.microsoft.com/office/drawing/2014/main" id="{68B87552-38E1-4A43-BEF6-ED4831AF14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840" y="1846263"/>
            <a:ext cx="8214764" cy="4400301"/>
          </a:xfrm>
          <a:prstGeom prst="rect">
            <a:avLst/>
          </a:prstGeom>
        </p:spPr>
      </p:pic>
    </p:spTree>
    <p:extLst>
      <p:ext uri="{BB962C8B-B14F-4D97-AF65-F5344CB8AC3E}">
        <p14:creationId xmlns:p14="http://schemas.microsoft.com/office/powerpoint/2010/main" val="1363149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2955" y="536703"/>
            <a:ext cx="9936056" cy="873957"/>
          </a:xfrm>
          <a:prstGeom prst="rect">
            <a:avLst/>
          </a:prstGeom>
        </p:spPr>
        <p:txBody>
          <a:bodyPr vert="horz" wrap="square" lIns="0" tIns="12065" rIns="0" bIns="0" rtlCol="0">
            <a:spAutoFit/>
          </a:bodyPr>
          <a:lstStyle/>
          <a:p>
            <a:pPr marL="12700" algn="ctr">
              <a:lnSpc>
                <a:spcPct val="100000"/>
              </a:lnSpc>
              <a:spcBef>
                <a:spcPts val="95"/>
              </a:spcBef>
            </a:pPr>
            <a:r>
              <a:rPr lang="en-US" sz="2800" dirty="0">
                <a:solidFill>
                  <a:schemeClr val="tx1"/>
                </a:solidFill>
                <a:latin typeface="Roboto Black" panose="02000000000000000000" pitchFamily="2" charset="0"/>
                <a:ea typeface="Roboto Black" panose="02000000000000000000" pitchFamily="2" charset="0"/>
              </a:rPr>
              <a:t>300 E. Main Street</a:t>
            </a:r>
            <a:br>
              <a:rPr lang="en-US" sz="3600" dirty="0">
                <a:latin typeface="Roboto Black" panose="02000000000000000000" pitchFamily="2" charset="0"/>
                <a:ea typeface="Roboto Black" panose="02000000000000000000" pitchFamily="2" charset="0"/>
              </a:rPr>
            </a:br>
            <a:r>
              <a:rPr lang="en-US" sz="2800" dirty="0">
                <a:solidFill>
                  <a:schemeClr val="tx1"/>
                </a:solidFill>
                <a:latin typeface="Roboto Black" panose="02000000000000000000" pitchFamily="2" charset="0"/>
                <a:ea typeface="Roboto Black" panose="02000000000000000000" pitchFamily="2" charset="0"/>
              </a:rPr>
              <a:t>Mixed Use Development</a:t>
            </a:r>
            <a:endParaRPr sz="2800" spc="-15" dirty="0">
              <a:solidFill>
                <a:schemeClr val="tx1"/>
              </a:solidFill>
              <a:latin typeface="Roboto Black" panose="02000000000000000000" pitchFamily="2" charset="0"/>
              <a:ea typeface="Roboto Black" panose="02000000000000000000" pitchFamily="2" charset="0"/>
            </a:endParaRPr>
          </a:p>
        </p:txBody>
      </p:sp>
      <p:sp>
        <p:nvSpPr>
          <p:cNvPr id="4" name="object 4"/>
          <p:cNvSpPr txBox="1"/>
          <p:nvPr/>
        </p:nvSpPr>
        <p:spPr>
          <a:xfrm>
            <a:off x="758139" y="6544005"/>
            <a:ext cx="2762885" cy="254000"/>
          </a:xfrm>
          <a:prstGeom prst="rect">
            <a:avLst/>
          </a:prstGeom>
        </p:spPr>
        <p:txBody>
          <a:bodyPr vert="horz" wrap="square" lIns="0" tIns="0" rIns="0" bIns="0" rtlCol="0">
            <a:spAutoFit/>
          </a:bodyPr>
          <a:lstStyle/>
          <a:p>
            <a:pPr marL="12700">
              <a:lnSpc>
                <a:spcPts val="1810"/>
              </a:lnSpc>
            </a:pPr>
            <a:r>
              <a:rPr sz="1800" b="1" spc="-5">
                <a:solidFill>
                  <a:srgbClr val="FFFFFF"/>
                </a:solidFill>
                <a:latin typeface="Calibri"/>
                <a:cs typeface="Calibri"/>
              </a:rPr>
              <a:t>Durham County</a:t>
            </a:r>
            <a:r>
              <a:rPr sz="1800" b="1" spc="-85">
                <a:solidFill>
                  <a:srgbClr val="FFFFFF"/>
                </a:solidFill>
                <a:latin typeface="Calibri"/>
                <a:cs typeface="Calibri"/>
              </a:rPr>
              <a:t> </a:t>
            </a:r>
            <a:r>
              <a:rPr sz="1800" b="1" spc="-10">
                <a:solidFill>
                  <a:srgbClr val="FFFFFF"/>
                </a:solidFill>
                <a:latin typeface="Calibri"/>
                <a:cs typeface="Calibri"/>
              </a:rPr>
              <a:t>Government</a:t>
            </a:r>
            <a:endParaRPr sz="1800">
              <a:latin typeface="Calibri"/>
              <a:cs typeface="Calibri"/>
            </a:endParaRPr>
          </a:p>
        </p:txBody>
      </p:sp>
      <p:sp>
        <p:nvSpPr>
          <p:cNvPr id="5" name="object 5"/>
          <p:cNvSpPr txBox="1"/>
          <p:nvPr/>
        </p:nvSpPr>
        <p:spPr>
          <a:xfrm>
            <a:off x="4273422" y="6556806"/>
            <a:ext cx="1542415" cy="254000"/>
          </a:xfrm>
          <a:prstGeom prst="rect">
            <a:avLst/>
          </a:prstGeom>
        </p:spPr>
        <p:txBody>
          <a:bodyPr vert="horz" wrap="square" lIns="0" tIns="0" rIns="0" bIns="0" rtlCol="0">
            <a:spAutoFit/>
          </a:bodyPr>
          <a:lstStyle/>
          <a:p>
            <a:pPr marL="12700">
              <a:lnSpc>
                <a:spcPts val="1810"/>
              </a:lnSpc>
            </a:pPr>
            <a:r>
              <a:rPr sz="1800" b="1" spc="-15">
                <a:solidFill>
                  <a:srgbClr val="FFFFFF"/>
                </a:solidFill>
                <a:latin typeface="Calibri"/>
                <a:cs typeface="Calibri"/>
                <a:hlinkClick r:id="rId2"/>
              </a:rPr>
              <a:t>www.dconc.gov</a:t>
            </a:r>
            <a:endParaRPr sz="1800">
              <a:latin typeface="Calibri"/>
              <a:cs typeface="Calibri"/>
            </a:endParaRPr>
          </a:p>
        </p:txBody>
      </p:sp>
      <p:sp>
        <p:nvSpPr>
          <p:cNvPr id="3" name="object 3"/>
          <p:cNvSpPr txBox="1"/>
          <p:nvPr/>
        </p:nvSpPr>
        <p:spPr>
          <a:xfrm>
            <a:off x="662940" y="1410660"/>
            <a:ext cx="10770921" cy="1835246"/>
          </a:xfrm>
          <a:prstGeom prst="rect">
            <a:avLst/>
          </a:prstGeom>
        </p:spPr>
        <p:txBody>
          <a:bodyPr vert="horz" wrap="square" lIns="0" tIns="169545" rIns="0" bIns="0" rtlCol="0">
            <a:spAutoFit/>
          </a:bodyPr>
          <a:lstStyle/>
          <a:p>
            <a:pPr marL="467995">
              <a:lnSpc>
                <a:spcPct val="100000"/>
              </a:lnSpc>
            </a:pPr>
            <a:endParaRPr lang="en-US" sz="2400" dirty="0">
              <a:cs typeface="Calibri"/>
            </a:endParaRPr>
          </a:p>
          <a:p>
            <a:pPr marL="12065" marR="21590">
              <a:lnSpc>
                <a:spcPts val="3290"/>
              </a:lnSpc>
              <a:spcBef>
                <a:spcPts val="165"/>
              </a:spcBef>
              <a:tabLst>
                <a:tab pos="467995" algn="l"/>
                <a:tab pos="468630" algn="l"/>
              </a:tabLst>
            </a:pPr>
            <a:endParaRPr lang="en-US" sz="2400" b="1" spc="-15" dirty="0">
              <a:cs typeface="Calibri"/>
            </a:endParaRPr>
          </a:p>
          <a:p>
            <a:pPr marL="12065" marR="21590">
              <a:lnSpc>
                <a:spcPts val="3290"/>
              </a:lnSpc>
              <a:spcBef>
                <a:spcPts val="165"/>
              </a:spcBef>
              <a:tabLst>
                <a:tab pos="467995" algn="l"/>
                <a:tab pos="468630" algn="l"/>
              </a:tabLst>
            </a:pPr>
            <a:endParaRPr lang="en-US" sz="2400" spc="-10" dirty="0">
              <a:latin typeface="Calibri"/>
              <a:cs typeface="Calibri"/>
            </a:endParaRPr>
          </a:p>
          <a:p>
            <a:pPr marL="467995" marR="5080" indent="-455930">
              <a:lnSpc>
                <a:spcPct val="113700"/>
              </a:lnSpc>
              <a:spcBef>
                <a:spcPts val="15"/>
              </a:spcBef>
              <a:buFont typeface="Wingdings"/>
              <a:buChar char=""/>
              <a:tabLst>
                <a:tab pos="467995" algn="l"/>
                <a:tab pos="468630" algn="l"/>
              </a:tabLst>
            </a:pPr>
            <a:endParaRPr sz="2400" dirty="0">
              <a:latin typeface="Calibri"/>
              <a:cs typeface="Calibri"/>
            </a:endParaRPr>
          </a:p>
        </p:txBody>
      </p:sp>
      <p:pic>
        <p:nvPicPr>
          <p:cNvPr id="6" name="Picture 5" descr="A street scene with focus on the side of a road&#10;&#10;Description automatically generated">
            <a:extLst>
              <a:ext uri="{FF2B5EF4-FFF2-40B4-BE49-F238E27FC236}">
                <a16:creationId xmlns:a16="http://schemas.microsoft.com/office/drawing/2014/main" id="{29B67B70-BEA2-4F10-8887-18D2B2D02C0C}"/>
              </a:ext>
            </a:extLst>
          </p:cNvPr>
          <p:cNvPicPr preferRelativeResize="0">
            <a:picLocks/>
          </p:cNvPicPr>
          <p:nvPr/>
        </p:nvPicPr>
        <p:blipFill rotWithShape="1">
          <a:blip r:embed="rId3">
            <a:extLst>
              <a:ext uri="{28A0092B-C50C-407E-A947-70E740481C1C}">
                <a14:useLocalDpi xmlns:a14="http://schemas.microsoft.com/office/drawing/2010/main" val="0"/>
              </a:ext>
            </a:extLst>
          </a:blip>
          <a:srcRect t="12000" b="13185"/>
          <a:stretch/>
        </p:blipFill>
        <p:spPr>
          <a:xfrm>
            <a:off x="838200" y="1600200"/>
            <a:ext cx="10523219" cy="4560570"/>
          </a:xfrm>
          <a:prstGeom prst="rect">
            <a:avLst/>
          </a:prstGeom>
        </p:spPr>
      </p:pic>
    </p:spTree>
    <p:extLst>
      <p:ext uri="{BB962C8B-B14F-4D97-AF65-F5344CB8AC3E}">
        <p14:creationId xmlns:p14="http://schemas.microsoft.com/office/powerpoint/2010/main" val="3704990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58139" y="6544005"/>
            <a:ext cx="2762885" cy="254000"/>
          </a:xfrm>
          <a:prstGeom prst="rect">
            <a:avLst/>
          </a:prstGeom>
        </p:spPr>
        <p:txBody>
          <a:bodyPr vert="horz" wrap="square" lIns="0" tIns="0" rIns="0" bIns="0" rtlCol="0">
            <a:spAutoFit/>
          </a:bodyPr>
          <a:lstStyle/>
          <a:p>
            <a:pPr marL="12700">
              <a:lnSpc>
                <a:spcPts val="1810"/>
              </a:lnSpc>
            </a:pPr>
            <a:r>
              <a:rPr sz="1800" b="1" spc="-5">
                <a:solidFill>
                  <a:srgbClr val="FFFFFF"/>
                </a:solidFill>
                <a:latin typeface="Calibri"/>
                <a:cs typeface="Calibri"/>
              </a:rPr>
              <a:t>Durham County</a:t>
            </a:r>
            <a:r>
              <a:rPr sz="1800" b="1" spc="-85">
                <a:solidFill>
                  <a:srgbClr val="FFFFFF"/>
                </a:solidFill>
                <a:latin typeface="Calibri"/>
                <a:cs typeface="Calibri"/>
              </a:rPr>
              <a:t> </a:t>
            </a:r>
            <a:r>
              <a:rPr sz="1800" b="1" spc="-10">
                <a:solidFill>
                  <a:srgbClr val="FFFFFF"/>
                </a:solidFill>
                <a:latin typeface="Calibri"/>
                <a:cs typeface="Calibri"/>
              </a:rPr>
              <a:t>Government</a:t>
            </a:r>
            <a:endParaRPr sz="1800">
              <a:latin typeface="Calibri"/>
              <a:cs typeface="Calibri"/>
            </a:endParaRPr>
          </a:p>
        </p:txBody>
      </p:sp>
      <p:sp>
        <p:nvSpPr>
          <p:cNvPr id="5" name="object 5"/>
          <p:cNvSpPr txBox="1"/>
          <p:nvPr/>
        </p:nvSpPr>
        <p:spPr>
          <a:xfrm>
            <a:off x="4273422" y="6556806"/>
            <a:ext cx="1542415" cy="254000"/>
          </a:xfrm>
          <a:prstGeom prst="rect">
            <a:avLst/>
          </a:prstGeom>
        </p:spPr>
        <p:txBody>
          <a:bodyPr vert="horz" wrap="square" lIns="0" tIns="0" rIns="0" bIns="0" rtlCol="0">
            <a:spAutoFit/>
          </a:bodyPr>
          <a:lstStyle/>
          <a:p>
            <a:pPr marL="12700">
              <a:lnSpc>
                <a:spcPts val="1810"/>
              </a:lnSpc>
            </a:pPr>
            <a:r>
              <a:rPr sz="1800" b="1" spc="-15">
                <a:solidFill>
                  <a:srgbClr val="FFFFFF"/>
                </a:solidFill>
                <a:latin typeface="Calibri"/>
                <a:cs typeface="Calibri"/>
                <a:hlinkClick r:id="rId2"/>
              </a:rPr>
              <a:t>www.dconc.gov</a:t>
            </a:r>
            <a:endParaRPr sz="1800">
              <a:latin typeface="Calibri"/>
              <a:cs typeface="Calibri"/>
            </a:endParaRPr>
          </a:p>
        </p:txBody>
      </p:sp>
      <p:sp>
        <p:nvSpPr>
          <p:cNvPr id="3" name="object 3"/>
          <p:cNvSpPr txBox="1"/>
          <p:nvPr/>
        </p:nvSpPr>
        <p:spPr>
          <a:xfrm>
            <a:off x="1234439" y="1097204"/>
            <a:ext cx="9944101" cy="5688224"/>
          </a:xfrm>
          <a:prstGeom prst="rect">
            <a:avLst/>
          </a:prstGeom>
        </p:spPr>
        <p:txBody>
          <a:bodyPr vert="horz" wrap="square" lIns="0" tIns="169545" rIns="0" bIns="0" rtlCol="0">
            <a:spAutoFit/>
          </a:bodyPr>
          <a:lstStyle/>
          <a:p>
            <a:pPr marL="457200" indent="-457200">
              <a:lnSpc>
                <a:spcPct val="133000"/>
              </a:lnSpc>
              <a:buFont typeface="Arial" panose="020B0604020202020204" pitchFamily="34" charset="0"/>
              <a:buChar char="•"/>
            </a:pPr>
            <a:r>
              <a:rPr lang="en-US" sz="2800" dirty="0">
                <a:latin typeface="Roboto" panose="02000000000000000000" pitchFamily="2" charset="0"/>
                <a:ea typeface="Roboto" panose="02000000000000000000" pitchFamily="2" charset="0"/>
              </a:rPr>
              <a:t>The </a:t>
            </a:r>
            <a:r>
              <a:rPr lang="en-US" sz="2800" b="1" u="sng" dirty="0">
                <a:latin typeface="Roboto" panose="02000000000000000000" pitchFamily="2" charset="0"/>
                <a:ea typeface="Roboto" panose="02000000000000000000" pitchFamily="2" charset="0"/>
              </a:rPr>
              <a:t>300 E. Main St</a:t>
            </a:r>
            <a:r>
              <a:rPr lang="en-US" sz="2800" i="1" dirty="0">
                <a:latin typeface="Roboto" panose="02000000000000000000" pitchFamily="2" charset="0"/>
                <a:ea typeface="Roboto" panose="02000000000000000000" pitchFamily="2" charset="0"/>
              </a:rPr>
              <a:t>. </a:t>
            </a:r>
            <a:r>
              <a:rPr lang="en-US" sz="2800" dirty="0">
                <a:latin typeface="Roboto" panose="02000000000000000000" pitchFamily="2" charset="0"/>
                <a:ea typeface="Roboto" panose="02000000000000000000" pitchFamily="2" charset="0"/>
              </a:rPr>
              <a:t>project includes a 757 space structured parking garage with a 110-unit mixed income affordable housing wrapper with a childcare space and commercial/retail component.</a:t>
            </a:r>
          </a:p>
          <a:p>
            <a:pPr marL="457200" indent="-457200">
              <a:lnSpc>
                <a:spcPct val="133000"/>
              </a:lnSpc>
              <a:buFont typeface="Arial" panose="020B0604020202020204" pitchFamily="34" charset="0"/>
              <a:buChar char="•"/>
            </a:pPr>
            <a:r>
              <a:rPr lang="en-US" sz="2800" b="0" i="0" u="none" strike="noStrike" baseline="0" dirty="0">
                <a:latin typeface="Roboto" panose="02000000000000000000" pitchFamily="2" charset="0"/>
                <a:ea typeface="Roboto" panose="02000000000000000000" pitchFamily="2" charset="0"/>
              </a:rPr>
              <a:t>The </a:t>
            </a:r>
            <a:r>
              <a:rPr lang="en-US" sz="2800" b="1" i="0" u="sng" strike="noStrike" baseline="0" dirty="0">
                <a:latin typeface="Roboto" panose="02000000000000000000" pitchFamily="2" charset="0"/>
                <a:ea typeface="Roboto" panose="02000000000000000000" pitchFamily="2" charset="0"/>
              </a:rPr>
              <a:t>500 E. Main St.</a:t>
            </a:r>
            <a:r>
              <a:rPr lang="en-US" sz="2800" dirty="0">
                <a:latin typeface="Roboto" panose="02000000000000000000" pitchFamily="2" charset="0"/>
                <a:ea typeface="Roboto" panose="02000000000000000000" pitchFamily="2" charset="0"/>
              </a:rPr>
              <a:t> </a:t>
            </a:r>
            <a:r>
              <a:rPr lang="en-US" sz="2800" b="0" i="0" u="none" strike="noStrike" baseline="0" dirty="0">
                <a:latin typeface="Roboto" panose="02000000000000000000" pitchFamily="2" charset="0"/>
                <a:ea typeface="Roboto" panose="02000000000000000000" pitchFamily="2" charset="0"/>
              </a:rPr>
              <a:t>project includes a 847 space structured p</a:t>
            </a:r>
            <a:r>
              <a:rPr lang="en-US" sz="2800" dirty="0">
                <a:latin typeface="Roboto" panose="02000000000000000000" pitchFamily="2" charset="0"/>
                <a:ea typeface="Roboto" panose="02000000000000000000" pitchFamily="2" charset="0"/>
              </a:rPr>
              <a:t>arking garage with 195-unit mixed income affordable housing structure and a 246-unit market rate housing wrapper with commercial/retail space suitable for a grocer and other tenants. </a:t>
            </a:r>
            <a:endParaRPr lang="en-US" sz="2800" b="0" i="0" u="none" strike="noStrike" baseline="0" dirty="0">
              <a:latin typeface="Roboto" panose="02000000000000000000" pitchFamily="2" charset="0"/>
              <a:ea typeface="Roboto" panose="02000000000000000000" pitchFamily="2" charset="0"/>
            </a:endParaRPr>
          </a:p>
          <a:p>
            <a:pPr marL="467995" indent="-455930">
              <a:lnSpc>
                <a:spcPct val="100000"/>
              </a:lnSpc>
              <a:spcBef>
                <a:spcPts val="400"/>
              </a:spcBef>
              <a:buFont typeface="Wingdings"/>
              <a:buChar char=""/>
              <a:tabLst>
                <a:tab pos="467995" algn="l"/>
                <a:tab pos="468630" algn="l"/>
                <a:tab pos="9655810" algn="l"/>
              </a:tabLst>
            </a:pPr>
            <a:endParaRPr lang="en-US" sz="2000" b="1" spc="-5" dirty="0">
              <a:cs typeface="Calibri"/>
            </a:endParaRPr>
          </a:p>
        </p:txBody>
      </p:sp>
      <p:sp>
        <p:nvSpPr>
          <p:cNvPr id="13" name="Title 4">
            <a:extLst>
              <a:ext uri="{FF2B5EF4-FFF2-40B4-BE49-F238E27FC236}">
                <a16:creationId xmlns:a16="http://schemas.microsoft.com/office/drawing/2014/main" id="{E5B93E9E-7CCD-4F53-B7E8-6B20DD98F78B}"/>
              </a:ext>
            </a:extLst>
          </p:cNvPr>
          <p:cNvSpPr>
            <a:spLocks noGrp="1"/>
          </p:cNvSpPr>
          <p:nvPr>
            <p:ph type="title"/>
          </p:nvPr>
        </p:nvSpPr>
        <p:spPr>
          <a:xfrm>
            <a:off x="915988" y="469900"/>
            <a:ext cx="9165272" cy="430887"/>
          </a:xfrm>
        </p:spPr>
        <p:txBody>
          <a:bodyPr>
            <a:normAutofit fontScale="90000"/>
          </a:bodyPr>
          <a:lstStyle/>
          <a:p>
            <a:pPr algn="ctr"/>
            <a:r>
              <a:rPr lang="en-US" sz="2800" dirty="0">
                <a:solidFill>
                  <a:schemeClr val="tx1"/>
                </a:solidFill>
                <a:latin typeface="Roboto Black" panose="02000000000000000000" pitchFamily="2" charset="0"/>
                <a:ea typeface="Roboto Black" panose="02000000000000000000" pitchFamily="2" charset="0"/>
              </a:rPr>
              <a:t>ONGOING PROJECTS</a:t>
            </a:r>
          </a:p>
        </p:txBody>
      </p:sp>
    </p:spTree>
    <p:extLst>
      <p:ext uri="{BB962C8B-B14F-4D97-AF65-F5344CB8AC3E}">
        <p14:creationId xmlns:p14="http://schemas.microsoft.com/office/powerpoint/2010/main" val="621224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6402" y="549684"/>
            <a:ext cx="10971480" cy="627736"/>
          </a:xfrm>
          <a:prstGeom prst="rect">
            <a:avLst/>
          </a:prstGeom>
        </p:spPr>
        <p:txBody>
          <a:bodyPr vert="horz" wrap="square" lIns="0" tIns="12065" rIns="0" bIns="0" rtlCol="0">
            <a:spAutoFit/>
          </a:bodyPr>
          <a:lstStyle/>
          <a:p>
            <a:pPr marL="12700">
              <a:lnSpc>
                <a:spcPct val="100000"/>
              </a:lnSpc>
              <a:spcBef>
                <a:spcPts val="95"/>
              </a:spcBef>
            </a:pPr>
            <a:r>
              <a:rPr kumimoji="0" lang="en-US" sz="4000" b="0" i="0" u="none" strike="noStrike" kern="1200" cap="all" spc="0" normalizeH="0" baseline="0" noProof="0" dirty="0">
                <a:ln>
                  <a:noFill/>
                </a:ln>
                <a:solidFill>
                  <a:srgbClr val="636466"/>
                </a:solidFill>
                <a:effectLst/>
                <a:uLnTx/>
                <a:uFillTx/>
                <a:latin typeface="Roboto Black" panose="02000000000000000000" pitchFamily="2" charset="0"/>
                <a:ea typeface="Roboto Black" panose="02000000000000000000" pitchFamily="2" charset="0"/>
                <a:cs typeface="+mj-cs"/>
              </a:rPr>
              <a:t>300 E Main St </a:t>
            </a:r>
            <a:r>
              <a:rPr kumimoji="0" lang="en-US" sz="4000" b="0" i="0" u="none" strike="noStrike" kern="1200" cap="all" spc="0" normalizeH="0" baseline="0" noProof="0" dirty="0">
                <a:ln>
                  <a:noFill/>
                </a:ln>
                <a:solidFill>
                  <a:srgbClr val="1F1F1F"/>
                </a:solidFill>
                <a:effectLst/>
                <a:uLnTx/>
                <a:uFillTx/>
                <a:latin typeface="BigNoodleTitling" panose="02000708030402040100" pitchFamily="2" charset="0"/>
                <a:ea typeface="Roboto Condensed" panose="02000000000000000000" pitchFamily="2" charset="0"/>
                <a:cs typeface="+mj-cs"/>
              </a:rPr>
              <a:t>–</a:t>
            </a:r>
            <a:r>
              <a:rPr kumimoji="0" lang="en-US" sz="4000" b="0" i="0" u="none" strike="noStrike" kern="1200" cap="all" spc="0" normalizeH="0" baseline="0" noProof="0" dirty="0">
                <a:ln>
                  <a:noFill/>
                </a:ln>
                <a:solidFill>
                  <a:srgbClr val="636466"/>
                </a:solidFill>
                <a:effectLst/>
                <a:uLnTx/>
                <a:uFillTx/>
                <a:latin typeface="Roboto Black" panose="02000000000000000000" pitchFamily="2" charset="0"/>
                <a:ea typeface="Roboto Black" panose="02000000000000000000" pitchFamily="2" charset="0"/>
                <a:cs typeface="+mj-cs"/>
              </a:rPr>
              <a:t> Development PROGRAM</a:t>
            </a:r>
            <a:endParaRPr lang="en-US" sz="3600" spc="-15" dirty="0"/>
          </a:p>
        </p:txBody>
      </p:sp>
      <p:sp>
        <p:nvSpPr>
          <p:cNvPr id="4" name="object 4"/>
          <p:cNvSpPr txBox="1"/>
          <p:nvPr/>
        </p:nvSpPr>
        <p:spPr>
          <a:xfrm>
            <a:off x="758139" y="6544005"/>
            <a:ext cx="2762885" cy="254000"/>
          </a:xfrm>
          <a:prstGeom prst="rect">
            <a:avLst/>
          </a:prstGeom>
        </p:spPr>
        <p:txBody>
          <a:bodyPr vert="horz" wrap="square" lIns="0" tIns="0" rIns="0" bIns="0" rtlCol="0">
            <a:spAutoFit/>
          </a:bodyPr>
          <a:lstStyle/>
          <a:p>
            <a:pPr marL="12700">
              <a:lnSpc>
                <a:spcPts val="1810"/>
              </a:lnSpc>
            </a:pPr>
            <a:r>
              <a:rPr sz="1800" b="1" spc="-5">
                <a:solidFill>
                  <a:srgbClr val="FFFFFF"/>
                </a:solidFill>
                <a:latin typeface="Calibri"/>
                <a:cs typeface="Calibri"/>
              </a:rPr>
              <a:t>Durham County</a:t>
            </a:r>
            <a:r>
              <a:rPr sz="1800" b="1" spc="-85">
                <a:solidFill>
                  <a:srgbClr val="FFFFFF"/>
                </a:solidFill>
                <a:latin typeface="Calibri"/>
                <a:cs typeface="Calibri"/>
              </a:rPr>
              <a:t> </a:t>
            </a:r>
            <a:r>
              <a:rPr sz="1800" b="1" spc="-10">
                <a:solidFill>
                  <a:srgbClr val="FFFFFF"/>
                </a:solidFill>
                <a:latin typeface="Calibri"/>
                <a:cs typeface="Calibri"/>
              </a:rPr>
              <a:t>Government</a:t>
            </a:r>
            <a:endParaRPr sz="1800">
              <a:latin typeface="Calibri"/>
              <a:cs typeface="Calibri"/>
            </a:endParaRPr>
          </a:p>
        </p:txBody>
      </p:sp>
      <p:sp>
        <p:nvSpPr>
          <p:cNvPr id="5" name="object 5"/>
          <p:cNvSpPr txBox="1"/>
          <p:nvPr/>
        </p:nvSpPr>
        <p:spPr>
          <a:xfrm>
            <a:off x="4273422" y="6556806"/>
            <a:ext cx="1542415" cy="254000"/>
          </a:xfrm>
          <a:prstGeom prst="rect">
            <a:avLst/>
          </a:prstGeom>
        </p:spPr>
        <p:txBody>
          <a:bodyPr vert="horz" wrap="square" lIns="0" tIns="0" rIns="0" bIns="0" rtlCol="0">
            <a:spAutoFit/>
          </a:bodyPr>
          <a:lstStyle/>
          <a:p>
            <a:pPr marL="12700">
              <a:lnSpc>
                <a:spcPts val="1810"/>
              </a:lnSpc>
            </a:pPr>
            <a:r>
              <a:rPr sz="1800" b="1" spc="-15">
                <a:solidFill>
                  <a:srgbClr val="FFFFFF"/>
                </a:solidFill>
                <a:latin typeface="Calibri"/>
                <a:cs typeface="Calibri"/>
                <a:hlinkClick r:id="rId2"/>
              </a:rPr>
              <a:t>www.dconc.gov</a:t>
            </a:r>
            <a:endParaRPr sz="1800">
              <a:latin typeface="Calibri"/>
              <a:cs typeface="Calibri"/>
            </a:endParaRPr>
          </a:p>
        </p:txBody>
      </p:sp>
      <p:sp>
        <p:nvSpPr>
          <p:cNvPr id="6" name="TextBox 5">
            <a:extLst>
              <a:ext uri="{FF2B5EF4-FFF2-40B4-BE49-F238E27FC236}">
                <a16:creationId xmlns:a16="http://schemas.microsoft.com/office/drawing/2014/main" id="{A034FDDA-ED89-417F-AE74-17627122070A}"/>
              </a:ext>
            </a:extLst>
          </p:cNvPr>
          <p:cNvSpPr txBox="1"/>
          <p:nvPr/>
        </p:nvSpPr>
        <p:spPr>
          <a:xfrm>
            <a:off x="559244" y="4984740"/>
            <a:ext cx="5399150" cy="1323439"/>
          </a:xfrm>
          <a:prstGeom prst="rect">
            <a:avLst/>
          </a:prstGeom>
          <a:noFill/>
        </p:spPr>
        <p:txBody>
          <a:bodyPr wrap="square">
            <a:spAutoFit/>
          </a:bodyPr>
          <a:lstStyle/>
          <a:p>
            <a:r>
              <a:rPr lang="en-US" sz="2000" dirty="0">
                <a:solidFill>
                  <a:srgbClr val="58595B"/>
                </a:solidFill>
                <a:latin typeface="Roboto" pitchFamily="2" charset="0"/>
                <a:ea typeface="Roboto" pitchFamily="2" charset="0"/>
              </a:rPr>
              <a:t>Diverse unit mix to allow the buildings to be</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Mixed-Income</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Mixed-Use</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Intergenerational  </a:t>
            </a:r>
            <a:endParaRPr lang="en-US" sz="2000" dirty="0">
              <a:solidFill>
                <a:srgbClr val="1F1F1F"/>
              </a:solidFill>
              <a:latin typeface="Roboto" pitchFamily="2" charset="0"/>
              <a:ea typeface="Roboto" pitchFamily="2" charset="0"/>
            </a:endParaRPr>
          </a:p>
        </p:txBody>
      </p:sp>
      <p:sp>
        <p:nvSpPr>
          <p:cNvPr id="7" name="TextBox 6">
            <a:extLst>
              <a:ext uri="{FF2B5EF4-FFF2-40B4-BE49-F238E27FC236}">
                <a16:creationId xmlns:a16="http://schemas.microsoft.com/office/drawing/2014/main" id="{7DF389B6-1C09-4E2A-A831-D3ACDC35A411}"/>
              </a:ext>
            </a:extLst>
          </p:cNvPr>
          <p:cNvSpPr txBox="1"/>
          <p:nvPr/>
        </p:nvSpPr>
        <p:spPr>
          <a:xfrm>
            <a:off x="698553" y="1419849"/>
            <a:ext cx="4653810" cy="400110"/>
          </a:xfrm>
          <a:prstGeom prst="rect">
            <a:avLst/>
          </a:prstGeom>
          <a:noFill/>
        </p:spPr>
        <p:txBody>
          <a:bodyPr wrap="square" rtlCol="0">
            <a:spAutoFit/>
          </a:bodyPr>
          <a:lstStyle/>
          <a:p>
            <a:r>
              <a:rPr lang="en-US" sz="2000" b="1" dirty="0">
                <a:solidFill>
                  <a:srgbClr val="1F1F1F"/>
                </a:solidFill>
                <a:latin typeface="Roboto Light"/>
              </a:rPr>
              <a:t>Affordable Housing</a:t>
            </a:r>
          </a:p>
        </p:txBody>
      </p:sp>
      <p:sp>
        <p:nvSpPr>
          <p:cNvPr id="8" name="TextBox 7">
            <a:extLst>
              <a:ext uri="{FF2B5EF4-FFF2-40B4-BE49-F238E27FC236}">
                <a16:creationId xmlns:a16="http://schemas.microsoft.com/office/drawing/2014/main" id="{DB81640D-FB0C-44A6-954F-4A698538AA58}"/>
              </a:ext>
            </a:extLst>
          </p:cNvPr>
          <p:cNvSpPr txBox="1"/>
          <p:nvPr/>
        </p:nvSpPr>
        <p:spPr>
          <a:xfrm>
            <a:off x="6414118" y="1419849"/>
            <a:ext cx="5097054" cy="400110"/>
          </a:xfrm>
          <a:prstGeom prst="rect">
            <a:avLst/>
          </a:prstGeom>
          <a:noFill/>
        </p:spPr>
        <p:txBody>
          <a:bodyPr wrap="square" rtlCol="0">
            <a:spAutoFit/>
          </a:bodyPr>
          <a:lstStyle/>
          <a:p>
            <a:r>
              <a:rPr lang="en-US" sz="2000" b="1" dirty="0">
                <a:solidFill>
                  <a:srgbClr val="1F1F1F"/>
                </a:solidFill>
                <a:latin typeface="Roboto Light"/>
              </a:rPr>
              <a:t>Childcare &amp; Commercial Space </a:t>
            </a:r>
          </a:p>
        </p:txBody>
      </p:sp>
      <p:graphicFrame>
        <p:nvGraphicFramePr>
          <p:cNvPr id="9" name="Table 8">
            <a:extLst>
              <a:ext uri="{FF2B5EF4-FFF2-40B4-BE49-F238E27FC236}">
                <a16:creationId xmlns:a16="http://schemas.microsoft.com/office/drawing/2014/main" id="{911A8D36-2EC5-43E5-8EC8-D3031A33C7EA}"/>
              </a:ext>
            </a:extLst>
          </p:cNvPr>
          <p:cNvGraphicFramePr>
            <a:graphicFrameLocks noGrp="1"/>
          </p:cNvGraphicFramePr>
          <p:nvPr/>
        </p:nvGraphicFramePr>
        <p:xfrm>
          <a:off x="6538068" y="2053244"/>
          <a:ext cx="3936119" cy="1715867"/>
        </p:xfrm>
        <a:graphic>
          <a:graphicData uri="http://schemas.openxmlformats.org/drawingml/2006/table">
            <a:tbl>
              <a:tblPr firstRow="1" firstCol="1" bandRow="1"/>
              <a:tblGrid>
                <a:gridCol w="2748338">
                  <a:extLst>
                    <a:ext uri="{9D8B030D-6E8A-4147-A177-3AD203B41FA5}">
                      <a16:colId xmlns:a16="http://schemas.microsoft.com/office/drawing/2014/main" val="2674374420"/>
                    </a:ext>
                  </a:extLst>
                </a:gridCol>
                <a:gridCol w="1187781">
                  <a:extLst>
                    <a:ext uri="{9D8B030D-6E8A-4147-A177-3AD203B41FA5}">
                      <a16:colId xmlns:a16="http://schemas.microsoft.com/office/drawing/2014/main" val="3463883328"/>
                    </a:ext>
                  </a:extLst>
                </a:gridCol>
              </a:tblGrid>
              <a:tr h="524340">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2000" dirty="0">
                          <a:effectLst/>
                          <a:latin typeface="Roboto Black" pitchFamily="2" charset="0"/>
                          <a:ea typeface="Roboto Black" pitchFamily="2" charset="0"/>
                        </a:rPr>
                        <a:t>Description</a:t>
                      </a:r>
                      <a:endParaRPr lang="en-US" sz="2000" b="1" dirty="0">
                        <a:solidFill>
                          <a:srgbClr val="FFFFFF"/>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2000" dirty="0">
                          <a:effectLst/>
                          <a:latin typeface="Roboto Black" pitchFamily="2" charset="0"/>
                          <a:ea typeface="Roboto Black" pitchFamily="2" charset="0"/>
                        </a:rPr>
                        <a:t>Sq. Ft.</a:t>
                      </a:r>
                      <a:endParaRPr lang="en-US" sz="2000" b="1" dirty="0">
                        <a:solidFill>
                          <a:srgbClr val="FFFFFF"/>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extLst>
                  <a:ext uri="{0D108BD9-81ED-4DB2-BD59-A6C34878D82A}">
                    <a16:rowId xmlns:a16="http://schemas.microsoft.com/office/drawing/2014/main" val="598474685"/>
                  </a:ext>
                </a:extLst>
              </a:tr>
              <a:tr h="436950">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2000" b="0" dirty="0">
                          <a:solidFill>
                            <a:schemeClr val="tx1"/>
                          </a:solidFill>
                          <a:effectLst/>
                          <a:latin typeface="Roboto" pitchFamily="2" charset="0"/>
                          <a:ea typeface="Calibri" panose="020F0502020204030204" pitchFamily="34" charset="0"/>
                          <a:cs typeface="Times New Roman" panose="02020603050405020304" pitchFamily="18" charset="0"/>
                        </a:rPr>
                        <a:t>Childcare</a:t>
                      </a:r>
                    </a:p>
                  </a:txBody>
                  <a:tcPr marL="68580" marR="68580"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latin typeface="Roboto" pitchFamily="2" charset="0"/>
                          <a:ea typeface="Calibri" panose="020F0502020204030204" pitchFamily="34" charset="0"/>
                          <a:cs typeface="Times New Roman" panose="02020603050405020304" pitchFamily="18" charset="0"/>
                        </a:rPr>
                        <a:t>10,243</a:t>
                      </a:r>
                    </a:p>
                  </a:txBody>
                  <a:tcPr marL="68580" marR="68580"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357383945"/>
                  </a:ext>
                </a:extLst>
              </a:tr>
              <a:tr h="436950">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2000" dirty="0">
                          <a:solidFill>
                            <a:schemeClr val="tx1"/>
                          </a:solidFill>
                          <a:effectLst/>
                        </a:rPr>
                        <a:t>Commercial</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rPr>
                        <a:t>3,900</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40676644"/>
                  </a:ext>
                </a:extLst>
              </a:tr>
              <a:tr h="303559">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r">
                        <a:lnSpc>
                          <a:spcPct val="107000"/>
                        </a:lnSpc>
                        <a:spcBef>
                          <a:spcPts val="0"/>
                        </a:spcBef>
                        <a:spcAft>
                          <a:spcPts val="0"/>
                        </a:spcAft>
                      </a:pPr>
                      <a:r>
                        <a:rPr lang="en-US" sz="2000" b="1" dirty="0">
                          <a:effectLst/>
                          <a:latin typeface="Roboto Black" pitchFamily="2" charset="0"/>
                          <a:ea typeface="Roboto Black" pitchFamily="2" charset="0"/>
                        </a:rPr>
                        <a:t>TOTAL</a:t>
                      </a:r>
                      <a:endParaRPr lang="en-US" sz="2000" b="1" dirty="0">
                        <a:solidFill>
                          <a:srgbClr val="FFFFFF"/>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b="1" dirty="0">
                          <a:solidFill>
                            <a:schemeClr val="bg1"/>
                          </a:solidFill>
                          <a:effectLst/>
                          <a:latin typeface="Roboto Black" pitchFamily="2" charset="0"/>
                          <a:ea typeface="Roboto Black" pitchFamily="2" charset="0"/>
                        </a:rPr>
                        <a:t>14.143</a:t>
                      </a:r>
                      <a:endParaRPr lang="en-US" sz="2000" b="1" dirty="0">
                        <a:solidFill>
                          <a:schemeClr val="bg1"/>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extLst>
                  <a:ext uri="{0D108BD9-81ED-4DB2-BD59-A6C34878D82A}">
                    <a16:rowId xmlns:a16="http://schemas.microsoft.com/office/drawing/2014/main" val="2797601016"/>
                  </a:ext>
                </a:extLst>
              </a:tr>
            </a:tbl>
          </a:graphicData>
        </a:graphic>
      </p:graphicFrame>
      <p:graphicFrame>
        <p:nvGraphicFramePr>
          <p:cNvPr id="10" name="Table 9">
            <a:extLst>
              <a:ext uri="{FF2B5EF4-FFF2-40B4-BE49-F238E27FC236}">
                <a16:creationId xmlns:a16="http://schemas.microsoft.com/office/drawing/2014/main" id="{16CC5B07-A45C-409D-8ACA-6451836A6075}"/>
              </a:ext>
            </a:extLst>
          </p:cNvPr>
          <p:cNvGraphicFramePr>
            <a:graphicFrameLocks noGrp="1"/>
          </p:cNvGraphicFramePr>
          <p:nvPr/>
        </p:nvGraphicFramePr>
        <p:xfrm>
          <a:off x="698553" y="2053243"/>
          <a:ext cx="5120533" cy="2639526"/>
        </p:xfrm>
        <a:graphic>
          <a:graphicData uri="http://schemas.openxmlformats.org/drawingml/2006/table">
            <a:tbl>
              <a:tblPr firstRow="1" firstCol="1" bandRow="1"/>
              <a:tblGrid>
                <a:gridCol w="1262915">
                  <a:extLst>
                    <a:ext uri="{9D8B030D-6E8A-4147-A177-3AD203B41FA5}">
                      <a16:colId xmlns:a16="http://schemas.microsoft.com/office/drawing/2014/main" val="2674374420"/>
                    </a:ext>
                  </a:extLst>
                </a:gridCol>
                <a:gridCol w="965324">
                  <a:extLst>
                    <a:ext uri="{9D8B030D-6E8A-4147-A177-3AD203B41FA5}">
                      <a16:colId xmlns:a16="http://schemas.microsoft.com/office/drawing/2014/main" val="3463883328"/>
                    </a:ext>
                  </a:extLst>
                </a:gridCol>
                <a:gridCol w="961646">
                  <a:extLst>
                    <a:ext uri="{9D8B030D-6E8A-4147-A177-3AD203B41FA5}">
                      <a16:colId xmlns:a16="http://schemas.microsoft.com/office/drawing/2014/main" val="229616750"/>
                    </a:ext>
                  </a:extLst>
                </a:gridCol>
                <a:gridCol w="965324">
                  <a:extLst>
                    <a:ext uri="{9D8B030D-6E8A-4147-A177-3AD203B41FA5}">
                      <a16:colId xmlns:a16="http://schemas.microsoft.com/office/drawing/2014/main" val="1698954298"/>
                    </a:ext>
                  </a:extLst>
                </a:gridCol>
                <a:gridCol w="965324">
                  <a:extLst>
                    <a:ext uri="{9D8B030D-6E8A-4147-A177-3AD203B41FA5}">
                      <a16:colId xmlns:a16="http://schemas.microsoft.com/office/drawing/2014/main" val="2300940715"/>
                    </a:ext>
                  </a:extLst>
                </a:gridCol>
              </a:tblGrid>
              <a:tr h="612401">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2000" dirty="0">
                          <a:effectLst/>
                          <a:latin typeface="Roboto Black" pitchFamily="2" charset="0"/>
                          <a:ea typeface="Roboto Black" pitchFamily="2" charset="0"/>
                        </a:rPr>
                        <a:t>Unit Type</a:t>
                      </a:r>
                      <a:endParaRPr lang="en-US" sz="2000" b="1" dirty="0">
                        <a:solidFill>
                          <a:srgbClr val="FFFFFF"/>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2000" dirty="0">
                          <a:effectLst/>
                          <a:latin typeface="Roboto Black" pitchFamily="2" charset="0"/>
                          <a:ea typeface="Roboto Black" pitchFamily="2" charset="0"/>
                        </a:rPr>
                        <a:t>30% AMI</a:t>
                      </a:r>
                      <a:endParaRPr lang="en-US" sz="2000" b="1" dirty="0">
                        <a:solidFill>
                          <a:srgbClr val="FFFFFF"/>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2000" dirty="0">
                          <a:effectLst/>
                          <a:latin typeface="Roboto Black" pitchFamily="2" charset="0"/>
                          <a:ea typeface="Roboto Black" pitchFamily="2" charset="0"/>
                        </a:rPr>
                        <a:t>60% AMI</a:t>
                      </a:r>
                      <a:endParaRPr lang="en-US" sz="2000" b="1" dirty="0">
                        <a:solidFill>
                          <a:srgbClr val="FFFFFF"/>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2000" dirty="0">
                          <a:effectLst/>
                          <a:latin typeface="Roboto Black" pitchFamily="2" charset="0"/>
                          <a:ea typeface="Roboto Black" pitchFamily="2" charset="0"/>
                        </a:rPr>
                        <a:t>80%  AMI</a:t>
                      </a:r>
                      <a:endParaRPr lang="en-US" sz="2000" b="1" dirty="0">
                        <a:solidFill>
                          <a:srgbClr val="FFFFFF"/>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ctr">
                        <a:lnSpc>
                          <a:spcPct val="107000"/>
                        </a:lnSpc>
                        <a:spcBef>
                          <a:spcPts val="0"/>
                        </a:spcBef>
                        <a:spcAft>
                          <a:spcPts val="0"/>
                        </a:spcAft>
                      </a:pPr>
                      <a:r>
                        <a:rPr lang="en-US" sz="2000" dirty="0">
                          <a:effectLst/>
                          <a:latin typeface="Roboto Black" pitchFamily="2" charset="0"/>
                          <a:ea typeface="Roboto Black" pitchFamily="2" charset="0"/>
                        </a:rPr>
                        <a:t>TOTAL</a:t>
                      </a:r>
                      <a:endParaRPr lang="en-US" sz="2000" b="1" dirty="0">
                        <a:solidFill>
                          <a:srgbClr val="FFFFFF"/>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33E"/>
                    </a:solidFill>
                  </a:tcPr>
                </a:tc>
                <a:extLst>
                  <a:ext uri="{0D108BD9-81ED-4DB2-BD59-A6C34878D82A}">
                    <a16:rowId xmlns:a16="http://schemas.microsoft.com/office/drawing/2014/main" val="598474685"/>
                  </a:ext>
                </a:extLst>
              </a:tr>
              <a:tr h="41953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2000" b="0" dirty="0">
                          <a:solidFill>
                            <a:schemeClr val="tx1"/>
                          </a:solidFill>
                          <a:effectLst/>
                          <a:latin typeface="Roboto" pitchFamily="2" charset="0"/>
                          <a:ea typeface="Calibri" panose="020F0502020204030204" pitchFamily="34" charset="0"/>
                          <a:cs typeface="Times New Roman" panose="02020603050405020304" pitchFamily="18" charset="0"/>
                        </a:rPr>
                        <a:t>STUDIO</a:t>
                      </a:r>
                    </a:p>
                  </a:txBody>
                  <a:tcPr marL="68580" marR="68580"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latin typeface="Roboto" pitchFamily="2" charset="0"/>
                          <a:ea typeface="Calibri" panose="020F0502020204030204" pitchFamily="34" charset="0"/>
                          <a:cs typeface="Times New Roman" panose="02020603050405020304" pitchFamily="18" charset="0"/>
                        </a:rPr>
                        <a:t>3</a:t>
                      </a:r>
                    </a:p>
                  </a:txBody>
                  <a:tcPr marL="68580" marR="68580"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latin typeface="Roboto" pitchFamily="2" charset="0"/>
                          <a:ea typeface="Calibri" panose="020F0502020204030204" pitchFamily="34" charset="0"/>
                          <a:cs typeface="Times New Roman" panose="02020603050405020304" pitchFamily="18" charset="0"/>
                        </a:rPr>
                        <a:t>12</a:t>
                      </a:r>
                    </a:p>
                  </a:txBody>
                  <a:tcPr marL="68580" marR="68580"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latin typeface="Roboto" pitchFamily="2" charset="0"/>
                          <a:ea typeface="Calibri" panose="020F0502020204030204" pitchFamily="34" charset="0"/>
                          <a:cs typeface="Times New Roman" panose="02020603050405020304" pitchFamily="18" charset="0"/>
                        </a:rPr>
                        <a:t>0</a:t>
                      </a:r>
                    </a:p>
                  </a:txBody>
                  <a:tcPr marL="68580" marR="68580"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latin typeface="Roboto" pitchFamily="2" charset="0"/>
                          <a:ea typeface="Calibri" panose="020F0502020204030204" pitchFamily="34" charset="0"/>
                          <a:cs typeface="Times New Roman" panose="02020603050405020304" pitchFamily="18" charset="0"/>
                        </a:rPr>
                        <a:t>15</a:t>
                      </a:r>
                    </a:p>
                  </a:txBody>
                  <a:tcPr marL="68580" marR="68580"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357383945"/>
                  </a:ext>
                </a:extLst>
              </a:tr>
              <a:tr h="41953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2000" dirty="0">
                          <a:solidFill>
                            <a:schemeClr val="tx1"/>
                          </a:solidFill>
                          <a:effectLst/>
                        </a:rPr>
                        <a:t>1BR</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rPr>
                        <a:t>7</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rPr>
                        <a:t>18</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rPr>
                        <a:t>5</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rPr>
                        <a:t>30</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40676644"/>
                  </a:ext>
                </a:extLst>
              </a:tr>
              <a:tr h="41953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2000" dirty="0">
                          <a:solidFill>
                            <a:schemeClr val="tx1"/>
                          </a:solidFill>
                          <a:effectLst/>
                        </a:rPr>
                        <a:t>2BR</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rPr>
                        <a:t>9</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rPr>
                        <a:t>30</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rPr>
                        <a:t>11</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chemeClr val="tx1"/>
                          </a:solidFill>
                          <a:effectLst/>
                        </a:rPr>
                        <a:t>50</a:t>
                      </a:r>
                      <a:endParaRPr lang="en-US" sz="2000" dirty="0">
                        <a:solidFill>
                          <a:schemeClr val="tx1"/>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884150929"/>
                  </a:ext>
                </a:extLst>
              </a:tr>
              <a:tr h="419534">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l">
                        <a:lnSpc>
                          <a:spcPct val="107000"/>
                        </a:lnSpc>
                        <a:spcBef>
                          <a:spcPts val="0"/>
                        </a:spcBef>
                        <a:spcAft>
                          <a:spcPts val="0"/>
                        </a:spcAft>
                      </a:pPr>
                      <a:r>
                        <a:rPr lang="en-US" sz="2000" dirty="0">
                          <a:solidFill>
                            <a:sysClr val="windowText" lastClr="000000"/>
                          </a:solidFill>
                          <a:effectLst/>
                        </a:rPr>
                        <a:t>3BR</a:t>
                      </a:r>
                      <a:endParaRPr lang="en-US" sz="20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ysClr val="windowText" lastClr="000000"/>
                          </a:solidFill>
                          <a:effectLst/>
                        </a:rPr>
                        <a:t>3</a:t>
                      </a:r>
                      <a:endParaRPr lang="en-US" sz="20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ysClr val="windowText" lastClr="000000"/>
                          </a:solidFill>
                          <a:effectLst/>
                        </a:rPr>
                        <a:t>8</a:t>
                      </a:r>
                      <a:endParaRPr lang="en-US" sz="20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ysClr val="windowText" lastClr="000000"/>
                          </a:solidFill>
                          <a:effectLst/>
                        </a:rPr>
                        <a:t>4</a:t>
                      </a:r>
                      <a:endParaRPr lang="en-US" sz="20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dirty="0">
                          <a:solidFill>
                            <a:sysClr val="windowText" lastClr="000000"/>
                          </a:solidFill>
                          <a:effectLst/>
                        </a:rPr>
                        <a:t>15</a:t>
                      </a:r>
                      <a:endParaRPr lang="en-US" sz="2000" dirty="0">
                        <a:solidFill>
                          <a:sysClr val="windowText" lastClr="000000"/>
                        </a:solidFill>
                        <a:effectLst/>
                        <a:latin typeface="Roboto" pitchFamily="2" charset="0"/>
                        <a:ea typeface="Calibri" panose="020F0502020204030204" pitchFamily="34"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44669236"/>
                  </a:ext>
                </a:extLst>
              </a:tr>
              <a:tr h="302153">
                <a:tc>
                  <a:txBody>
                    <a:bodyPr/>
                    <a:lstStyle>
                      <a:lvl1pPr marL="0">
                        <a:defRPr b="1">
                          <a:solidFill>
                            <a:schemeClr val="lt1"/>
                          </a:solidFill>
                          <a:latin typeface="Roboto Light"/>
                        </a:defRPr>
                      </a:lvl1pPr>
                      <a:lvl2pPr marL="457200">
                        <a:defRPr b="1">
                          <a:solidFill>
                            <a:schemeClr val="lt1"/>
                          </a:solidFill>
                          <a:latin typeface="Roboto Light"/>
                        </a:defRPr>
                      </a:lvl2pPr>
                      <a:lvl3pPr marL="914400">
                        <a:defRPr b="1">
                          <a:solidFill>
                            <a:schemeClr val="lt1"/>
                          </a:solidFill>
                          <a:latin typeface="Roboto Light"/>
                        </a:defRPr>
                      </a:lvl3pPr>
                      <a:lvl4pPr marL="1371600">
                        <a:defRPr b="1">
                          <a:solidFill>
                            <a:schemeClr val="lt1"/>
                          </a:solidFill>
                          <a:latin typeface="Roboto Light"/>
                        </a:defRPr>
                      </a:lvl4pPr>
                      <a:lvl5pPr marL="1828800">
                        <a:defRPr b="1">
                          <a:solidFill>
                            <a:schemeClr val="lt1"/>
                          </a:solidFill>
                          <a:latin typeface="Roboto Light"/>
                        </a:defRPr>
                      </a:lvl5pPr>
                      <a:lvl6pPr marL="2286000">
                        <a:defRPr b="1">
                          <a:solidFill>
                            <a:schemeClr val="lt1"/>
                          </a:solidFill>
                          <a:latin typeface="Roboto Light"/>
                        </a:defRPr>
                      </a:lvl6pPr>
                      <a:lvl7pPr marL="2743200">
                        <a:defRPr b="1">
                          <a:solidFill>
                            <a:schemeClr val="lt1"/>
                          </a:solidFill>
                          <a:latin typeface="Roboto Light"/>
                        </a:defRPr>
                      </a:lvl7pPr>
                      <a:lvl8pPr marL="3200400">
                        <a:defRPr b="1">
                          <a:solidFill>
                            <a:schemeClr val="lt1"/>
                          </a:solidFill>
                          <a:latin typeface="Roboto Light"/>
                        </a:defRPr>
                      </a:lvl8pPr>
                      <a:lvl9pPr marL="3657600">
                        <a:defRPr b="1">
                          <a:solidFill>
                            <a:schemeClr val="lt1"/>
                          </a:solidFill>
                          <a:latin typeface="Roboto Light"/>
                        </a:defRPr>
                      </a:lvl9pPr>
                    </a:lstStyle>
                    <a:p>
                      <a:pPr marL="0" marR="0" algn="r">
                        <a:lnSpc>
                          <a:spcPct val="107000"/>
                        </a:lnSpc>
                        <a:spcBef>
                          <a:spcPts val="0"/>
                        </a:spcBef>
                        <a:spcAft>
                          <a:spcPts val="0"/>
                        </a:spcAft>
                      </a:pPr>
                      <a:r>
                        <a:rPr lang="en-US" sz="2000" b="1" dirty="0">
                          <a:effectLst/>
                          <a:latin typeface="Roboto Black" pitchFamily="2" charset="0"/>
                          <a:ea typeface="Roboto Black" pitchFamily="2" charset="0"/>
                        </a:rPr>
                        <a:t>TOTAL</a:t>
                      </a:r>
                      <a:endParaRPr lang="en-US" sz="2000" b="1" dirty="0">
                        <a:solidFill>
                          <a:srgbClr val="FFFFFF"/>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b="1" dirty="0">
                          <a:solidFill>
                            <a:schemeClr val="bg1"/>
                          </a:solidFill>
                          <a:effectLst/>
                          <a:latin typeface="Roboto Black" pitchFamily="2" charset="0"/>
                          <a:ea typeface="Roboto Black" pitchFamily="2" charset="0"/>
                        </a:rPr>
                        <a:t>22</a:t>
                      </a:r>
                      <a:endParaRPr lang="en-US" sz="2000" b="1" dirty="0">
                        <a:solidFill>
                          <a:schemeClr val="bg1"/>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b="1" dirty="0">
                          <a:solidFill>
                            <a:schemeClr val="bg1"/>
                          </a:solidFill>
                          <a:effectLst/>
                          <a:latin typeface="Roboto Black" pitchFamily="2" charset="0"/>
                          <a:ea typeface="Roboto Black" pitchFamily="2" charset="0"/>
                        </a:rPr>
                        <a:t>68</a:t>
                      </a:r>
                      <a:endParaRPr lang="en-US" sz="2000" b="1" dirty="0">
                        <a:solidFill>
                          <a:schemeClr val="bg1"/>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b="1" dirty="0">
                          <a:solidFill>
                            <a:schemeClr val="bg1"/>
                          </a:solidFill>
                          <a:effectLst/>
                          <a:latin typeface="Roboto Black" pitchFamily="2" charset="0"/>
                          <a:ea typeface="Roboto Black" pitchFamily="2" charset="0"/>
                        </a:rPr>
                        <a:t>20</a:t>
                      </a:r>
                      <a:endParaRPr lang="en-US" sz="2000" b="1" dirty="0">
                        <a:solidFill>
                          <a:schemeClr val="bg1"/>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tc>
                  <a:txBody>
                    <a:bodyPr/>
                    <a:lstStyle>
                      <a:lvl1pPr marL="0">
                        <a:defRPr>
                          <a:solidFill>
                            <a:schemeClr val="dk1"/>
                          </a:solidFill>
                          <a:latin typeface="Roboto Light"/>
                        </a:defRPr>
                      </a:lvl1pPr>
                      <a:lvl2pPr marL="457200">
                        <a:defRPr>
                          <a:solidFill>
                            <a:schemeClr val="dk1"/>
                          </a:solidFill>
                          <a:latin typeface="Roboto Light"/>
                        </a:defRPr>
                      </a:lvl2pPr>
                      <a:lvl3pPr marL="914400">
                        <a:defRPr>
                          <a:solidFill>
                            <a:schemeClr val="dk1"/>
                          </a:solidFill>
                          <a:latin typeface="Roboto Light"/>
                        </a:defRPr>
                      </a:lvl3pPr>
                      <a:lvl4pPr marL="1371600">
                        <a:defRPr>
                          <a:solidFill>
                            <a:schemeClr val="dk1"/>
                          </a:solidFill>
                          <a:latin typeface="Roboto Light"/>
                        </a:defRPr>
                      </a:lvl4pPr>
                      <a:lvl5pPr marL="1828800">
                        <a:defRPr>
                          <a:solidFill>
                            <a:schemeClr val="dk1"/>
                          </a:solidFill>
                          <a:latin typeface="Roboto Light"/>
                        </a:defRPr>
                      </a:lvl5pPr>
                      <a:lvl6pPr marL="2286000">
                        <a:defRPr>
                          <a:solidFill>
                            <a:schemeClr val="dk1"/>
                          </a:solidFill>
                          <a:latin typeface="Roboto Light"/>
                        </a:defRPr>
                      </a:lvl6pPr>
                      <a:lvl7pPr marL="2743200">
                        <a:defRPr>
                          <a:solidFill>
                            <a:schemeClr val="dk1"/>
                          </a:solidFill>
                          <a:latin typeface="Roboto Light"/>
                        </a:defRPr>
                      </a:lvl7pPr>
                      <a:lvl8pPr marL="3200400">
                        <a:defRPr>
                          <a:solidFill>
                            <a:schemeClr val="dk1"/>
                          </a:solidFill>
                          <a:latin typeface="Roboto Light"/>
                        </a:defRPr>
                      </a:lvl8pPr>
                      <a:lvl9pPr marL="3657600">
                        <a:defRPr>
                          <a:solidFill>
                            <a:schemeClr val="dk1"/>
                          </a:solidFill>
                          <a:latin typeface="Roboto Light"/>
                        </a:defRPr>
                      </a:lvl9pPr>
                    </a:lstStyle>
                    <a:p>
                      <a:pPr marL="0" marR="0" algn="ctr">
                        <a:lnSpc>
                          <a:spcPct val="107000"/>
                        </a:lnSpc>
                        <a:spcBef>
                          <a:spcPts val="0"/>
                        </a:spcBef>
                        <a:spcAft>
                          <a:spcPts val="0"/>
                        </a:spcAft>
                      </a:pPr>
                      <a:r>
                        <a:rPr lang="en-US" sz="2000" b="1" dirty="0">
                          <a:solidFill>
                            <a:schemeClr val="bg1"/>
                          </a:solidFill>
                          <a:effectLst/>
                          <a:latin typeface="Roboto Black" pitchFamily="2" charset="0"/>
                          <a:ea typeface="Roboto Black" pitchFamily="2" charset="0"/>
                        </a:rPr>
                        <a:t>110</a:t>
                      </a:r>
                      <a:endParaRPr lang="en-US" sz="2000" b="1" dirty="0">
                        <a:solidFill>
                          <a:schemeClr val="bg1"/>
                        </a:solidFill>
                        <a:effectLst/>
                        <a:latin typeface="Roboto Black" pitchFamily="2" charset="0"/>
                        <a:ea typeface="Roboto Black" pitchFamily="2" charset="0"/>
                        <a:cs typeface="Times New Roman" panose="02020603050405020304" pitchFamily="18" charset="0"/>
                      </a:endParaRPr>
                    </a:p>
                  </a:txBody>
                  <a:tcPr marL="68580" marR="68580"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50000"/>
                      </a:srgbClr>
                    </a:solidFill>
                  </a:tcPr>
                </a:tc>
                <a:extLst>
                  <a:ext uri="{0D108BD9-81ED-4DB2-BD59-A6C34878D82A}">
                    <a16:rowId xmlns:a16="http://schemas.microsoft.com/office/drawing/2014/main" val="2797601016"/>
                  </a:ext>
                </a:extLst>
              </a:tr>
            </a:tbl>
          </a:graphicData>
        </a:graphic>
      </p:graphicFrame>
      <p:sp>
        <p:nvSpPr>
          <p:cNvPr id="11" name="TextBox 10">
            <a:extLst>
              <a:ext uri="{FF2B5EF4-FFF2-40B4-BE49-F238E27FC236}">
                <a16:creationId xmlns:a16="http://schemas.microsoft.com/office/drawing/2014/main" id="{00FA6BFC-66E8-4E6E-88B2-D73DCAC20785}"/>
              </a:ext>
            </a:extLst>
          </p:cNvPr>
          <p:cNvSpPr txBox="1"/>
          <p:nvPr/>
        </p:nvSpPr>
        <p:spPr>
          <a:xfrm>
            <a:off x="6341260" y="4984740"/>
            <a:ext cx="5399150" cy="1631216"/>
          </a:xfrm>
          <a:prstGeom prst="rect">
            <a:avLst/>
          </a:prstGeom>
          <a:noFill/>
        </p:spPr>
        <p:txBody>
          <a:bodyPr wrap="square">
            <a:spAutoFit/>
          </a:bodyPr>
          <a:lstStyle/>
          <a:p>
            <a:r>
              <a:rPr lang="en-US" sz="2000" dirty="0">
                <a:solidFill>
                  <a:srgbClr val="58595B"/>
                </a:solidFill>
                <a:latin typeface="Roboto" pitchFamily="2" charset="0"/>
                <a:ea typeface="Roboto" pitchFamily="2" charset="0"/>
              </a:rPr>
              <a:t>Commercial Space: </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Activate Queen Street 	</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Non-Profits </a:t>
            </a:r>
          </a:p>
          <a:p>
            <a:pPr marL="342900" indent="-342900">
              <a:buFont typeface="Arial" panose="020B0604020202020204" pitchFamily="34" charset="0"/>
              <a:buChar char="•"/>
            </a:pPr>
            <a:r>
              <a:rPr lang="en-US" sz="2000" dirty="0">
                <a:solidFill>
                  <a:srgbClr val="58595B"/>
                </a:solidFill>
                <a:latin typeface="Roboto" pitchFamily="2" charset="0"/>
                <a:ea typeface="Roboto" pitchFamily="2" charset="0"/>
              </a:rPr>
              <a:t>Socially Responsible </a:t>
            </a:r>
          </a:p>
          <a:p>
            <a:pPr marL="342900" indent="-342900">
              <a:buFont typeface="Arial" panose="020B0604020202020204" pitchFamily="34" charset="0"/>
              <a:buChar char="•"/>
            </a:pPr>
            <a:endParaRPr lang="en-US" sz="2000" dirty="0">
              <a:solidFill>
                <a:srgbClr val="1F1F1F"/>
              </a:solidFill>
              <a:latin typeface="Roboto" pitchFamily="2" charset="0"/>
              <a:ea typeface="Roboto"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2955" y="536703"/>
            <a:ext cx="9936056" cy="873957"/>
          </a:xfrm>
          <a:prstGeom prst="rect">
            <a:avLst/>
          </a:prstGeom>
        </p:spPr>
        <p:txBody>
          <a:bodyPr vert="horz" wrap="square" lIns="0" tIns="12065" rIns="0" bIns="0" rtlCol="0">
            <a:spAutoFit/>
          </a:bodyPr>
          <a:lstStyle/>
          <a:p>
            <a:pPr marL="12700" algn="ctr">
              <a:lnSpc>
                <a:spcPct val="100000"/>
              </a:lnSpc>
              <a:spcBef>
                <a:spcPts val="95"/>
              </a:spcBef>
            </a:pPr>
            <a:r>
              <a:rPr lang="en-US" sz="2800" dirty="0">
                <a:solidFill>
                  <a:schemeClr val="tx1"/>
                </a:solidFill>
                <a:latin typeface="Roboto Black" panose="02000000000000000000" pitchFamily="2" charset="0"/>
                <a:ea typeface="Roboto Black" panose="02000000000000000000" pitchFamily="2" charset="0"/>
              </a:rPr>
              <a:t>5</a:t>
            </a:r>
            <a:r>
              <a:rPr lang="en-US" sz="2800">
                <a:solidFill>
                  <a:schemeClr val="tx1"/>
                </a:solidFill>
                <a:latin typeface="Roboto Black" panose="02000000000000000000" pitchFamily="2" charset="0"/>
                <a:ea typeface="Roboto Black" panose="02000000000000000000" pitchFamily="2" charset="0"/>
              </a:rPr>
              <a:t>00 </a:t>
            </a:r>
            <a:r>
              <a:rPr lang="en-US" sz="2800" dirty="0">
                <a:solidFill>
                  <a:schemeClr val="tx1"/>
                </a:solidFill>
                <a:latin typeface="Roboto Black" panose="02000000000000000000" pitchFamily="2" charset="0"/>
                <a:ea typeface="Roboto Black" panose="02000000000000000000" pitchFamily="2" charset="0"/>
              </a:rPr>
              <a:t>E. Main Street</a:t>
            </a:r>
            <a:br>
              <a:rPr lang="en-US" sz="3600" dirty="0">
                <a:latin typeface="Roboto Black" panose="02000000000000000000" pitchFamily="2" charset="0"/>
                <a:ea typeface="Roboto Black" panose="02000000000000000000" pitchFamily="2" charset="0"/>
              </a:rPr>
            </a:br>
            <a:r>
              <a:rPr lang="en-US" sz="2800" dirty="0">
                <a:solidFill>
                  <a:schemeClr val="tx1"/>
                </a:solidFill>
                <a:latin typeface="Roboto Black" panose="02000000000000000000" pitchFamily="2" charset="0"/>
                <a:ea typeface="Roboto Black" panose="02000000000000000000" pitchFamily="2" charset="0"/>
              </a:rPr>
              <a:t>Mixed Use Development</a:t>
            </a:r>
            <a:endParaRPr sz="2800" spc="-15" dirty="0">
              <a:solidFill>
                <a:schemeClr val="tx1"/>
              </a:solidFill>
              <a:latin typeface="Roboto Black" panose="02000000000000000000" pitchFamily="2" charset="0"/>
              <a:ea typeface="Roboto Black" panose="02000000000000000000" pitchFamily="2" charset="0"/>
            </a:endParaRPr>
          </a:p>
        </p:txBody>
      </p:sp>
      <p:sp>
        <p:nvSpPr>
          <p:cNvPr id="4" name="object 4"/>
          <p:cNvSpPr txBox="1"/>
          <p:nvPr/>
        </p:nvSpPr>
        <p:spPr>
          <a:xfrm>
            <a:off x="758139" y="6544005"/>
            <a:ext cx="2762885" cy="254000"/>
          </a:xfrm>
          <a:prstGeom prst="rect">
            <a:avLst/>
          </a:prstGeom>
        </p:spPr>
        <p:txBody>
          <a:bodyPr vert="horz" wrap="square" lIns="0" tIns="0" rIns="0" bIns="0" rtlCol="0">
            <a:spAutoFit/>
          </a:bodyPr>
          <a:lstStyle/>
          <a:p>
            <a:pPr marL="12700">
              <a:lnSpc>
                <a:spcPts val="1810"/>
              </a:lnSpc>
            </a:pPr>
            <a:r>
              <a:rPr sz="1800" b="1" spc="-5">
                <a:solidFill>
                  <a:srgbClr val="FFFFFF"/>
                </a:solidFill>
                <a:latin typeface="Calibri"/>
                <a:cs typeface="Calibri"/>
              </a:rPr>
              <a:t>Durham County</a:t>
            </a:r>
            <a:r>
              <a:rPr sz="1800" b="1" spc="-85">
                <a:solidFill>
                  <a:srgbClr val="FFFFFF"/>
                </a:solidFill>
                <a:latin typeface="Calibri"/>
                <a:cs typeface="Calibri"/>
              </a:rPr>
              <a:t> </a:t>
            </a:r>
            <a:r>
              <a:rPr sz="1800" b="1" spc="-10">
                <a:solidFill>
                  <a:srgbClr val="FFFFFF"/>
                </a:solidFill>
                <a:latin typeface="Calibri"/>
                <a:cs typeface="Calibri"/>
              </a:rPr>
              <a:t>Government</a:t>
            </a:r>
            <a:endParaRPr sz="1800">
              <a:latin typeface="Calibri"/>
              <a:cs typeface="Calibri"/>
            </a:endParaRPr>
          </a:p>
        </p:txBody>
      </p:sp>
      <p:sp>
        <p:nvSpPr>
          <p:cNvPr id="5" name="object 5"/>
          <p:cNvSpPr txBox="1"/>
          <p:nvPr/>
        </p:nvSpPr>
        <p:spPr>
          <a:xfrm>
            <a:off x="4273422" y="6556806"/>
            <a:ext cx="1542415" cy="254000"/>
          </a:xfrm>
          <a:prstGeom prst="rect">
            <a:avLst/>
          </a:prstGeom>
        </p:spPr>
        <p:txBody>
          <a:bodyPr vert="horz" wrap="square" lIns="0" tIns="0" rIns="0" bIns="0" rtlCol="0">
            <a:spAutoFit/>
          </a:bodyPr>
          <a:lstStyle/>
          <a:p>
            <a:pPr marL="12700">
              <a:lnSpc>
                <a:spcPts val="1810"/>
              </a:lnSpc>
            </a:pPr>
            <a:r>
              <a:rPr sz="1800" b="1" spc="-15">
                <a:solidFill>
                  <a:srgbClr val="FFFFFF"/>
                </a:solidFill>
                <a:latin typeface="Calibri"/>
                <a:cs typeface="Calibri"/>
                <a:hlinkClick r:id="rId2"/>
              </a:rPr>
              <a:t>www.dconc.gov</a:t>
            </a:r>
            <a:endParaRPr sz="1800">
              <a:latin typeface="Calibri"/>
              <a:cs typeface="Calibri"/>
            </a:endParaRPr>
          </a:p>
        </p:txBody>
      </p:sp>
      <p:sp>
        <p:nvSpPr>
          <p:cNvPr id="3" name="object 3"/>
          <p:cNvSpPr txBox="1"/>
          <p:nvPr/>
        </p:nvSpPr>
        <p:spPr>
          <a:xfrm>
            <a:off x="662940" y="1410660"/>
            <a:ext cx="10770921" cy="1835246"/>
          </a:xfrm>
          <a:prstGeom prst="rect">
            <a:avLst/>
          </a:prstGeom>
        </p:spPr>
        <p:txBody>
          <a:bodyPr vert="horz" wrap="square" lIns="0" tIns="169545" rIns="0" bIns="0" rtlCol="0">
            <a:spAutoFit/>
          </a:bodyPr>
          <a:lstStyle/>
          <a:p>
            <a:pPr marL="467995">
              <a:lnSpc>
                <a:spcPct val="100000"/>
              </a:lnSpc>
            </a:pPr>
            <a:endParaRPr lang="en-US" sz="2400" dirty="0">
              <a:cs typeface="Calibri"/>
            </a:endParaRPr>
          </a:p>
          <a:p>
            <a:pPr marL="12065" marR="21590">
              <a:lnSpc>
                <a:spcPts val="3290"/>
              </a:lnSpc>
              <a:spcBef>
                <a:spcPts val="165"/>
              </a:spcBef>
              <a:tabLst>
                <a:tab pos="467995" algn="l"/>
                <a:tab pos="468630" algn="l"/>
              </a:tabLst>
            </a:pPr>
            <a:endParaRPr lang="en-US" sz="2400" b="1" spc="-15" dirty="0">
              <a:cs typeface="Calibri"/>
            </a:endParaRPr>
          </a:p>
          <a:p>
            <a:pPr marL="12065" marR="21590">
              <a:lnSpc>
                <a:spcPts val="3290"/>
              </a:lnSpc>
              <a:spcBef>
                <a:spcPts val="165"/>
              </a:spcBef>
              <a:tabLst>
                <a:tab pos="467995" algn="l"/>
                <a:tab pos="468630" algn="l"/>
              </a:tabLst>
            </a:pPr>
            <a:endParaRPr lang="en-US" sz="2400" spc="-10" dirty="0">
              <a:latin typeface="Calibri"/>
              <a:cs typeface="Calibri"/>
            </a:endParaRPr>
          </a:p>
          <a:p>
            <a:pPr marL="467995" marR="5080" indent="-455930">
              <a:lnSpc>
                <a:spcPct val="113700"/>
              </a:lnSpc>
              <a:spcBef>
                <a:spcPts val="15"/>
              </a:spcBef>
              <a:buFont typeface="Wingdings"/>
              <a:buChar char=""/>
              <a:tabLst>
                <a:tab pos="467995" algn="l"/>
                <a:tab pos="468630" algn="l"/>
              </a:tabLst>
            </a:pPr>
            <a:endParaRPr sz="2400" dirty="0">
              <a:latin typeface="Calibri"/>
              <a:cs typeface="Calibri"/>
            </a:endParaRPr>
          </a:p>
        </p:txBody>
      </p:sp>
      <p:pic>
        <p:nvPicPr>
          <p:cNvPr id="6" name="Picture 5" descr="A street scene with focus on the side of a road&#10;&#10;Description automatically generated">
            <a:extLst>
              <a:ext uri="{FF2B5EF4-FFF2-40B4-BE49-F238E27FC236}">
                <a16:creationId xmlns:a16="http://schemas.microsoft.com/office/drawing/2014/main" id="{29B67B70-BEA2-4F10-8887-18D2B2D02C0C}"/>
              </a:ext>
            </a:extLst>
          </p:cNvPr>
          <p:cNvPicPr preferRelativeResize="0">
            <a:picLocks/>
          </p:cNvPicPr>
          <p:nvPr/>
        </p:nvPicPr>
        <p:blipFill rotWithShape="1">
          <a:blip r:embed="rId3">
            <a:extLst>
              <a:ext uri="{28A0092B-C50C-407E-A947-70E740481C1C}">
                <a14:useLocalDpi xmlns:a14="http://schemas.microsoft.com/office/drawing/2010/main" val="0"/>
              </a:ext>
            </a:extLst>
          </a:blip>
          <a:srcRect t="12000" b="13185"/>
          <a:stretch/>
        </p:blipFill>
        <p:spPr>
          <a:xfrm>
            <a:off x="838200" y="1600200"/>
            <a:ext cx="10523219" cy="4560570"/>
          </a:xfrm>
          <a:prstGeom prst="rect">
            <a:avLst/>
          </a:prstGeom>
        </p:spPr>
      </p:pic>
      <p:pic>
        <p:nvPicPr>
          <p:cNvPr id="8" name="Picture 7" descr="A picture containing text, sky, road, outdoor&#10;&#10;Description automatically generated">
            <a:extLst>
              <a:ext uri="{FF2B5EF4-FFF2-40B4-BE49-F238E27FC236}">
                <a16:creationId xmlns:a16="http://schemas.microsoft.com/office/drawing/2014/main" id="{BE09A255-14B0-42DA-AD7A-50746BEC1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1600200"/>
            <a:ext cx="10515601" cy="4560570"/>
          </a:xfrm>
          <a:prstGeom prst="rect">
            <a:avLst/>
          </a:prstGeom>
        </p:spPr>
      </p:pic>
    </p:spTree>
    <p:extLst>
      <p:ext uri="{BB962C8B-B14F-4D97-AF65-F5344CB8AC3E}">
        <p14:creationId xmlns:p14="http://schemas.microsoft.com/office/powerpoint/2010/main" val="3644481640"/>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7283</TotalTime>
  <Words>1212</Words>
  <Application>Microsoft Office PowerPoint</Application>
  <PresentationFormat>Widescreen</PresentationFormat>
  <Paragraphs>353</Paragraphs>
  <Slides>21</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21</vt:i4>
      </vt:variant>
    </vt:vector>
  </HeadingPairs>
  <TitlesOfParts>
    <vt:vector size="36" baseType="lpstr">
      <vt:lpstr>Arial</vt:lpstr>
      <vt:lpstr>BigNoodleTitling</vt:lpstr>
      <vt:lpstr>Calibri</vt:lpstr>
      <vt:lpstr>Calibri Light</vt:lpstr>
      <vt:lpstr>Century Gothic</vt:lpstr>
      <vt:lpstr>Corbel</vt:lpstr>
      <vt:lpstr>Gisha</vt:lpstr>
      <vt:lpstr>Goudy</vt:lpstr>
      <vt:lpstr>Roboto</vt:lpstr>
      <vt:lpstr>Roboto Black</vt:lpstr>
      <vt:lpstr>Roboto Light</vt:lpstr>
      <vt:lpstr>Times New Roman</vt:lpstr>
      <vt:lpstr>Wingdings</vt:lpstr>
      <vt:lpstr>Retrospect</vt:lpstr>
      <vt:lpstr>1_Retrospect</vt:lpstr>
      <vt:lpstr>PowerPoint Presentation</vt:lpstr>
      <vt:lpstr>Engineering and Environmental Services Mission &amp; Vision</vt:lpstr>
      <vt:lpstr> </vt:lpstr>
      <vt:lpstr>PowerPoint Presentation</vt:lpstr>
      <vt:lpstr>Engineering and Environmental Services Project Management Division</vt:lpstr>
      <vt:lpstr>300 E. Main Street Mixed Use Development</vt:lpstr>
      <vt:lpstr>ONGOING PROJECTS</vt:lpstr>
      <vt:lpstr>300 E Main St – Development PROGRAM</vt:lpstr>
      <vt:lpstr>500 E. Main Street Mixed Use Development</vt:lpstr>
      <vt:lpstr>PowerPoint Presentation</vt:lpstr>
      <vt:lpstr>Engineering and Environmental Services Open Space and Real Estate</vt:lpstr>
      <vt:lpstr>Engineering and Environmental Services Open Space and Real Estate</vt:lpstr>
      <vt:lpstr>Engineering and Environmental Services Stormwater and Erosion Control</vt:lpstr>
      <vt:lpstr>Engineering and Environmental Services Stormwater and Erosion Control</vt:lpstr>
      <vt:lpstr>Engineering and Environmental Services Sustainability Division</vt:lpstr>
      <vt:lpstr>Engineering and Environmental Services Utilities Division</vt:lpstr>
      <vt:lpstr>Engineering and Environmental Services Final Thoughts</vt:lpstr>
      <vt:lpstr>Engineering and Environmental Services Opportunities for Engagement </vt:lpstr>
      <vt:lpstr>Engineering and Environmental Services Opportunities for Engagement </vt:lpstr>
      <vt:lpstr>Engineering and Environmental Services Final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Dudley, Dawn D.</dc:creator>
  <cp:lastModifiedBy>James</cp:lastModifiedBy>
  <cp:revision>24</cp:revision>
  <dcterms:created xsi:type="dcterms:W3CDTF">2019-08-15T00:24:27Z</dcterms:created>
  <dcterms:modified xsi:type="dcterms:W3CDTF">2023-10-11T17:59:25Z</dcterms:modified>
</cp:coreProperties>
</file>