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404" r:id="rId2"/>
    <p:sldId id="405" r:id="rId3"/>
    <p:sldId id="259" r:id="rId4"/>
    <p:sldId id="260" r:id="rId5"/>
    <p:sldId id="406" r:id="rId6"/>
    <p:sldId id="40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3"/>
    <p:restoredTop sz="94694"/>
  </p:normalViewPr>
  <p:slideViewPr>
    <p:cSldViewPr snapToGrid="0" snapToObjects="1">
      <p:cViewPr varScale="1">
        <p:scale>
          <a:sx n="67" d="100"/>
          <a:sy n="67" d="100"/>
        </p:scale>
        <p:origin x="896" y="4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dconc.sharepoint.com/sites/ESV_MIH_CommunityParamedics/Shared%20Documents/General/Data%20and%20Measures/Monthly%20CP%20Reporting/Monthly%20Opioid%20Follow-Up%20Reports/DCEMS%20CP%20Opioid%20OD%20Data%20FY%20202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https://dconc.sharepoint.com/sites/ESV_MIH_CommunityParamedics/Shared%20Documents/General/Data%20and%20Measures/Monthly%20CP%20Reporting/Monthly%20Opioid%20Follow-Up%20Reports/DCEMS%20CP%20Opioid%20OD%20Data%20FY%20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r>
              <a:rPr lang="en-US" sz="1800" b="1" dirty="0">
                <a:solidFill>
                  <a:schemeClr val="tx1"/>
                </a:solidFill>
              </a:rPr>
              <a:t>ODs</a:t>
            </a:r>
            <a:r>
              <a:rPr lang="en-US" sz="1800" b="1" baseline="0" dirty="0">
                <a:solidFill>
                  <a:schemeClr val="tx1"/>
                </a:solidFill>
              </a:rPr>
              <a:t> by Race/Ethnicity</a:t>
            </a:r>
            <a:r>
              <a:rPr lang="en-US" sz="1800" b="1" dirty="0">
                <a:solidFill>
                  <a:schemeClr val="tx1"/>
                </a:solidFill>
              </a:rPr>
              <a:t> FY</a:t>
            </a:r>
            <a:r>
              <a:rPr lang="en-US" sz="1800" b="1" baseline="0" dirty="0">
                <a:solidFill>
                  <a:schemeClr val="tx1"/>
                </a:solidFill>
              </a:rPr>
              <a:t> 2022 1st Quarter</a:t>
            </a:r>
            <a:endParaRPr lang="en-US" sz="1800" b="1" dirty="0">
              <a:solidFill>
                <a:schemeClr val="tx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1"/>
          <c:order val="0"/>
          <c:tx>
            <c:strRef>
              <c:f>'FY2022'!$B$1</c:f>
              <c:strCache>
                <c:ptCount val="1"/>
                <c:pt idx="0">
                  <c:v>Number of Opioid-Related Calls</c:v>
                </c:pt>
              </c:strCache>
            </c:strRef>
          </c:tx>
          <c:spPr>
            <a:solidFill>
              <a:schemeClr val="accent2">
                <a:lumMod val="75000"/>
              </a:schemeClr>
            </a:solidFill>
            <a:ln>
              <a:noFill/>
            </a:ln>
            <a:effectLst/>
          </c:spPr>
          <c:invertIfNegative val="0"/>
          <c:dLbls>
            <c:dLbl>
              <c:idx val="0"/>
              <c:layout>
                <c:manualLayout>
                  <c:x val="-4.186600420766802E-3"/>
                  <c:y val="-2.921379849772877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4CE-4B90-87E7-1D2227F213F4}"/>
                </c:ext>
              </c:extLst>
            </c:dLbl>
            <c:dLbl>
              <c:idx val="1"/>
              <c:layout>
                <c:manualLayout>
                  <c:x val="-1.8580453363062058E-3"/>
                  <c:y val="6.373993304295709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4CE-4B90-87E7-1D2227F213F4}"/>
                </c:ext>
              </c:extLst>
            </c:dLbl>
            <c:dLbl>
              <c:idx val="2"/>
              <c:layout>
                <c:manualLayout>
                  <c:x val="-3.7160906726124115E-3"/>
                  <c:y val="6.37399330429569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CE-4B90-87E7-1D2227F213F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'FY2022'!$B$2:$B$4</c:f>
              <c:numCache>
                <c:formatCode>General</c:formatCode>
                <c:ptCount val="3"/>
                <c:pt idx="0">
                  <c:v>72</c:v>
                </c:pt>
                <c:pt idx="1">
                  <c:v>69</c:v>
                </c:pt>
                <c:pt idx="2">
                  <c:v>66</c:v>
                </c:pt>
              </c:numCache>
            </c:numRef>
          </c:val>
          <c:extLst>
            <c:ext xmlns:c16="http://schemas.microsoft.com/office/drawing/2014/chart" uri="{C3380CC4-5D6E-409C-BE32-E72D297353CC}">
              <c16:uniqueId val="{00000003-64CE-4B90-87E7-1D2227F213F4}"/>
            </c:ext>
          </c:extLst>
        </c:ser>
        <c:ser>
          <c:idx val="5"/>
          <c:order val="1"/>
          <c:tx>
            <c:strRef>
              <c:f>'FY2022'!$T$1</c:f>
              <c:strCache>
                <c:ptCount val="1"/>
                <c:pt idx="0">
                  <c:v>Black or African American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'FY2022'!$T$2:$T$4</c:f>
              <c:numCache>
                <c:formatCode>General</c:formatCode>
                <c:ptCount val="3"/>
                <c:pt idx="0">
                  <c:v>36</c:v>
                </c:pt>
                <c:pt idx="1">
                  <c:v>34</c:v>
                </c:pt>
                <c:pt idx="2">
                  <c:v>34</c:v>
                </c:pt>
              </c:numCache>
            </c:numRef>
          </c:val>
          <c:extLst>
            <c:ext xmlns:c16="http://schemas.microsoft.com/office/drawing/2014/chart" uri="{C3380CC4-5D6E-409C-BE32-E72D297353CC}">
              <c16:uniqueId val="{00000004-64CE-4B90-87E7-1D2227F213F4}"/>
            </c:ext>
          </c:extLst>
        </c:ser>
        <c:ser>
          <c:idx val="2"/>
          <c:order val="2"/>
          <c:tx>
            <c:strRef>
              <c:f>'FY2022'!$W$1</c:f>
              <c:strCache>
                <c:ptCount val="1"/>
                <c:pt idx="0">
                  <c:v>White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'FY2022'!$W$2:$W$4</c:f>
              <c:numCache>
                <c:formatCode>General</c:formatCode>
                <c:ptCount val="3"/>
                <c:pt idx="0">
                  <c:v>33</c:v>
                </c:pt>
                <c:pt idx="1">
                  <c:v>30</c:v>
                </c:pt>
                <c:pt idx="2">
                  <c:v>30</c:v>
                </c:pt>
              </c:numCache>
            </c:numRef>
          </c:val>
          <c:extLst>
            <c:ext xmlns:c16="http://schemas.microsoft.com/office/drawing/2014/chart" uri="{C3380CC4-5D6E-409C-BE32-E72D297353CC}">
              <c16:uniqueId val="{00000005-64CE-4B90-87E7-1D2227F213F4}"/>
            </c:ext>
          </c:extLst>
        </c:ser>
        <c:ser>
          <c:idx val="0"/>
          <c:order val="3"/>
          <c:tx>
            <c:strRef>
              <c:f>'FY2022'!$U$1</c:f>
              <c:strCache>
                <c:ptCount val="1"/>
                <c:pt idx="0">
                  <c:v>Asian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'FY2022'!$U$2:$U$4</c:f>
              <c:numCache>
                <c:formatCode>General</c:formatCode>
                <c:ptCount val="3"/>
                <c:pt idx="0">
                  <c:v>0</c:v>
                </c:pt>
                <c:pt idx="1">
                  <c:v>1</c:v>
                </c:pt>
                <c:pt idx="2">
                  <c:v>0</c:v>
                </c:pt>
              </c:numCache>
            </c:numRef>
          </c:val>
          <c:extLst>
            <c:ext xmlns:c16="http://schemas.microsoft.com/office/drawing/2014/chart" uri="{C3380CC4-5D6E-409C-BE32-E72D297353CC}">
              <c16:uniqueId val="{00000006-64CE-4B90-87E7-1D2227F213F4}"/>
            </c:ext>
          </c:extLst>
        </c:ser>
        <c:ser>
          <c:idx val="7"/>
          <c:order val="4"/>
          <c:tx>
            <c:strRef>
              <c:f>'FY2022'!$V$1</c:f>
              <c:strCache>
                <c:ptCount val="1"/>
                <c:pt idx="0">
                  <c:v>American Indian or Alaska Native</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ysClr val="windowText" lastClr="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'FY2022'!$V$2:$V$4</c:f>
              <c:numCache>
                <c:formatCode>General</c:formatCode>
                <c:ptCount val="3"/>
                <c:pt idx="0">
                  <c:v>0</c:v>
                </c:pt>
                <c:pt idx="1">
                  <c:v>1</c:v>
                </c:pt>
                <c:pt idx="2">
                  <c:v>0</c:v>
                </c:pt>
              </c:numCache>
            </c:numRef>
          </c:val>
          <c:extLst>
            <c:ext xmlns:c16="http://schemas.microsoft.com/office/drawing/2014/chart" uri="{C3380CC4-5D6E-409C-BE32-E72D297353CC}">
              <c16:uniqueId val="{00000007-64CE-4B90-87E7-1D2227F213F4}"/>
            </c:ext>
          </c:extLst>
        </c:ser>
        <c:ser>
          <c:idx val="4"/>
          <c:order val="5"/>
          <c:tx>
            <c:strRef>
              <c:f>'FY2022'!$X$1</c:f>
              <c:strCache>
                <c:ptCount val="1"/>
                <c:pt idx="0">
                  <c:v>Hispanic or Latino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'FY2022'!$X$2:$X$4</c:f>
              <c:numCache>
                <c:formatCode>General</c:formatCode>
                <c:ptCount val="3"/>
                <c:pt idx="0">
                  <c:v>3</c:v>
                </c:pt>
                <c:pt idx="1">
                  <c:v>3</c:v>
                </c:pt>
                <c:pt idx="2">
                  <c:v>2</c:v>
                </c:pt>
              </c:numCache>
            </c:numRef>
          </c:val>
          <c:extLst>
            <c:ext xmlns:c16="http://schemas.microsoft.com/office/drawing/2014/chart" uri="{C3380CC4-5D6E-409C-BE32-E72D297353CC}">
              <c16:uniqueId val="{00000008-64CE-4B90-87E7-1D2227F213F4}"/>
            </c:ext>
          </c:extLst>
        </c:ser>
        <c:dLbls>
          <c:showLegendKey val="0"/>
          <c:showVal val="0"/>
          <c:showCatName val="0"/>
          <c:showSerName val="0"/>
          <c:showPercent val="0"/>
          <c:showBubbleSize val="0"/>
        </c:dLbls>
        <c:gapWidth val="150"/>
        <c:axId val="1884464463"/>
        <c:axId val="1874217439"/>
      </c:barChart>
      <c:lineChart>
        <c:grouping val="standard"/>
        <c:varyColors val="0"/>
        <c:ser>
          <c:idx val="3"/>
          <c:order val="6"/>
          <c:tx>
            <c:strRef>
              <c:f>'FY2022'!$Y$1</c:f>
              <c:strCache>
                <c:ptCount val="1"/>
                <c:pt idx="0">
                  <c:v>Ethnicity: Hispanic or Latino</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'FY2022'!$Y$2:$Y$4</c:f>
              <c:numCache>
                <c:formatCode>General</c:formatCode>
                <c:ptCount val="3"/>
                <c:pt idx="0">
                  <c:v>4</c:v>
                </c:pt>
                <c:pt idx="2">
                  <c:v>2</c:v>
                </c:pt>
              </c:numCache>
            </c:numRef>
          </c:val>
          <c:smooth val="0"/>
          <c:extLst>
            <c:ext xmlns:c16="http://schemas.microsoft.com/office/drawing/2014/chart" uri="{C3380CC4-5D6E-409C-BE32-E72D297353CC}">
              <c16:uniqueId val="{00000009-64CE-4B90-87E7-1D2227F213F4}"/>
            </c:ext>
          </c:extLst>
        </c:ser>
        <c:ser>
          <c:idx val="6"/>
          <c:order val="7"/>
          <c:tx>
            <c:strRef>
              <c:f>'FY2022'!$Z$1</c:f>
              <c:strCache>
                <c:ptCount val="1"/>
                <c:pt idx="0">
                  <c:v>Ethnicity: Not Hispanic or Latino</c:v>
                </c:pt>
              </c:strCache>
            </c:strRef>
          </c:tx>
          <c:spPr>
            <a:ln w="28575" cap="rnd">
              <a:solidFill>
                <a:schemeClr val="accent1">
                  <a:lumMod val="60000"/>
                </a:schemeClr>
              </a:solidFill>
              <a:round/>
            </a:ln>
            <a:effectLst/>
          </c:spPr>
          <c:marker>
            <c:symbol val="none"/>
          </c:marker>
          <c:dLbls>
            <c:dLbl>
              <c:idx val="0"/>
              <c:layout>
                <c:manualLayout>
                  <c:x val="-5.016722408026756E-2"/>
                  <c:y val="-9.56098995644354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4CE-4B90-87E7-1D2227F213F4}"/>
                </c:ext>
              </c:extLst>
            </c:dLbl>
            <c:dLbl>
              <c:idx val="1"/>
              <c:layout>
                <c:manualLayout>
                  <c:x val="-2.7870680044593088E-2"/>
                  <c:y val="-2.549597321718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4CE-4B90-87E7-1D2227F213F4}"/>
                </c:ext>
              </c:extLst>
            </c:dLbl>
            <c:dLbl>
              <c:idx val="2"/>
              <c:layout>
                <c:manualLayout>
                  <c:x val="-1.114827201783723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4CE-4B90-87E7-1D2227F213F4}"/>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'FY2022'!$A$2:$A$4</c:f>
              <c:numCache>
                <c:formatCode>mmm\-yy</c:formatCode>
                <c:ptCount val="3"/>
                <c:pt idx="0">
                  <c:v>44397</c:v>
                </c:pt>
                <c:pt idx="1">
                  <c:v>44428</c:v>
                </c:pt>
                <c:pt idx="2">
                  <c:v>44459</c:v>
                </c:pt>
              </c:numCache>
            </c:numRef>
          </c:cat>
          <c:val>
            <c:numRef>
              <c:f>'FY2022'!$Z$2:$Z$4</c:f>
              <c:numCache>
                <c:formatCode>General</c:formatCode>
                <c:ptCount val="3"/>
                <c:pt idx="0">
                  <c:v>72</c:v>
                </c:pt>
                <c:pt idx="1">
                  <c:v>69</c:v>
                </c:pt>
                <c:pt idx="2">
                  <c:v>66</c:v>
                </c:pt>
              </c:numCache>
            </c:numRef>
          </c:val>
          <c:smooth val="0"/>
          <c:extLst>
            <c:ext xmlns:c16="http://schemas.microsoft.com/office/drawing/2014/chart" uri="{C3380CC4-5D6E-409C-BE32-E72D297353CC}">
              <c16:uniqueId val="{0000000D-64CE-4B90-87E7-1D2227F213F4}"/>
            </c:ext>
          </c:extLst>
        </c:ser>
        <c:dLbls>
          <c:showLegendKey val="0"/>
          <c:showVal val="1"/>
          <c:showCatName val="0"/>
          <c:showSerName val="0"/>
          <c:showPercent val="0"/>
          <c:showBubbleSize val="0"/>
        </c:dLbls>
        <c:marker val="1"/>
        <c:smooth val="0"/>
        <c:axId val="1884464463"/>
        <c:axId val="1874217439"/>
      </c:lineChart>
      <c:dateAx>
        <c:axId val="1884464463"/>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crossAx val="1874217439"/>
        <c:crosses val="autoZero"/>
        <c:auto val="1"/>
        <c:lblOffset val="100"/>
        <c:baseTimeUnit val="months"/>
      </c:dateAx>
      <c:valAx>
        <c:axId val="18742174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844644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en-US" sz="1800" b="1" dirty="0">
                <a:solidFill>
                  <a:sysClr val="windowText" lastClr="000000"/>
                </a:solidFill>
              </a:rPr>
              <a:t>Reasons</a:t>
            </a:r>
            <a:r>
              <a:rPr lang="en-US" sz="1800" b="1" baseline="0" dirty="0">
                <a:solidFill>
                  <a:sysClr val="windowText" lastClr="000000"/>
                </a:solidFill>
              </a:rPr>
              <a:t> OD Not Contacted FY 2022 1st Qtr</a:t>
            </a:r>
          </a:p>
        </c:rich>
      </c:tx>
      <c:overlay val="0"/>
      <c:spPr>
        <a:noFill/>
        <a:ln>
          <a:noFill/>
        </a:ln>
        <a:effectLst/>
      </c:spPr>
    </c:title>
    <c:autoTitleDeleted val="0"/>
    <c:plotArea>
      <c:layout/>
      <c:barChart>
        <c:barDir val="col"/>
        <c:grouping val="clustered"/>
        <c:varyColors val="0"/>
        <c:ser>
          <c:idx val="11"/>
          <c:order val="1"/>
          <c:tx>
            <c:strRef>
              <c:f>'FY2022'!$D$1</c:f>
              <c:strCache>
                <c:ptCount val="1"/>
                <c:pt idx="0">
                  <c:v>Number Follow-Up Attempts</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'FY2022'!$D$2:$D$4</c:f>
              <c:numCache>
                <c:formatCode>General</c:formatCode>
                <c:ptCount val="3"/>
                <c:pt idx="0">
                  <c:v>41</c:v>
                </c:pt>
                <c:pt idx="1">
                  <c:v>56</c:v>
                </c:pt>
                <c:pt idx="2">
                  <c:v>58</c:v>
                </c:pt>
              </c:numCache>
            </c:numRef>
          </c:val>
          <c:extLst>
            <c:ext xmlns:c16="http://schemas.microsoft.com/office/drawing/2014/chart" uri="{C3380CC4-5D6E-409C-BE32-E72D297353CC}">
              <c16:uniqueId val="{00000000-6028-4191-9784-8198AB562418}"/>
            </c:ext>
          </c:extLst>
        </c:ser>
        <c:ser>
          <c:idx val="21"/>
          <c:order val="2"/>
          <c:tx>
            <c:strRef>
              <c:f>'FY2022'!$C$1</c:f>
              <c:strCache>
                <c:ptCount val="1"/>
                <c:pt idx="0">
                  <c:v>No Attempt Made</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'FY2022'!$C$2:$C$4</c:f>
              <c:numCache>
                <c:formatCode>General</c:formatCode>
                <c:ptCount val="3"/>
                <c:pt idx="0">
                  <c:v>31</c:v>
                </c:pt>
                <c:pt idx="1">
                  <c:v>13</c:v>
                </c:pt>
                <c:pt idx="2">
                  <c:v>8</c:v>
                </c:pt>
              </c:numCache>
            </c:numRef>
          </c:val>
          <c:extLst>
            <c:ext xmlns:c16="http://schemas.microsoft.com/office/drawing/2014/chart" uri="{C3380CC4-5D6E-409C-BE32-E72D297353CC}">
              <c16:uniqueId val="{00000001-6028-4191-9784-8198AB562418}"/>
            </c:ext>
          </c:extLst>
        </c:ser>
        <c:ser>
          <c:idx val="12"/>
          <c:order val="3"/>
          <c:tx>
            <c:strRef>
              <c:f>'FY2022'!$G$1</c:f>
              <c:strCache>
                <c:ptCount val="1"/>
                <c:pt idx="0">
                  <c:v>Total Number Contacted</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'FY2022'!$G$2:$G$4</c:f>
              <c:numCache>
                <c:formatCode>General</c:formatCode>
                <c:ptCount val="3"/>
                <c:pt idx="0">
                  <c:v>7</c:v>
                </c:pt>
                <c:pt idx="1">
                  <c:v>8</c:v>
                </c:pt>
                <c:pt idx="2">
                  <c:v>8</c:v>
                </c:pt>
              </c:numCache>
            </c:numRef>
          </c:val>
          <c:extLst>
            <c:ext xmlns:c16="http://schemas.microsoft.com/office/drawing/2014/chart" uri="{C3380CC4-5D6E-409C-BE32-E72D297353CC}">
              <c16:uniqueId val="{00000002-6028-4191-9784-8198AB562418}"/>
            </c:ext>
          </c:extLst>
        </c:ser>
        <c:ser>
          <c:idx val="13"/>
          <c:order val="4"/>
          <c:tx>
            <c:strRef>
              <c:f>'FY2022'!$H$1</c:f>
              <c:strCache>
                <c:ptCount val="1"/>
                <c:pt idx="0">
                  <c:v>Left card or message but no patient contact</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'FY2022'!$H$2:$H$4</c:f>
              <c:numCache>
                <c:formatCode>General</c:formatCode>
                <c:ptCount val="3"/>
                <c:pt idx="0">
                  <c:v>4</c:v>
                </c:pt>
                <c:pt idx="1">
                  <c:v>6</c:v>
                </c:pt>
                <c:pt idx="2">
                  <c:v>5</c:v>
                </c:pt>
              </c:numCache>
            </c:numRef>
          </c:val>
          <c:extLst>
            <c:ext xmlns:c16="http://schemas.microsoft.com/office/drawing/2014/chart" uri="{C3380CC4-5D6E-409C-BE32-E72D297353CC}">
              <c16:uniqueId val="{00000003-6028-4191-9784-8198AB562418}"/>
            </c:ext>
          </c:extLst>
        </c:ser>
        <c:ser>
          <c:idx val="14"/>
          <c:order val="5"/>
          <c:tx>
            <c:strRef>
              <c:f>'FY2022'!$I$1</c:f>
              <c:strCache>
                <c:ptCount val="1"/>
                <c:pt idx="0">
                  <c:v>Left Voicemail - No Reply</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'FY2022'!$I$2:$I$4</c:f>
              <c:numCache>
                <c:formatCode>General</c:formatCode>
                <c:ptCount val="3"/>
                <c:pt idx="0">
                  <c:v>3</c:v>
                </c:pt>
                <c:pt idx="1">
                  <c:v>2</c:v>
                </c:pt>
                <c:pt idx="2">
                  <c:v>6</c:v>
                </c:pt>
              </c:numCache>
            </c:numRef>
          </c:val>
          <c:extLst>
            <c:ext xmlns:c16="http://schemas.microsoft.com/office/drawing/2014/chart" uri="{C3380CC4-5D6E-409C-BE32-E72D297353CC}">
              <c16:uniqueId val="{00000004-6028-4191-9784-8198AB562418}"/>
            </c:ext>
          </c:extLst>
        </c:ser>
        <c:ser>
          <c:idx val="15"/>
          <c:order val="6"/>
          <c:tx>
            <c:strRef>
              <c:f>'FY2022'!$J$1</c:f>
              <c:strCache>
                <c:ptCount val="1"/>
                <c:pt idx="0">
                  <c:v>No Phone Number,  Bad Number, or No VM</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'FY2022'!$J$2:$J$4</c:f>
              <c:numCache>
                <c:formatCode>General</c:formatCode>
                <c:ptCount val="3"/>
                <c:pt idx="0">
                  <c:v>8</c:v>
                </c:pt>
                <c:pt idx="1">
                  <c:v>15</c:v>
                </c:pt>
                <c:pt idx="2">
                  <c:v>10</c:v>
                </c:pt>
              </c:numCache>
            </c:numRef>
          </c:val>
          <c:extLst>
            <c:ext xmlns:c16="http://schemas.microsoft.com/office/drawing/2014/chart" uri="{C3380CC4-5D6E-409C-BE32-E72D297353CC}">
              <c16:uniqueId val="{00000005-6028-4191-9784-8198AB562418}"/>
            </c:ext>
          </c:extLst>
        </c:ser>
        <c:ser>
          <c:idx val="16"/>
          <c:order val="7"/>
          <c:tx>
            <c:strRef>
              <c:f>'FY2022'!$K$1</c:f>
              <c:strCache>
                <c:ptCount val="1"/>
                <c:pt idx="0">
                  <c:v>No Contact due to Hospital Admission or in Jail</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'FY2022'!$K$2:$K$4</c:f>
              <c:numCache>
                <c:formatCode>General</c:formatCode>
                <c:ptCount val="3"/>
                <c:pt idx="0">
                  <c:v>13</c:v>
                </c:pt>
                <c:pt idx="1">
                  <c:v>14</c:v>
                </c:pt>
                <c:pt idx="2">
                  <c:v>11</c:v>
                </c:pt>
              </c:numCache>
            </c:numRef>
          </c:val>
          <c:extLst>
            <c:ext xmlns:c16="http://schemas.microsoft.com/office/drawing/2014/chart" uri="{C3380CC4-5D6E-409C-BE32-E72D297353CC}">
              <c16:uniqueId val="{00000006-6028-4191-9784-8198AB562418}"/>
            </c:ext>
          </c:extLst>
        </c:ser>
        <c:ser>
          <c:idx val="17"/>
          <c:order val="8"/>
          <c:tx>
            <c:strRef>
              <c:f>'FY2022'!$L$1</c:f>
              <c:strCache>
                <c:ptCount val="1"/>
                <c:pt idx="0">
                  <c:v>Cold Call, No Contact</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'FY2022'!$L$2:$L$4</c:f>
              <c:numCache>
                <c:formatCode>General</c:formatCode>
                <c:ptCount val="3"/>
                <c:pt idx="0">
                  <c:v>6</c:v>
                </c:pt>
                <c:pt idx="1">
                  <c:v>11</c:v>
                </c:pt>
                <c:pt idx="2">
                  <c:v>13</c:v>
                </c:pt>
              </c:numCache>
            </c:numRef>
          </c:val>
          <c:extLst>
            <c:ext xmlns:c16="http://schemas.microsoft.com/office/drawing/2014/chart" uri="{C3380CC4-5D6E-409C-BE32-E72D297353CC}">
              <c16:uniqueId val="{00000007-6028-4191-9784-8198AB562418}"/>
            </c:ext>
          </c:extLst>
        </c:ser>
        <c:ser>
          <c:idx val="18"/>
          <c:order val="9"/>
          <c:tx>
            <c:strRef>
              <c:f>'FY2022'!$M$1</c:f>
              <c:strCache>
                <c:ptCount val="1"/>
                <c:pt idx="0">
                  <c:v>Transported to DRRC</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'FY2022'!$M$2:$M$4</c:f>
              <c:numCache>
                <c:formatCode>General</c:formatCode>
                <c:ptCount val="3"/>
                <c:pt idx="0">
                  <c:v>5</c:v>
                </c:pt>
                <c:pt idx="1">
                  <c:v>0</c:v>
                </c:pt>
                <c:pt idx="2">
                  <c:v>2</c:v>
                </c:pt>
              </c:numCache>
            </c:numRef>
          </c:val>
          <c:extLst>
            <c:ext xmlns:c16="http://schemas.microsoft.com/office/drawing/2014/chart" uri="{C3380CC4-5D6E-409C-BE32-E72D297353CC}">
              <c16:uniqueId val="{00000008-6028-4191-9784-8198AB562418}"/>
            </c:ext>
          </c:extLst>
        </c:ser>
        <c:ser>
          <c:idx val="19"/>
          <c:order val="10"/>
          <c:tx>
            <c:strRef>
              <c:f>'FY2022'!$N$1</c:f>
              <c:strCache>
                <c:ptCount val="1"/>
                <c:pt idx="0">
                  <c:v>Out of County Address</c:v>
                </c:pt>
              </c:strCache>
            </c:strRef>
          </c:tx>
          <c:invertIfNegative val="0"/>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'FY2022'!$N$2:$N$4</c:f>
              <c:numCache>
                <c:formatCode>General</c:formatCode>
                <c:ptCount val="3"/>
                <c:pt idx="0">
                  <c:v>8</c:v>
                </c:pt>
                <c:pt idx="1">
                  <c:v>10</c:v>
                </c:pt>
                <c:pt idx="2">
                  <c:v>3</c:v>
                </c:pt>
              </c:numCache>
            </c:numRef>
          </c:val>
          <c:extLst>
            <c:ext xmlns:c16="http://schemas.microsoft.com/office/drawing/2014/chart" uri="{C3380CC4-5D6E-409C-BE32-E72D297353CC}">
              <c16:uniqueId val="{00000009-6028-4191-9784-8198AB562418}"/>
            </c:ext>
          </c:extLst>
        </c:ser>
        <c:dLbls>
          <c:showLegendKey val="0"/>
          <c:showVal val="1"/>
          <c:showCatName val="0"/>
          <c:showSerName val="0"/>
          <c:showPercent val="0"/>
          <c:showBubbleSize val="0"/>
        </c:dLbls>
        <c:gapWidth val="219"/>
        <c:axId val="528480864"/>
        <c:axId val="95606720"/>
        <c:extLst/>
      </c:barChart>
      <c:lineChart>
        <c:grouping val="standard"/>
        <c:varyColors val="0"/>
        <c:ser>
          <c:idx val="20"/>
          <c:order val="0"/>
          <c:tx>
            <c:strRef>
              <c:f>'FY2022'!$B$1</c:f>
              <c:strCache>
                <c:ptCount val="1"/>
                <c:pt idx="0">
                  <c:v>Number of Opioid-Related Calls</c:v>
                </c:pt>
              </c:strCache>
            </c:strRef>
          </c:tx>
          <c:spPr>
            <a:ln>
              <a:solidFill>
                <a:srgbClr val="C00000"/>
              </a:solidFill>
            </a:ln>
          </c:spPr>
          <c:marker>
            <c:spPr>
              <a:solidFill>
                <a:srgbClr val="C00000"/>
              </a:solidFill>
              <a:ln>
                <a:solidFill>
                  <a:srgbClr val="C00000"/>
                </a:solidFill>
              </a:ln>
            </c:spPr>
          </c:marker>
          <c:dLbls>
            <c:spPr>
              <a:noFill/>
              <a:ln>
                <a:noFill/>
              </a:ln>
              <a:effectLst/>
            </c:spPr>
            <c:txPr>
              <a:bodyPr wrap="square" lIns="38100" tIns="19050" rIns="38100" bIns="19050" anchor="ctr">
                <a:spAutoFit/>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'FY2022'!$A$2:$A$4</c:f>
              <c:numCache>
                <c:formatCode>mmm\-yy</c:formatCode>
                <c:ptCount val="3"/>
                <c:pt idx="0">
                  <c:v>44397</c:v>
                </c:pt>
                <c:pt idx="1">
                  <c:v>44428</c:v>
                </c:pt>
                <c:pt idx="2">
                  <c:v>44459</c:v>
                </c:pt>
              </c:numCache>
            </c:numRef>
          </c:cat>
          <c:val>
            <c:numRef>
              <c:f>'FY2022'!$B$2:$B$4</c:f>
              <c:numCache>
                <c:formatCode>General</c:formatCode>
                <c:ptCount val="3"/>
                <c:pt idx="0">
                  <c:v>72</c:v>
                </c:pt>
                <c:pt idx="1">
                  <c:v>69</c:v>
                </c:pt>
                <c:pt idx="2">
                  <c:v>66</c:v>
                </c:pt>
              </c:numCache>
            </c:numRef>
          </c:val>
          <c:smooth val="0"/>
          <c:extLst>
            <c:ext xmlns:c16="http://schemas.microsoft.com/office/drawing/2014/chart" uri="{C3380CC4-5D6E-409C-BE32-E72D297353CC}">
              <c16:uniqueId val="{0000000A-6028-4191-9784-8198AB562418}"/>
            </c:ext>
          </c:extLst>
        </c:ser>
        <c:dLbls>
          <c:showLegendKey val="0"/>
          <c:showVal val="0"/>
          <c:showCatName val="0"/>
          <c:showSerName val="0"/>
          <c:showPercent val="0"/>
          <c:showBubbleSize val="0"/>
        </c:dLbls>
        <c:marker val="1"/>
        <c:smooth val="0"/>
        <c:axId val="528480864"/>
        <c:axId val="95606720"/>
      </c:lineChart>
      <c:dateAx>
        <c:axId val="528480864"/>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ysClr val="windowText" lastClr="000000"/>
                </a:solidFill>
                <a:latin typeface="+mn-lt"/>
                <a:ea typeface="+mn-ea"/>
                <a:cs typeface="+mn-cs"/>
              </a:defRPr>
            </a:pPr>
            <a:endParaRPr lang="en-US"/>
          </a:p>
        </c:txPr>
        <c:crossAx val="95606720"/>
        <c:crosses val="autoZero"/>
        <c:auto val="1"/>
        <c:lblOffset val="100"/>
        <c:baseTimeUnit val="months"/>
      </c:dateAx>
      <c:valAx>
        <c:axId val="956067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ysClr val="windowText" lastClr="000000"/>
                </a:solidFill>
                <a:latin typeface="+mn-lt"/>
                <a:ea typeface="+mn-ea"/>
                <a:cs typeface="+mn-cs"/>
              </a:defRPr>
            </a:pPr>
            <a:endParaRPr lang="en-US"/>
          </a:p>
        </c:txPr>
        <c:crossAx val="528480864"/>
        <c:crosses val="autoZero"/>
        <c:crossBetween val="between"/>
      </c:valAx>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solidFill>
        <a:sysClr val="windowText" lastClr="000000"/>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57EEF-3907-374C-92C6-1BDC6EBF8D4E}" type="datetimeFigureOut">
              <a:rPr lang="en-US" smtClean="0"/>
              <a:t>7/19/2022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9761A-6CEC-C942-AC84-C0BF8E44E2ED}" type="slidenum">
              <a:rPr lang="en-US" smtClean="0"/>
              <a:t>‹#›</a:t>
            </a:fld>
            <a:endParaRPr lang="en-US"/>
          </a:p>
        </p:txBody>
      </p:sp>
    </p:spTree>
    <p:extLst>
      <p:ext uri="{BB962C8B-B14F-4D97-AF65-F5344CB8AC3E}">
        <p14:creationId xmlns:p14="http://schemas.microsoft.com/office/powerpoint/2010/main" val="4180497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a:t>
            </a:r>
            <a:r>
              <a:rPr lang="en-US" dirty="0"/>
              <a:t>: Each participant referred by the Durham County Emergency Medical Services (EMS) was visited by the Durham Post-Overdose Response Team (PORT) within 72 hours after experiencing an overdose. The PORT includes EMS community paramedics and CLC peer support specialists.</a:t>
            </a:r>
          </a:p>
          <a:p>
            <a:endParaRPr lang="en-US" dirty="0"/>
          </a:p>
          <a:p>
            <a:r>
              <a:rPr lang="en-US" b="1" dirty="0"/>
              <a:t>Definitions:</a:t>
            </a:r>
          </a:p>
          <a:p>
            <a:r>
              <a:rPr lang="en-US" b="1" dirty="0"/>
              <a:t>Referral</a:t>
            </a:r>
            <a:r>
              <a:rPr lang="en-US" dirty="0"/>
              <a:t> – any individual referred to the CLC peer support specialists. Referrals include calls to the peer navigator mobile phone, other phone calls, emails from providers or case managers, and all attempted visits with the EMS community paramedics, regardless of whether contact with the patient occurred.</a:t>
            </a:r>
          </a:p>
          <a:p>
            <a:endParaRPr lang="en-US" dirty="0"/>
          </a:p>
          <a:p>
            <a:r>
              <a:rPr lang="en-US" b="1" dirty="0"/>
              <a:t>Participant</a:t>
            </a:r>
            <a:r>
              <a:rPr lang="en-US" dirty="0"/>
              <a:t> – any individual who agrees to talk with a CLC peer support specialist either in person, virtually, or over the phone and/or any person who receives a resource folder and naloxone kit in the presence of a peer support specialist.</a:t>
            </a:r>
          </a:p>
          <a:p>
            <a:endParaRPr lang="en-US" dirty="0"/>
          </a:p>
          <a:p>
            <a:r>
              <a:rPr lang="en-US" b="1" dirty="0"/>
              <a:t>Enrollee</a:t>
            </a:r>
            <a:r>
              <a:rPr lang="en-US" dirty="0"/>
              <a:t> – any participant who fills out a baseline data questionnaire and consents to enter the follow-up program at DRRC. This is done at DRRC so the participant must meet with a peer support specialist there to officially enroll in the program. Most enrollees also participate in the medication-assisted treatment program at DRRC, but some do not. </a:t>
            </a:r>
          </a:p>
          <a:p>
            <a:endParaRPr lang="en-US" dirty="0"/>
          </a:p>
          <a:p>
            <a:r>
              <a:rPr lang="en-US" b="1" dirty="0"/>
              <a:t>Naloxone Kit </a:t>
            </a:r>
            <a:r>
              <a:rPr lang="en-US" dirty="0"/>
              <a:t>- any naloxone kit given to a participant in the presence of a peer support specialist. This includes participants who receive kits from the EMS community paramedics, as long as a peer support specialist is also present.</a:t>
            </a:r>
          </a:p>
          <a:p>
            <a:endParaRPr lang="en-US" dirty="0"/>
          </a:p>
        </p:txBody>
      </p:sp>
      <p:sp>
        <p:nvSpPr>
          <p:cNvPr id="4" name="Slide Number Placeholder 3"/>
          <p:cNvSpPr>
            <a:spLocks noGrp="1"/>
          </p:cNvSpPr>
          <p:nvPr>
            <p:ph type="sldNum" sz="quarter" idx="10"/>
          </p:nvPr>
        </p:nvSpPr>
        <p:spPr/>
        <p:txBody>
          <a:bodyPr/>
          <a:lstStyle/>
          <a:p>
            <a:fld id="{8EB32EAD-EB4F-4ED5-AB6F-5571A66230C3}" type="slidenum">
              <a:rPr lang="en-US" smtClean="0"/>
              <a:t>5</a:t>
            </a:fld>
            <a:endParaRPr lang="en-US" dirty="0"/>
          </a:p>
        </p:txBody>
      </p:sp>
    </p:spTree>
    <p:extLst>
      <p:ext uri="{BB962C8B-B14F-4D97-AF65-F5344CB8AC3E}">
        <p14:creationId xmlns:p14="http://schemas.microsoft.com/office/powerpoint/2010/main" val="1113044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DB79-1BD5-CA4A-BA60-F47200EA52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1CDD39-F036-A542-A4C2-C88E01516F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7A6EEA-2AAA-D543-B950-377661B6314A}"/>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C4A7C3D2-83BC-9D4F-8300-1C7D3CFB45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955F9-CA61-7D4C-8C43-7A1DDD94CEE5}"/>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23877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DACC-61F8-C448-9740-4A4A250D01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75FB55-08F7-E743-A270-ADCE9F2B65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D27355-FDAB-D24E-B107-B6618D82E504}"/>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07C5686C-274D-2648-8CFB-B6C59061E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A4B56F-445A-1D46-BD96-603318692382}"/>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058115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39740-8911-E845-BE6A-8BD4909B417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004F461-EC97-D144-9D19-1D3DD82B12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A6855-C1BD-9A47-9ED7-04D193F812A2}"/>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56113C8A-8AE8-4944-A750-0696F5829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0E486A-2043-B04D-8FCB-12B683D0C30E}"/>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868236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FCCCB-11F1-7143-88EC-5C7405D403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562CDB-C564-E840-BCFC-3C63EEB30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C799F8-532C-5943-94D3-5685A21A9257}"/>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146F001D-629D-8643-8636-FE95A4DD5E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29887-8CF1-E14E-959F-A91DB568F4C0}"/>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65216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271A4-B2F8-0142-98B5-E9BC76DC1BF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AA8ABC-94CF-194A-9731-2926E971FB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E4CA84-D1DB-4946-A598-3B0A088CF713}"/>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6B987A98-B9A3-0543-9B6B-5AD9A2A391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8DD3EB-1D04-C740-93CF-753849C72F9C}"/>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146795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C06D1-B76B-0347-907A-10372DEEA9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5B6283-715E-464C-9DA8-F451752568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D94218-E782-BB49-8EB3-9E582C3E85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43CE1B-577A-554A-90D8-F1423CCF6657}"/>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6" name="Footer Placeholder 5">
            <a:extLst>
              <a:ext uri="{FF2B5EF4-FFF2-40B4-BE49-F238E27FC236}">
                <a16:creationId xmlns:a16="http://schemas.microsoft.com/office/drawing/2014/main" id="{DC76ECB3-48FD-ED4D-977E-8C6245F30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CC6773-8472-D74A-9273-3ACF73E62EFD}"/>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968739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D8547-D202-C84F-A2DA-EECE39A83E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86EA85-C0D1-7A48-B533-21B1272096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4424C0-5CC5-D64F-ABB9-E9CB8B9E34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3D221-E428-7440-B4ED-DF6B24AF0A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4483F1-1084-DB45-A9D2-216223CC9F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ED0FAE-8345-CD4B-8908-78EC0D47F128}"/>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8" name="Footer Placeholder 7">
            <a:extLst>
              <a:ext uri="{FF2B5EF4-FFF2-40B4-BE49-F238E27FC236}">
                <a16:creationId xmlns:a16="http://schemas.microsoft.com/office/drawing/2014/main" id="{78A91EA7-A1C0-0940-9E62-50DD5900D5F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E18421-7EF4-724D-83C6-604153C2CBDE}"/>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465638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E9FD-AAFF-E041-85A3-A57C8F39CE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9CBEA0-6B23-274C-911D-67CDAFB2FD81}"/>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4" name="Footer Placeholder 3">
            <a:extLst>
              <a:ext uri="{FF2B5EF4-FFF2-40B4-BE49-F238E27FC236}">
                <a16:creationId xmlns:a16="http://schemas.microsoft.com/office/drawing/2014/main" id="{EDBB5802-4CBD-3146-9D7D-919EFE5CA7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F98371-165C-FB43-AC49-4B612EDF1EA2}"/>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1287029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77B941-1D79-CF4F-868D-6BF52FB159B8}"/>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3" name="Footer Placeholder 2">
            <a:extLst>
              <a:ext uri="{FF2B5EF4-FFF2-40B4-BE49-F238E27FC236}">
                <a16:creationId xmlns:a16="http://schemas.microsoft.com/office/drawing/2014/main" id="{8C1D62A3-A4AA-7E45-9C14-A8E468493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9139E9F-B8B8-7849-94E3-ECF1A12B8371}"/>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279199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89BCE-6F19-574D-A5A4-6BFEB17339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B4039E-89CC-9A45-B9A2-12DC43E045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29B5D-EEF8-324E-BE55-A7CDFD302F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F2448F-58D1-D84D-B435-FEDFCC8238BF}"/>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6" name="Footer Placeholder 5">
            <a:extLst>
              <a:ext uri="{FF2B5EF4-FFF2-40B4-BE49-F238E27FC236}">
                <a16:creationId xmlns:a16="http://schemas.microsoft.com/office/drawing/2014/main" id="{A2F2FCAE-B101-EC40-9B4C-9EB17E319E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A0F162-D830-0844-AC8E-17C21C4AFAFC}"/>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976241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16522-99E9-1C45-9116-18C955968C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D68DE8-934C-8641-9236-67C78B65E4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CE4134-6D7B-6B4F-B0AE-E569A7C668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14DC12-6C49-074C-8811-A7D3FCEE7A2B}"/>
              </a:ext>
            </a:extLst>
          </p:cNvPr>
          <p:cNvSpPr>
            <a:spLocks noGrp="1"/>
          </p:cNvSpPr>
          <p:nvPr>
            <p:ph type="dt" sz="half" idx="10"/>
          </p:nvPr>
        </p:nvSpPr>
        <p:spPr/>
        <p:txBody>
          <a:bodyPr/>
          <a:lstStyle/>
          <a:p>
            <a:fld id="{686C11EA-A74A-1E41-9D06-A55F8344CFEA}" type="datetimeFigureOut">
              <a:rPr lang="en-US" smtClean="0"/>
              <a:t>7/19/2022</a:t>
            </a:fld>
            <a:endParaRPr lang="en-US"/>
          </a:p>
        </p:txBody>
      </p:sp>
      <p:sp>
        <p:nvSpPr>
          <p:cNvPr id="6" name="Footer Placeholder 5">
            <a:extLst>
              <a:ext uri="{FF2B5EF4-FFF2-40B4-BE49-F238E27FC236}">
                <a16:creationId xmlns:a16="http://schemas.microsoft.com/office/drawing/2014/main" id="{BA4095B2-BDFB-5140-A73A-785BA108C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07DF94-F7DF-754E-9B61-66F455870310}"/>
              </a:ext>
            </a:extLst>
          </p:cNvPr>
          <p:cNvSpPr>
            <a:spLocks noGrp="1"/>
          </p:cNvSpPr>
          <p:nvPr>
            <p:ph type="sldNum" sz="quarter" idx="12"/>
          </p:nvPr>
        </p:nvSpPr>
        <p:spPr/>
        <p:txBody>
          <a:bodyPr/>
          <a:lstStyle/>
          <a:p>
            <a:fld id="{EC279EC4-5954-C241-AD50-AC72438915FB}" type="slidenum">
              <a:rPr lang="en-US" smtClean="0"/>
              <a:t>‹#›</a:t>
            </a:fld>
            <a:endParaRPr lang="en-US"/>
          </a:p>
        </p:txBody>
      </p:sp>
    </p:spTree>
    <p:extLst>
      <p:ext uri="{BB962C8B-B14F-4D97-AF65-F5344CB8AC3E}">
        <p14:creationId xmlns:p14="http://schemas.microsoft.com/office/powerpoint/2010/main" val="38749348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BE1D5E-AAF0-284D-AC76-90CBDF52EB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0F61CC-DC6E-6B46-AEC7-B645287D62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749AB-5C33-0142-AE9F-C802823162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C11EA-A74A-1E41-9D06-A55F8344CFEA}" type="datetimeFigureOut">
              <a:rPr lang="en-US" smtClean="0"/>
              <a:t>7/19/2022</a:t>
            </a:fld>
            <a:endParaRPr lang="en-US"/>
          </a:p>
        </p:txBody>
      </p:sp>
      <p:sp>
        <p:nvSpPr>
          <p:cNvPr id="5" name="Footer Placeholder 4">
            <a:extLst>
              <a:ext uri="{FF2B5EF4-FFF2-40B4-BE49-F238E27FC236}">
                <a16:creationId xmlns:a16="http://schemas.microsoft.com/office/drawing/2014/main" id="{FC0CA4FE-1FED-AB4F-B04F-324A7A199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040B1C-D15A-634C-BB4E-5F1A04CF6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79EC4-5954-C241-AD50-AC72438915FB}" type="slidenum">
              <a:rPr lang="en-US" smtClean="0"/>
              <a:t>‹#›</a:t>
            </a:fld>
            <a:endParaRPr lang="en-US"/>
          </a:p>
        </p:txBody>
      </p:sp>
    </p:spTree>
    <p:extLst>
      <p:ext uri="{BB962C8B-B14F-4D97-AF65-F5344CB8AC3E}">
        <p14:creationId xmlns:p14="http://schemas.microsoft.com/office/powerpoint/2010/main" val="1232069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18717-C6C5-4C83-8C7D-F56C637D717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B7ECBB6B-F27C-4CC7-A45B-AF738FFC006E}"/>
              </a:ext>
            </a:extLst>
          </p:cNvPr>
          <p:cNvSpPr>
            <a:spLocks noGrp="1"/>
          </p:cNvSpPr>
          <p:nvPr>
            <p:ph type="subTitle" idx="1"/>
          </p:nvPr>
        </p:nvSpPr>
        <p:spPr/>
        <p:txBody>
          <a:bodyPr/>
          <a:lstStyle/>
          <a:p>
            <a:endParaRPr lang="en-US" dirty="0"/>
          </a:p>
        </p:txBody>
      </p:sp>
      <p:graphicFrame>
        <p:nvGraphicFramePr>
          <p:cNvPr id="6" name="Chart 5">
            <a:extLst>
              <a:ext uri="{FF2B5EF4-FFF2-40B4-BE49-F238E27FC236}">
                <a16:creationId xmlns:a16="http://schemas.microsoft.com/office/drawing/2014/main" id="{B690D0D9-D948-4728-BB41-BFC1A55EF45B}"/>
              </a:ext>
            </a:extLst>
          </p:cNvPr>
          <p:cNvGraphicFramePr>
            <a:graphicFrameLocks/>
          </p:cNvGraphicFramePr>
          <p:nvPr>
            <p:extLst>
              <p:ext uri="{D42A27DB-BD31-4B8C-83A1-F6EECF244321}">
                <p14:modId xmlns:p14="http://schemas.microsoft.com/office/powerpoint/2010/main" val="684667851"/>
              </p:ext>
            </p:extLst>
          </p:nvPr>
        </p:nvGraphicFramePr>
        <p:xfrm>
          <a:off x="0" y="0"/>
          <a:ext cx="12191999"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18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B95B986-1904-4F72-BB16-E4410EE28A28}"/>
              </a:ext>
            </a:extLst>
          </p:cNvPr>
          <p:cNvGraphicFramePr>
            <a:graphicFrameLocks/>
          </p:cNvGraphicFramePr>
          <p:nvPr>
            <p:extLst>
              <p:ext uri="{D42A27DB-BD31-4B8C-83A1-F6EECF244321}">
                <p14:modId xmlns:p14="http://schemas.microsoft.com/office/powerpoint/2010/main" val="2920000696"/>
              </p:ext>
            </p:extLst>
          </p:nvPr>
        </p:nvGraphicFramePr>
        <p:xfrm>
          <a:off x="0" y="0"/>
          <a:ext cx="12192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9721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29" y="376010"/>
            <a:ext cx="8211886" cy="1325563"/>
          </a:xfrm>
        </p:spPr>
        <p:txBody>
          <a:bodyPr>
            <a:normAutofit/>
          </a:bodyPr>
          <a:lstStyle/>
          <a:p>
            <a:pPr algn="ctr"/>
            <a:r>
              <a:rPr lang="en-US" dirty="0"/>
              <a:t>DUHS  and Duke Regional Peer Support Program</a:t>
            </a:r>
          </a:p>
        </p:txBody>
      </p:sp>
      <p:sp>
        <p:nvSpPr>
          <p:cNvPr id="3" name="Content Placeholder 2"/>
          <p:cNvSpPr>
            <a:spLocks noGrp="1"/>
          </p:cNvSpPr>
          <p:nvPr>
            <p:ph idx="1"/>
          </p:nvPr>
        </p:nvSpPr>
        <p:spPr>
          <a:xfrm>
            <a:off x="838200" y="1607910"/>
            <a:ext cx="7923415" cy="4351338"/>
          </a:xfrm>
        </p:spPr>
        <p:txBody>
          <a:bodyPr/>
          <a:lstStyle/>
          <a:p>
            <a:r>
              <a:rPr lang="en-US" dirty="0"/>
              <a:t>Peer Support Specialist will begin their work with OUD inpatients who are admitted to Duke </a:t>
            </a:r>
          </a:p>
          <a:p>
            <a:r>
              <a:rPr lang="en-US" dirty="0"/>
              <a:t>Using iPads for Patient education and videos</a:t>
            </a:r>
          </a:p>
        </p:txBody>
      </p:sp>
      <p:pic>
        <p:nvPicPr>
          <p:cNvPr id="4" name="Picture 3" descr="National Voices | Person centred ca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636" y="3673966"/>
            <a:ext cx="4382729" cy="2461608"/>
          </a:xfrm>
          <a:prstGeom prst="rect">
            <a:avLst/>
          </a:prstGeom>
        </p:spPr>
      </p:pic>
      <p:pic>
        <p:nvPicPr>
          <p:cNvPr id="5" name="Picture 4" descr="necacademicsupport / Northeast Center Office of Academic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50" y="3482896"/>
            <a:ext cx="3930349" cy="2829003"/>
          </a:xfrm>
          <a:prstGeom prst="rect">
            <a:avLst/>
          </a:prstGeom>
        </p:spPr>
      </p:pic>
      <p:pic>
        <p:nvPicPr>
          <p:cNvPr id="6" name="Picture 5">
            <a:extLst>
              <a:ext uri="{FF2B5EF4-FFF2-40B4-BE49-F238E27FC236}">
                <a16:creationId xmlns:a16="http://schemas.microsoft.com/office/drawing/2014/main" id="{1863E700-AD17-DE41-8704-3216678B3E67}"/>
              </a:ext>
            </a:extLst>
          </p:cNvPr>
          <p:cNvPicPr>
            <a:picLocks noChangeAspect="1"/>
          </p:cNvPicPr>
          <p:nvPr/>
        </p:nvPicPr>
        <p:blipFill rotWithShape="1">
          <a:blip r:embed="rId4"/>
          <a:srcRect l="64318" t="-1" r="11410" b="-1"/>
          <a:stretch/>
        </p:blipFill>
        <p:spPr>
          <a:xfrm>
            <a:off x="9687097" y="10"/>
            <a:ext cx="2493819" cy="6857990"/>
          </a:xfrm>
          <a:prstGeom prst="rect">
            <a:avLst/>
          </a:prstGeom>
        </p:spPr>
      </p:pic>
    </p:spTree>
    <p:extLst>
      <p:ext uri="{BB962C8B-B14F-4D97-AF65-F5344CB8AC3E}">
        <p14:creationId xmlns:p14="http://schemas.microsoft.com/office/powerpoint/2010/main" val="2474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93" y="503105"/>
            <a:ext cx="8023167" cy="1325563"/>
          </a:xfrm>
        </p:spPr>
        <p:txBody>
          <a:bodyPr>
            <a:normAutofit fontScale="90000"/>
          </a:bodyPr>
          <a:lstStyle/>
          <a:p>
            <a:pPr algn="ctr"/>
            <a:r>
              <a:rPr lang="en-US" dirty="0"/>
              <a:t>Durham Recovery Response System (DRRC) Office-based Opioid Treatment</a:t>
            </a:r>
          </a:p>
        </p:txBody>
      </p:sp>
      <p:pic>
        <p:nvPicPr>
          <p:cNvPr id="4" name="Content Placeholder 3" descr="Crisis Intervention - Free of Charge Creative Commons ..."/>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53078" y="2440785"/>
            <a:ext cx="5239067" cy="3511539"/>
          </a:xfrm>
        </p:spPr>
      </p:pic>
      <p:sp>
        <p:nvSpPr>
          <p:cNvPr id="5" name="Content Placeholder 4"/>
          <p:cNvSpPr>
            <a:spLocks noGrp="1"/>
          </p:cNvSpPr>
          <p:nvPr>
            <p:ph sz="half" idx="2"/>
          </p:nvPr>
        </p:nvSpPr>
        <p:spPr>
          <a:xfrm>
            <a:off x="286593" y="2256169"/>
            <a:ext cx="4184034" cy="3880773"/>
          </a:xfrm>
        </p:spPr>
        <p:txBody>
          <a:bodyPr/>
          <a:lstStyle/>
          <a:p>
            <a:r>
              <a:rPr lang="en-US" dirty="0"/>
              <a:t>Expanded clinical staff to accommodate more intakes from EMS and the Durham Detention Center</a:t>
            </a:r>
          </a:p>
          <a:p>
            <a:r>
              <a:rPr lang="en-US" dirty="0"/>
              <a:t>Developing videos to promote OBOT Program services</a:t>
            </a:r>
          </a:p>
          <a:p>
            <a:r>
              <a:rPr lang="en-US" dirty="0"/>
              <a:t>Hiring Peer Support Specialists</a:t>
            </a:r>
          </a:p>
        </p:txBody>
      </p:sp>
      <p:pic>
        <p:nvPicPr>
          <p:cNvPr id="6" name="Picture 5">
            <a:extLst>
              <a:ext uri="{FF2B5EF4-FFF2-40B4-BE49-F238E27FC236}">
                <a16:creationId xmlns:a16="http://schemas.microsoft.com/office/drawing/2014/main" id="{83A3F360-91D7-D84A-886B-7FB249EBCC00}"/>
              </a:ext>
            </a:extLst>
          </p:cNvPr>
          <p:cNvPicPr>
            <a:picLocks noChangeAspect="1"/>
          </p:cNvPicPr>
          <p:nvPr/>
        </p:nvPicPr>
        <p:blipFill rotWithShape="1">
          <a:blip r:embed="rId3"/>
          <a:srcRect l="64318" t="-1" r="11410" b="-1"/>
          <a:stretch/>
        </p:blipFill>
        <p:spPr>
          <a:xfrm>
            <a:off x="9698181" y="0"/>
            <a:ext cx="2493819" cy="6857990"/>
          </a:xfrm>
          <a:prstGeom prst="rect">
            <a:avLst/>
          </a:prstGeom>
        </p:spPr>
      </p:pic>
    </p:spTree>
    <p:extLst>
      <p:ext uri="{BB962C8B-B14F-4D97-AF65-F5344CB8AC3E}">
        <p14:creationId xmlns:p14="http://schemas.microsoft.com/office/powerpoint/2010/main" val="386365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pPr algn="ctr"/>
            <a:r>
              <a:rPr lang="en-US" sz="3100" b="1" dirty="0"/>
              <a:t>Durham County Community Linkages to Care (CLC)</a:t>
            </a:r>
            <a:br>
              <a:rPr lang="en-US" sz="3100" b="1" dirty="0"/>
            </a:br>
            <a:r>
              <a:rPr lang="en-US" sz="3100" b="1" dirty="0"/>
              <a:t>Peer Support Program</a:t>
            </a:r>
            <a:br>
              <a:rPr lang="en-US" sz="4000" dirty="0"/>
            </a:br>
            <a:r>
              <a:rPr lang="en-US" sz="2700" dirty="0"/>
              <a:t>Totals: December 1, 2019 through November 31, 2021</a:t>
            </a:r>
          </a:p>
        </p:txBody>
      </p:sp>
      <p:graphicFrame>
        <p:nvGraphicFramePr>
          <p:cNvPr id="9" name="Table 8"/>
          <p:cNvGraphicFramePr>
            <a:graphicFrameLocks noGrp="1"/>
          </p:cNvGraphicFramePr>
          <p:nvPr>
            <p:extLst>
              <p:ext uri="{D42A27DB-BD31-4B8C-83A1-F6EECF244321}">
                <p14:modId xmlns:p14="http://schemas.microsoft.com/office/powerpoint/2010/main" val="3718156065"/>
              </p:ext>
            </p:extLst>
          </p:nvPr>
        </p:nvGraphicFramePr>
        <p:xfrm>
          <a:off x="952498" y="1690688"/>
          <a:ext cx="10515603" cy="4852988"/>
        </p:xfrm>
        <a:graphic>
          <a:graphicData uri="http://schemas.openxmlformats.org/drawingml/2006/table">
            <a:tbl>
              <a:tblPr firstRow="1" firstCol="1" bandRow="1">
                <a:tableStyleId>{5C22544A-7EE6-4342-B048-85BDC9FD1C3A}</a:tableStyleId>
              </a:tblPr>
              <a:tblGrid>
                <a:gridCol w="4254575">
                  <a:extLst>
                    <a:ext uri="{9D8B030D-6E8A-4147-A177-3AD203B41FA5}">
                      <a16:colId xmlns:a16="http://schemas.microsoft.com/office/drawing/2014/main" val="2572370482"/>
                    </a:ext>
                  </a:extLst>
                </a:gridCol>
                <a:gridCol w="1506244">
                  <a:extLst>
                    <a:ext uri="{9D8B030D-6E8A-4147-A177-3AD203B41FA5}">
                      <a16:colId xmlns:a16="http://schemas.microsoft.com/office/drawing/2014/main" val="2863315996"/>
                    </a:ext>
                  </a:extLst>
                </a:gridCol>
                <a:gridCol w="1618650">
                  <a:extLst>
                    <a:ext uri="{9D8B030D-6E8A-4147-A177-3AD203B41FA5}">
                      <a16:colId xmlns:a16="http://schemas.microsoft.com/office/drawing/2014/main" val="2267082064"/>
                    </a:ext>
                  </a:extLst>
                </a:gridCol>
                <a:gridCol w="1416319">
                  <a:extLst>
                    <a:ext uri="{9D8B030D-6E8A-4147-A177-3AD203B41FA5}">
                      <a16:colId xmlns:a16="http://schemas.microsoft.com/office/drawing/2014/main" val="2036862098"/>
                    </a:ext>
                  </a:extLst>
                </a:gridCol>
                <a:gridCol w="1719815">
                  <a:extLst>
                    <a:ext uri="{9D8B030D-6E8A-4147-A177-3AD203B41FA5}">
                      <a16:colId xmlns:a16="http://schemas.microsoft.com/office/drawing/2014/main" val="526692215"/>
                    </a:ext>
                  </a:extLst>
                </a:gridCol>
              </a:tblGrid>
              <a:tr h="346642">
                <a:tc>
                  <a:txBody>
                    <a:bodyPr/>
                    <a:lstStyle/>
                    <a:p>
                      <a:pPr marL="0" marR="0" algn="l">
                        <a:lnSpc>
                          <a:spcPct val="107000"/>
                        </a:lnSpc>
                        <a:spcBef>
                          <a:spcPts val="0"/>
                        </a:spcBef>
                        <a:spcAft>
                          <a:spcPts val="0"/>
                        </a:spcAft>
                      </a:pPr>
                      <a:r>
                        <a:rPr lang="en-US" sz="2000" dirty="0">
                          <a:effectLst/>
                        </a:rPr>
                        <a:t>Referral Source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Referrals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Participants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Enrollees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Naloxone Kits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5842245"/>
                  </a:ext>
                </a:extLst>
              </a:tr>
              <a:tr h="346642">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79853987"/>
                  </a:ext>
                </a:extLst>
              </a:tr>
              <a:tr h="346642">
                <a:tc>
                  <a:txBody>
                    <a:bodyPr/>
                    <a:lstStyle/>
                    <a:p>
                      <a:pPr marL="0" marR="0" algn="l">
                        <a:lnSpc>
                          <a:spcPct val="107000"/>
                        </a:lnSpc>
                        <a:spcBef>
                          <a:spcPts val="0"/>
                        </a:spcBef>
                        <a:spcAft>
                          <a:spcPts val="0"/>
                        </a:spcAft>
                      </a:pPr>
                      <a:r>
                        <a:rPr lang="en-US" sz="2000" dirty="0">
                          <a:effectLst/>
                        </a:rPr>
                        <a:t>Durham County EMS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9</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8519191"/>
                  </a:ext>
                </a:extLst>
              </a:tr>
              <a:tr h="346642">
                <a:tc>
                  <a:txBody>
                    <a:bodyPr/>
                    <a:lstStyle/>
                    <a:p>
                      <a:pPr marL="0" marR="0" algn="l">
                        <a:lnSpc>
                          <a:spcPct val="107000"/>
                        </a:lnSpc>
                        <a:spcBef>
                          <a:spcPts val="0"/>
                        </a:spcBef>
                        <a:spcAft>
                          <a:spcPts val="0"/>
                        </a:spcAft>
                      </a:pPr>
                      <a:r>
                        <a:rPr lang="en-US" sz="2000" dirty="0">
                          <a:effectLst/>
                        </a:rPr>
                        <a:t>Durham County Detention Center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7121404"/>
                  </a:ext>
                </a:extLst>
              </a:tr>
              <a:tr h="346642">
                <a:tc>
                  <a:txBody>
                    <a:bodyPr/>
                    <a:lstStyle/>
                    <a:p>
                      <a:pPr marL="0" marR="0" algn="l">
                        <a:lnSpc>
                          <a:spcPct val="107000"/>
                        </a:lnSpc>
                        <a:spcBef>
                          <a:spcPts val="0"/>
                        </a:spcBef>
                        <a:spcAft>
                          <a:spcPts val="0"/>
                        </a:spcAft>
                      </a:pPr>
                      <a:r>
                        <a:rPr lang="en-US" sz="2000" dirty="0">
                          <a:effectLst/>
                        </a:rPr>
                        <a:t>DRRC Crisis Facility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62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5910457"/>
                  </a:ext>
                </a:extLst>
              </a:tr>
              <a:tr h="346642">
                <a:tc>
                  <a:txBody>
                    <a:bodyPr/>
                    <a:lstStyle/>
                    <a:p>
                      <a:pPr marL="0" marR="0" algn="l">
                        <a:lnSpc>
                          <a:spcPct val="107000"/>
                        </a:lnSpc>
                        <a:spcBef>
                          <a:spcPts val="0"/>
                        </a:spcBef>
                        <a:spcAft>
                          <a:spcPts val="0"/>
                        </a:spcAft>
                      </a:pPr>
                      <a:r>
                        <a:rPr lang="en-US" sz="2000" dirty="0">
                          <a:effectLst/>
                        </a:rPr>
                        <a:t>Duke University Hospital ED Overdoses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9309609"/>
                  </a:ext>
                </a:extLst>
              </a:tr>
              <a:tr h="346642">
                <a:tc>
                  <a:txBody>
                    <a:bodyPr/>
                    <a:lstStyle/>
                    <a:p>
                      <a:pPr marL="0" marR="0" algn="l">
                        <a:lnSpc>
                          <a:spcPct val="107000"/>
                        </a:lnSpc>
                        <a:spcBef>
                          <a:spcPts val="0"/>
                        </a:spcBef>
                        <a:spcAft>
                          <a:spcPts val="0"/>
                        </a:spcAft>
                      </a:pPr>
                      <a:r>
                        <a:rPr lang="en-US" sz="2000" dirty="0">
                          <a:effectLst/>
                        </a:rPr>
                        <a:t>Duke University Hospital ED 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691681"/>
                  </a:ext>
                </a:extLst>
              </a:tr>
              <a:tr h="346642">
                <a:tc>
                  <a:txBody>
                    <a:bodyPr/>
                    <a:lstStyle/>
                    <a:p>
                      <a:pPr marL="0" marR="0" algn="l">
                        <a:lnSpc>
                          <a:spcPct val="107000"/>
                        </a:lnSpc>
                        <a:spcBef>
                          <a:spcPts val="0"/>
                        </a:spcBef>
                        <a:spcAft>
                          <a:spcPts val="0"/>
                        </a:spcAft>
                      </a:pPr>
                      <a:r>
                        <a:rPr lang="en-US" sz="2000" dirty="0">
                          <a:effectLst/>
                        </a:rPr>
                        <a:t>Duke University Hospital Inpatients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3844225"/>
                  </a:ext>
                </a:extLst>
              </a:tr>
              <a:tr h="346642">
                <a:tc>
                  <a:txBody>
                    <a:bodyPr/>
                    <a:lstStyle/>
                    <a:p>
                      <a:pPr marL="0" marR="0" algn="l">
                        <a:lnSpc>
                          <a:spcPct val="107000"/>
                        </a:lnSpc>
                        <a:spcBef>
                          <a:spcPts val="0"/>
                        </a:spcBef>
                        <a:spcAft>
                          <a:spcPts val="0"/>
                        </a:spcAft>
                      </a:pPr>
                      <a:r>
                        <a:rPr lang="en-US" sz="2000" dirty="0">
                          <a:effectLst/>
                        </a:rPr>
                        <a:t>Duke Regional Hospital ED Overdose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72830896"/>
                  </a:ext>
                </a:extLst>
              </a:tr>
              <a:tr h="346642">
                <a:tc>
                  <a:txBody>
                    <a:bodyPr/>
                    <a:lstStyle/>
                    <a:p>
                      <a:pPr marL="0" marR="0" algn="l">
                        <a:lnSpc>
                          <a:spcPct val="107000"/>
                        </a:lnSpc>
                        <a:spcBef>
                          <a:spcPts val="0"/>
                        </a:spcBef>
                        <a:spcAft>
                          <a:spcPts val="0"/>
                        </a:spcAft>
                      </a:pPr>
                      <a:r>
                        <a:rPr lang="en-US" sz="2000" dirty="0">
                          <a:effectLst/>
                        </a:rPr>
                        <a:t>Duke Regional Hospital ED Other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8652281"/>
                  </a:ext>
                </a:extLst>
              </a:tr>
              <a:tr h="346642">
                <a:tc>
                  <a:txBody>
                    <a:bodyPr/>
                    <a:lstStyle/>
                    <a:p>
                      <a:pPr marL="0" marR="0" algn="l">
                        <a:lnSpc>
                          <a:spcPct val="107000"/>
                        </a:lnSpc>
                        <a:spcBef>
                          <a:spcPts val="0"/>
                        </a:spcBef>
                        <a:spcAft>
                          <a:spcPts val="0"/>
                        </a:spcAft>
                      </a:pPr>
                      <a:r>
                        <a:rPr lang="en-US" sz="2000" dirty="0">
                          <a:effectLst/>
                        </a:rPr>
                        <a:t>Duke Regional Hospital Inpatients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70836466"/>
                  </a:ext>
                </a:extLst>
              </a:tr>
              <a:tr h="346642">
                <a:tc>
                  <a:txBody>
                    <a:bodyPr/>
                    <a:lstStyle/>
                    <a:p>
                      <a:pPr marL="0" marR="0" algn="l">
                        <a:lnSpc>
                          <a:spcPct val="107000"/>
                        </a:lnSpc>
                        <a:spcBef>
                          <a:spcPts val="0"/>
                        </a:spcBef>
                        <a:spcAft>
                          <a:spcPts val="0"/>
                        </a:spcAft>
                      </a:pPr>
                      <a:r>
                        <a:rPr lang="en-US" sz="2000" dirty="0">
                          <a:effectLst/>
                        </a:rPr>
                        <a:t>Other (includes self-referrals)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10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8</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5</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9583492"/>
                  </a:ext>
                </a:extLst>
              </a:tr>
              <a:tr h="346642">
                <a:tc>
                  <a:txBody>
                    <a:bodyPr/>
                    <a:lstStyle/>
                    <a:p>
                      <a:pPr marL="0" marR="0" algn="l">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7189027"/>
                  </a:ext>
                </a:extLst>
              </a:tr>
              <a:tr h="346642">
                <a:tc>
                  <a:txBody>
                    <a:bodyPr/>
                    <a:lstStyle/>
                    <a:p>
                      <a:pPr marL="0" marR="0" algn="l">
                        <a:lnSpc>
                          <a:spcPct val="107000"/>
                        </a:lnSpc>
                        <a:spcBef>
                          <a:spcPts val="0"/>
                        </a:spcBef>
                        <a:spcAft>
                          <a:spcPts val="0"/>
                        </a:spcAft>
                      </a:pPr>
                      <a:r>
                        <a:rPr lang="en-US" sz="2000" dirty="0">
                          <a:effectLst/>
                        </a:rPr>
                        <a:t>Total Overall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rPr>
                        <a:t>248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rPr>
                        <a:t>138</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rPr>
                        <a:t>105</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r">
                        <a:lnSpc>
                          <a:spcPct val="107000"/>
                        </a:lnSpc>
                        <a:spcBef>
                          <a:spcPts val="0"/>
                        </a:spcBef>
                        <a:spcAft>
                          <a:spcPts val="0"/>
                        </a:spcAft>
                      </a:pPr>
                      <a:r>
                        <a:rPr lang="en-US" sz="2000" b="1" dirty="0">
                          <a:effectLst/>
                        </a:rPr>
                        <a:t>90</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7535851"/>
                  </a:ext>
                </a:extLst>
              </a:tr>
            </a:tbl>
          </a:graphicData>
        </a:graphic>
      </p:graphicFrame>
    </p:spTree>
    <p:extLst>
      <p:ext uri="{BB962C8B-B14F-4D97-AF65-F5344CB8AC3E}">
        <p14:creationId xmlns:p14="http://schemas.microsoft.com/office/powerpoint/2010/main" val="332686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6944" y="365125"/>
            <a:ext cx="4572495" cy="1325563"/>
          </a:xfrm>
        </p:spPr>
        <p:txBody>
          <a:bodyPr/>
          <a:lstStyle/>
          <a:p>
            <a:pPr algn="ctr"/>
            <a:r>
              <a:rPr lang="en-US" dirty="0"/>
              <a:t>CLC Education Initiatives</a:t>
            </a:r>
          </a:p>
        </p:txBody>
      </p:sp>
      <p:sp>
        <p:nvSpPr>
          <p:cNvPr id="4" name="Content Placeholder 3"/>
          <p:cNvSpPr>
            <a:spLocks noGrp="1"/>
          </p:cNvSpPr>
          <p:nvPr>
            <p:ph sz="half" idx="1"/>
          </p:nvPr>
        </p:nvSpPr>
        <p:spPr>
          <a:xfrm>
            <a:off x="2576944" y="1958022"/>
            <a:ext cx="5181600" cy="4351338"/>
          </a:xfrm>
        </p:spPr>
        <p:txBody>
          <a:bodyPr/>
          <a:lstStyle/>
          <a:p>
            <a:r>
              <a:rPr lang="en-US" dirty="0"/>
              <a:t>Recovery Friendly Workplace training</a:t>
            </a:r>
          </a:p>
          <a:p>
            <a:r>
              <a:rPr lang="en-US" dirty="0"/>
              <a:t>SUD Resource Guide (updating &amp; printing 2700 copies)</a:t>
            </a:r>
          </a:p>
          <a:p>
            <a:r>
              <a:rPr lang="en-US" dirty="0"/>
              <a:t>Opioid Use Disorder Provider Webinar (Training available thru 12/31/2021 for CEUs</a:t>
            </a:r>
          </a:p>
          <a:p>
            <a:endParaRPr lang="en-US" dirty="0"/>
          </a:p>
        </p:txBody>
      </p:sp>
      <p:pic>
        <p:nvPicPr>
          <p:cNvPr id="3" name="Picture 2"/>
          <p:cNvPicPr>
            <a:picLocks noChangeAspect="1"/>
          </p:cNvPicPr>
          <p:nvPr/>
        </p:nvPicPr>
        <p:blipFill>
          <a:blip r:embed="rId2"/>
          <a:stretch>
            <a:fillRect/>
          </a:stretch>
        </p:blipFill>
        <p:spPr>
          <a:xfrm>
            <a:off x="7758544" y="548640"/>
            <a:ext cx="4345505" cy="5215603"/>
          </a:xfrm>
          <a:prstGeom prst="rect">
            <a:avLst/>
          </a:prstGeom>
        </p:spPr>
      </p:pic>
      <p:pic>
        <p:nvPicPr>
          <p:cNvPr id="5" name="Picture 4">
            <a:extLst>
              <a:ext uri="{FF2B5EF4-FFF2-40B4-BE49-F238E27FC236}">
                <a16:creationId xmlns:a16="http://schemas.microsoft.com/office/drawing/2014/main" id="{8DC847C3-3AF3-4242-8521-800104980625}"/>
              </a:ext>
            </a:extLst>
          </p:cNvPr>
          <p:cNvPicPr>
            <a:picLocks noChangeAspect="1"/>
          </p:cNvPicPr>
          <p:nvPr/>
        </p:nvPicPr>
        <p:blipFill rotWithShape="1">
          <a:blip r:embed="rId3"/>
          <a:srcRect l="64318" t="-1" r="11410" b="-1"/>
          <a:stretch/>
        </p:blipFill>
        <p:spPr>
          <a:xfrm>
            <a:off x="0" y="10"/>
            <a:ext cx="2493819" cy="6857990"/>
          </a:xfrm>
          <a:prstGeom prst="rect">
            <a:avLst/>
          </a:prstGeom>
        </p:spPr>
      </p:pic>
    </p:spTree>
    <p:extLst>
      <p:ext uri="{BB962C8B-B14F-4D97-AF65-F5344CB8AC3E}">
        <p14:creationId xmlns:p14="http://schemas.microsoft.com/office/powerpoint/2010/main" val="3022196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2886</TotalTime>
  <Words>497</Words>
  <Application>Microsoft Office PowerPoint</Application>
  <PresentationFormat>Widescreen</PresentationFormat>
  <Paragraphs>101</Paragraphs>
  <Slides>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DUHS  and Duke Regional Peer Support Program</vt:lpstr>
      <vt:lpstr>Durham Recovery Response System (DRRC) Office-based Opioid Treatment</vt:lpstr>
      <vt:lpstr>Durham County Community Linkages to Care (CLC) Peer Support Program Totals: December 1, 2019 through November 31, 2021</vt:lpstr>
      <vt:lpstr>CLC Education Initiatives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wanda boone</dc:creator>
  <cp:lastModifiedBy>Scofield, Lacie F.</cp:lastModifiedBy>
  <cp:revision>17</cp:revision>
  <dcterms:created xsi:type="dcterms:W3CDTF">2021-12-14T20:41:24Z</dcterms:created>
  <dcterms:modified xsi:type="dcterms:W3CDTF">2022-07-19T16:35:00Z</dcterms:modified>
</cp:coreProperties>
</file>