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57" r:id="rId4"/>
    <p:sldId id="396" r:id="rId5"/>
    <p:sldId id="354" r:id="rId6"/>
    <p:sldId id="386" r:id="rId7"/>
    <p:sldId id="397" r:id="rId8"/>
    <p:sldId id="380" r:id="rId9"/>
    <p:sldId id="393" r:id="rId10"/>
    <p:sldId id="401" r:id="rId11"/>
    <p:sldId id="3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3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8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57EEF-3907-374C-92C6-1BDC6EBF8D4E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9761A-6CEC-C942-AC84-C0BF8E44E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7357-ECC7-4792-9789-2F86FA18C4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9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7357-ECC7-4792-9789-2F86FA18C4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13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F7357-ECC7-4792-9789-2F86FA18C4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7357-ECC7-4792-9789-2F86FA18C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7357-ECC7-4792-9789-2F86FA18C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742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7357-ECC7-4792-9789-2F86FA18C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06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7357-ECC7-4792-9789-2F86FA18C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2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7357-ECC7-4792-9789-2F86FA18C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184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F7357-ECC7-4792-9789-2F86FA18C4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99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DB79-1BD5-CA4A-BA60-F47200EA5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CDD39-F036-A542-A4C2-C88E01516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A6EEA-2AAA-D543-B950-377661B63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7C3D2-83BC-9D4F-8300-1C7D3CFB4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55F9-CA61-7D4C-8C43-7A1DDD94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DACC-61F8-C448-9740-4A4A250D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5FB55-08F7-E743-A270-ADCE9F2B6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27355-FDAB-D24E-B107-B6618D82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5686C-274D-2648-8CFB-B6C59061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4B56F-445A-1D46-BD96-60331869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339740-8911-E845-BE6A-8BD4909B4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4F461-EC97-D144-9D19-1D3DD82B1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A6855-C1BD-9A47-9ED7-04D193F8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13C8A-8AE8-4944-A750-0696F5829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E486A-2043-B04D-8FCB-12B683D0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3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FCCCB-11F1-7143-88EC-5C7405D4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62CDB-C564-E840-BCFC-3C63EEB3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799F8-532C-5943-94D3-5685A21A9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F001D-629D-8643-8636-FE95A4DD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29887-8CF1-E14E-959F-A91DB568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6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71A4-B2F8-0142-98B5-E9BC76DC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A8ABC-94CF-194A-9731-2926E971F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4CA84-D1DB-4946-A598-3B0A088C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7A98-B9A3-0543-9B6B-5AD9A2A3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DD3EB-1D04-C740-93CF-753849C7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06D1-B76B-0347-907A-10372DEE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B6283-715E-464C-9DA8-F45175256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94218-E782-BB49-8EB3-9E582C3E8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CE1B-577A-554A-90D8-F1423CCF6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76ECB3-48FD-ED4D-977E-8C6245F3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C6773-8472-D74A-9273-3ACF73E6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D8547-D202-C84F-A2DA-EECE39A8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6EA85-C0D1-7A48-B533-21B12720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424C0-5CC5-D64F-ABB9-E9CB8B9E3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3D221-E428-7440-B4ED-DF6B24AF0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4483F1-1084-DB45-A9D2-216223CC9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D0FAE-8345-CD4B-8908-78EC0D47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A91EA7-A1C0-0940-9E62-50DD5900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E18421-7EF4-724D-83C6-604153C2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3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E9FD-AAFF-E041-85A3-A57C8F39C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CBEA0-6B23-274C-911D-67CDAFB2F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B5802-4CBD-3146-9D7D-919EFE5C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98371-165C-FB43-AC49-4B612EDF1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7B941-1D79-CF4F-868D-6BF52FB15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D62A3-A4AA-7E45-9C14-A8E46849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39E9F-B8B8-7849-94E3-ECF1A12B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9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9BCE-6F19-574D-A5A4-6BFEB173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4039E-89CC-9A45-B9A2-12DC43E0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29B5D-EEF8-324E-BE55-A7CDFD302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2448F-58D1-D84D-B435-FEDFCC82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2FCAE-B101-EC40-9B4C-9EB17E31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0F162-D830-0844-AC8E-17C21C4AF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6522-99E9-1C45-9116-18C95596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68DE8-934C-8641-9236-67C78B65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E4134-6D7B-6B4F-B0AE-E569A7C66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4DC12-6C49-074C-8811-A7D3FCEE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11EA-A74A-1E41-9D06-A55F8344CFE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095B2-BDFB-5140-A73A-785BA108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7DF94-F7DF-754E-9B61-66F45587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3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E1D5E-AAF0-284D-AC76-90CBDF52E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F61CC-DC6E-6B46-AEC7-B645287D6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749AB-5C33-0142-AE9F-C80282316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11EA-A74A-1E41-9D06-A55F8344CFEA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CA4FE-1FED-AB4F-B04F-324A7A199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40B1C-D15A-634C-BB4E-5F1A04CF6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79EC4-5954-C241-AD50-AC724389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F1E10-894A-044E-A70F-EB71366CB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" r="294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A21D0-4F7F-2543-835F-C9043E40BB14}"/>
              </a:ext>
            </a:extLst>
          </p:cNvPr>
          <p:cNvSpPr txBox="1"/>
          <p:nvPr/>
        </p:nvSpPr>
        <p:spPr>
          <a:xfrm>
            <a:off x="123497" y="1036325"/>
            <a:ext cx="8182232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Durham Joins Together to Save Lives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Co-Chairs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Wanda Boone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Commissioner Wendy Jacobs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Quarterly Update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December 14, 2021</a:t>
            </a:r>
          </a:p>
        </p:txBody>
      </p:sp>
    </p:spTree>
    <p:extLst>
      <p:ext uri="{BB962C8B-B14F-4D97-AF65-F5344CB8AC3E}">
        <p14:creationId xmlns:p14="http://schemas.microsoft.com/office/powerpoint/2010/main" val="2451271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NC Department of Justice</a:t>
            </a:r>
          </a:p>
          <a:p>
            <a:pPr lvl="3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https://www.morepowerfulnc.org/opioid-settlements/ </a:t>
            </a:r>
          </a:p>
          <a:p>
            <a:pPr>
              <a:spcBef>
                <a:spcPts val="24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NC Association of County Commissioners</a:t>
            </a:r>
          </a:p>
          <a:p>
            <a:pPr lvl="3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https://www.ncacc.org/services-for-counties/disaster-preparedness-and-recovery/opioid-litigation-settlement/</a:t>
            </a:r>
          </a:p>
          <a:p>
            <a:pPr>
              <a:spcBef>
                <a:spcPts val="24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Statewide Opioid Settlement Dashboard</a:t>
            </a:r>
          </a:p>
          <a:p>
            <a:pPr lvl="3">
              <a:spcBef>
                <a:spcPts val="1200"/>
              </a:spcBef>
            </a:pP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https://ncopioidsettlement.org/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2400"/>
              </a:spcBef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7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800" b="1">
                <a:solidFill>
                  <a:schemeClr val="bg1"/>
                </a:solidFill>
                <a:latin typeface="Arial Narrow" panose="020B0606020202030204" pitchFamily="34" charset="0"/>
              </a:rPr>
              <a:t>Discussion</a:t>
            </a:r>
            <a:endParaRPr lang="en-US" sz="4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BA1443-D16E-4311-B97E-9D3FF2F69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9495" y="2036599"/>
            <a:ext cx="9373010" cy="3280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5F1E10-894A-044E-A70F-EB71366CB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2" r="294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A21D0-4F7F-2543-835F-C9043E40BB14}"/>
              </a:ext>
            </a:extLst>
          </p:cNvPr>
          <p:cNvSpPr txBox="1"/>
          <p:nvPr/>
        </p:nvSpPr>
        <p:spPr>
          <a:xfrm>
            <a:off x="887426" y="622139"/>
            <a:ext cx="8182232" cy="58220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Welcome - Commissioner Wendy Jacobs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Steve Mange - Senior Policy Counsel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North Carolina Department of Justice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Opioid Settlement Briefing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Committee Reports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4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840" y="3281008"/>
            <a:ext cx="1102092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>
                <a:solidFill>
                  <a:schemeClr val="bg1"/>
                </a:solidFill>
                <a:latin typeface="Arial Narrow" panose="020B0606020202030204" pitchFamily="34" charset="0"/>
              </a:rPr>
              <a:t>   </a:t>
            </a:r>
            <a:r>
              <a:rPr lang="en-US" sz="240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Durham Joins Together to Save Lives Task FORCE </a:t>
            </a:r>
          </a:p>
          <a:p>
            <a:pPr algn="ctr"/>
            <a:endParaRPr lang="en-US" sz="400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OPIOID SETTLEMENT BRIEFING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Steven Mange, Senior Policy Counsel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North Carolina Department of Justice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December 14, 2021</a:t>
            </a:r>
          </a:p>
          <a:p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50233" y="4823779"/>
            <a:ext cx="10507580" cy="64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11" y="638558"/>
            <a:ext cx="2202778" cy="22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1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Complexity of Opioid Litigation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Tobacco litigation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Plaintiffs were 46 states, 5 territories, District of Columbia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Defendants were 4 largest tobacco companies  </a:t>
            </a:r>
          </a:p>
          <a:p>
            <a:pPr>
              <a:spcBef>
                <a:spcPts val="30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Opioid litigation: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Plaintiffs include states, counties, cities, others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Defendants include drug makers, drug distributors, chain pharmacies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0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Which Companies Are Involved?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076638"/>
              </p:ext>
            </p:extLst>
          </p:nvPr>
        </p:nvGraphicFramePr>
        <p:xfrm>
          <a:off x="2420770" y="1804770"/>
          <a:ext cx="7350460" cy="4656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7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7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7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935"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Manufacturers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Distributors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Pharmacy Chains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0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Filed for 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Bankruptcy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Purdue Pharma</a:t>
                      </a:r>
                    </a:p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Mallinckrodt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 err="1">
                          <a:effectLst/>
                        </a:rPr>
                        <a:t>Insys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0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Parties to </a:t>
                      </a:r>
                    </a:p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National Settlement Framework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Johnson &amp; Johnson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Cardinal</a:t>
                      </a:r>
                      <a:b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McKesson</a:t>
                      </a:r>
                      <a:b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AmerisourceBergen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04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sng" strike="noStrike" dirty="0">
                          <a:effectLst/>
                        </a:rPr>
                        <a:t>Not</a:t>
                      </a:r>
                      <a:r>
                        <a:rPr lang="en-US" sz="1600" u="none" strike="noStrike" dirty="0">
                          <a:effectLst/>
                        </a:rPr>
                        <a:t> in Bankruptcy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&amp;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sng" strike="noStrike" dirty="0">
                          <a:effectLst/>
                        </a:rPr>
                        <a:t>Not</a:t>
                      </a:r>
                      <a:r>
                        <a:rPr lang="en-US" sz="1600" u="none" strike="noStrike" dirty="0">
                          <a:effectLst/>
                        </a:rPr>
                        <a:t> Parties to National Settlement Framework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Allergan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Endo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Teva</a:t>
                      </a: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CVS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Rite Aid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Walgreens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Walmart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41" marR="8241" marT="8241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63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Potential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National = $26B over 18 years</a:t>
            </a:r>
          </a:p>
          <a:p>
            <a:pPr>
              <a:spcBef>
                <a:spcPts val="3000"/>
              </a:spcBef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North Carolina = $850M over 18 years</a:t>
            </a:r>
          </a:p>
          <a:p>
            <a:pPr>
              <a:spcBef>
                <a:spcPts val="3000"/>
              </a:spcBef>
            </a:pPr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Front loaded in first three years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2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Allocation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Overall</a:t>
            </a:r>
          </a:p>
          <a:p>
            <a:pPr lvl="2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15% state</a:t>
            </a:r>
          </a:p>
          <a:p>
            <a:pPr lvl="2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85% local governments</a:t>
            </a:r>
          </a:p>
          <a:p>
            <a:pPr>
              <a:spcBef>
                <a:spcPts val="18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Among local governments</a:t>
            </a:r>
          </a:p>
          <a:p>
            <a:pPr lvl="2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100 counties</a:t>
            </a:r>
          </a:p>
          <a:p>
            <a:pPr lvl="2">
              <a:spcBef>
                <a:spcPts val="18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17 municipalities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7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Local Use of Settlement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Option A = 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Pick from shorter list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Includes MAT, recovery support, naloxone, SSPs, PORTs,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etc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24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Option B = 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Engage in collaborative strategic planning</a:t>
            </a:r>
          </a:p>
          <a:p>
            <a:pPr lvl="1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Then pick from shorter or longer list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4800" b="1" dirty="0">
                <a:solidFill>
                  <a:schemeClr val="bg1"/>
                </a:solidFill>
                <a:latin typeface="Arial Narrow" panose="020B0606020202030204" pitchFamily="34" charset="0"/>
              </a:rPr>
              <a:t>Transparency &amp;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n-US" u="sng" dirty="0">
                <a:solidFill>
                  <a:schemeClr val="bg1"/>
                </a:solidFill>
                <a:latin typeface="Arial Narrow" panose="020B0606020202030204" pitchFamily="34" charset="0"/>
              </a:rPr>
              <a:t>Locals report to statewide opioid dashboard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“Before the fact”</a:t>
            </a:r>
          </a:p>
          <a:p>
            <a:pPr lvl="2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Report &amp; recommendations</a:t>
            </a:r>
          </a:p>
          <a:p>
            <a:pPr lvl="2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Resolution or budget item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“After the fact”</a:t>
            </a:r>
          </a:p>
          <a:p>
            <a:pPr lvl="2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Annual financial report</a:t>
            </a:r>
          </a:p>
          <a:p>
            <a:pPr lvl="2">
              <a:spcBef>
                <a:spcPts val="1500"/>
              </a:spcBef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Annual impact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723" y="5938734"/>
            <a:ext cx="795699" cy="7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5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2883</TotalTime>
  <Words>348</Words>
  <Application>Microsoft Office PowerPoint</Application>
  <PresentationFormat>Widescreen</PresentationFormat>
  <Paragraphs>95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Complexity of Opioid Litigation</vt:lpstr>
      <vt:lpstr>Which Companies Are Involved?</vt:lpstr>
      <vt:lpstr>Potential Funding</vt:lpstr>
      <vt:lpstr>Allocation of Funds</vt:lpstr>
      <vt:lpstr>Local Use of Settlement Funds</vt:lpstr>
      <vt:lpstr>Transparency &amp; Accountability</vt:lpstr>
      <vt:lpstr>For More Information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wanda boone</dc:creator>
  <cp:lastModifiedBy>Scofield, Lacie F.</cp:lastModifiedBy>
  <cp:revision>16</cp:revision>
  <dcterms:created xsi:type="dcterms:W3CDTF">2021-12-14T20:41:24Z</dcterms:created>
  <dcterms:modified xsi:type="dcterms:W3CDTF">2022-07-19T16:31:26Z</dcterms:modified>
</cp:coreProperties>
</file>