
<file path=[Content_Types].xml><?xml version="1.0" encoding="utf-8"?>
<Types xmlns="http://schemas.openxmlformats.org/package/2006/content-types">
  <Default Extension="png" ContentType="image/png"/>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drawings/drawing2.xml" ContentType="application/vnd.openxmlformats-officedocument.drawingml.chartshapes+xml"/>
  <Override PartName="/ppt/notesSlides/notesSlide2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drawings/drawing3.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208" r:id="rId2"/>
  </p:sldMasterIdLst>
  <p:notesMasterIdLst>
    <p:notesMasterId r:id="rId49"/>
  </p:notesMasterIdLst>
  <p:handoutMasterIdLst>
    <p:handoutMasterId r:id="rId50"/>
  </p:handoutMasterIdLst>
  <p:sldIdLst>
    <p:sldId id="257" r:id="rId3"/>
    <p:sldId id="366" r:id="rId4"/>
    <p:sldId id="300" r:id="rId5"/>
    <p:sldId id="307" r:id="rId6"/>
    <p:sldId id="306" r:id="rId7"/>
    <p:sldId id="305" r:id="rId8"/>
    <p:sldId id="308" r:id="rId9"/>
    <p:sldId id="309" r:id="rId10"/>
    <p:sldId id="310" r:id="rId11"/>
    <p:sldId id="311" r:id="rId12"/>
    <p:sldId id="312" r:id="rId13"/>
    <p:sldId id="313" r:id="rId14"/>
    <p:sldId id="273" r:id="rId15"/>
    <p:sldId id="314" r:id="rId16"/>
    <p:sldId id="338" r:id="rId17"/>
    <p:sldId id="315" r:id="rId18"/>
    <p:sldId id="339" r:id="rId19"/>
    <p:sldId id="316" r:id="rId20"/>
    <p:sldId id="317" r:id="rId21"/>
    <p:sldId id="322" r:id="rId22"/>
    <p:sldId id="323" r:id="rId23"/>
    <p:sldId id="324" r:id="rId24"/>
    <p:sldId id="351" r:id="rId25"/>
    <p:sldId id="326" r:id="rId26"/>
    <p:sldId id="327" r:id="rId27"/>
    <p:sldId id="328" r:id="rId28"/>
    <p:sldId id="355" r:id="rId29"/>
    <p:sldId id="354" r:id="rId30"/>
    <p:sldId id="341" r:id="rId31"/>
    <p:sldId id="357" r:id="rId32"/>
    <p:sldId id="342" r:id="rId33"/>
    <p:sldId id="358" r:id="rId34"/>
    <p:sldId id="359" r:id="rId35"/>
    <p:sldId id="347" r:id="rId36"/>
    <p:sldId id="360" r:id="rId37"/>
    <p:sldId id="344" r:id="rId38"/>
    <p:sldId id="362" r:id="rId39"/>
    <p:sldId id="349" r:id="rId40"/>
    <p:sldId id="363" r:id="rId41"/>
    <p:sldId id="365" r:id="rId42"/>
    <p:sldId id="368" r:id="rId43"/>
    <p:sldId id="333" r:id="rId44"/>
    <p:sldId id="371" r:id="rId45"/>
    <p:sldId id="372" r:id="rId46"/>
    <p:sldId id="369" r:id="rId47"/>
    <p:sldId id="336" r:id="rId48"/>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venir LT Std 55 Roman" pitchFamily="34" charset="0"/>
        <a:ea typeface="+mn-ea"/>
        <a:cs typeface="+mn-cs"/>
      </a:defRPr>
    </a:lvl1pPr>
    <a:lvl2pPr marL="457200" algn="l" rtl="0" eaLnBrk="0" fontAlgn="base" hangingPunct="0">
      <a:spcBef>
        <a:spcPct val="0"/>
      </a:spcBef>
      <a:spcAft>
        <a:spcPct val="0"/>
      </a:spcAft>
      <a:defRPr kern="1200">
        <a:solidFill>
          <a:schemeClr val="tx1"/>
        </a:solidFill>
        <a:latin typeface="Avenir LT Std 55 Roman" pitchFamily="34" charset="0"/>
        <a:ea typeface="+mn-ea"/>
        <a:cs typeface="+mn-cs"/>
      </a:defRPr>
    </a:lvl2pPr>
    <a:lvl3pPr marL="914400" algn="l" rtl="0" eaLnBrk="0" fontAlgn="base" hangingPunct="0">
      <a:spcBef>
        <a:spcPct val="0"/>
      </a:spcBef>
      <a:spcAft>
        <a:spcPct val="0"/>
      </a:spcAft>
      <a:defRPr kern="1200">
        <a:solidFill>
          <a:schemeClr val="tx1"/>
        </a:solidFill>
        <a:latin typeface="Avenir LT Std 55 Roman" pitchFamily="34" charset="0"/>
        <a:ea typeface="+mn-ea"/>
        <a:cs typeface="+mn-cs"/>
      </a:defRPr>
    </a:lvl3pPr>
    <a:lvl4pPr marL="1371600" algn="l" rtl="0" eaLnBrk="0" fontAlgn="base" hangingPunct="0">
      <a:spcBef>
        <a:spcPct val="0"/>
      </a:spcBef>
      <a:spcAft>
        <a:spcPct val="0"/>
      </a:spcAft>
      <a:defRPr kern="1200">
        <a:solidFill>
          <a:schemeClr val="tx1"/>
        </a:solidFill>
        <a:latin typeface="Avenir LT Std 55 Roman" pitchFamily="34" charset="0"/>
        <a:ea typeface="+mn-ea"/>
        <a:cs typeface="+mn-cs"/>
      </a:defRPr>
    </a:lvl4pPr>
    <a:lvl5pPr marL="1828800" algn="l" rtl="0" eaLnBrk="0" fontAlgn="base" hangingPunct="0">
      <a:spcBef>
        <a:spcPct val="0"/>
      </a:spcBef>
      <a:spcAft>
        <a:spcPct val="0"/>
      </a:spcAft>
      <a:defRPr kern="1200">
        <a:solidFill>
          <a:schemeClr val="tx1"/>
        </a:solidFill>
        <a:latin typeface="Avenir LT Std 55 Roman" pitchFamily="34" charset="0"/>
        <a:ea typeface="+mn-ea"/>
        <a:cs typeface="+mn-cs"/>
      </a:defRPr>
    </a:lvl5pPr>
    <a:lvl6pPr marL="2286000" algn="l" defTabSz="914400" rtl="0" eaLnBrk="1" latinLnBrk="0" hangingPunct="1">
      <a:defRPr kern="1200">
        <a:solidFill>
          <a:schemeClr val="tx1"/>
        </a:solidFill>
        <a:latin typeface="Avenir LT Std 55 Roman" pitchFamily="34" charset="0"/>
        <a:ea typeface="+mn-ea"/>
        <a:cs typeface="+mn-cs"/>
      </a:defRPr>
    </a:lvl6pPr>
    <a:lvl7pPr marL="2743200" algn="l" defTabSz="914400" rtl="0" eaLnBrk="1" latinLnBrk="0" hangingPunct="1">
      <a:defRPr kern="1200">
        <a:solidFill>
          <a:schemeClr val="tx1"/>
        </a:solidFill>
        <a:latin typeface="Avenir LT Std 55 Roman" pitchFamily="34" charset="0"/>
        <a:ea typeface="+mn-ea"/>
        <a:cs typeface="+mn-cs"/>
      </a:defRPr>
    </a:lvl7pPr>
    <a:lvl8pPr marL="3200400" algn="l" defTabSz="914400" rtl="0" eaLnBrk="1" latinLnBrk="0" hangingPunct="1">
      <a:defRPr kern="1200">
        <a:solidFill>
          <a:schemeClr val="tx1"/>
        </a:solidFill>
        <a:latin typeface="Avenir LT Std 55 Roman" pitchFamily="34" charset="0"/>
        <a:ea typeface="+mn-ea"/>
        <a:cs typeface="+mn-cs"/>
      </a:defRPr>
    </a:lvl8pPr>
    <a:lvl9pPr marL="3657600" algn="l" defTabSz="914400" rtl="0" eaLnBrk="1" latinLnBrk="0" hangingPunct="1">
      <a:defRPr kern="1200">
        <a:solidFill>
          <a:schemeClr val="tx1"/>
        </a:solidFill>
        <a:latin typeface="Avenir LT Std 55 Roman"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060"/>
    <a:srgbClr val="3580BB"/>
    <a:srgbClr val="9CBD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8" autoAdjust="0"/>
    <p:restoredTop sz="75586" autoAdjust="0"/>
  </p:normalViewPr>
  <p:slideViewPr>
    <p:cSldViewPr snapToGrid="0">
      <p:cViewPr varScale="1">
        <p:scale>
          <a:sx n="60" d="100"/>
          <a:sy n="60" d="100"/>
        </p:scale>
        <p:origin x="653" y="106"/>
      </p:cViewPr>
      <p:guideLst/>
    </p:cSldViewPr>
  </p:slideViewPr>
  <p:notesTextViewPr>
    <p:cViewPr>
      <p:scale>
        <a:sx n="1" d="1"/>
        <a:sy n="1" d="1"/>
      </p:scale>
      <p:origin x="0" y="0"/>
    </p:cViewPr>
  </p:notesTextViewPr>
  <p:notesViewPr>
    <p:cSldViewPr snapToGrid="0">
      <p:cViewPr varScale="1">
        <p:scale>
          <a:sx n="41" d="100"/>
          <a:sy n="41" d="100"/>
        </p:scale>
        <p:origin x="147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Documents\Durham%20County\generalfundrevenues16.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iler2\Budget\Data%20Collection\Public%20School%20Data\DPS\Public%20Schools\Budget%20and%20Tax%20Survey%20Graphs%2014-15.xlsm" TargetMode="External"/><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lebrune\AppData\Local\Microsoft\Windows\INetCache\Content.Outlook\S1YP5QFG\School%20Data.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C:\Users\lebrune\AppData\Local\Microsoft\Windows\INetCache\Content.Outlook\S1YP5QFG\School%20Data.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file:///C:\Users\lebrune\AppData\Local\Microsoft\Windows\INetCache\Content.Outlook\S1YP5QFG\Schoo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effectLst>
              <a:outerShdw sx="1000" sy="1000" algn="ctr" rotWithShape="0">
                <a:prstClr val="black">
                  <a:alpha val="0"/>
                </a:prstClr>
              </a:outerShdw>
            </a:effectLst>
          </c:spPr>
          <c:explosion val="7"/>
          <c:dPt>
            <c:idx val="0"/>
            <c:bubble3D val="0"/>
            <c:spPr>
              <a:solidFill>
                <a:srgbClr val="9CBD53"/>
              </a:solidFill>
              <a:ln>
                <a:noFill/>
              </a:ln>
              <a:effectLst>
                <a:outerShdw sx="1000" sy="1000" algn="ctr" rotWithShape="0">
                  <a:prstClr val="black">
                    <a:alpha val="0"/>
                  </a:prstClr>
                </a:outerShdw>
              </a:effectLst>
            </c:spPr>
          </c:dPt>
          <c:dPt>
            <c:idx val="1"/>
            <c:bubble3D val="0"/>
            <c:spPr>
              <a:solidFill>
                <a:schemeClr val="bg1">
                  <a:lumMod val="50000"/>
                </a:schemeClr>
              </a:solidFill>
              <a:ln>
                <a:noFill/>
              </a:ln>
              <a:effectLst>
                <a:outerShdw sx="1000" sy="1000" algn="ctr" rotWithShape="0">
                  <a:prstClr val="black">
                    <a:alpha val="0"/>
                  </a:prstClr>
                </a:outerShdw>
              </a:effectLst>
            </c:spPr>
          </c:dPt>
          <c:dPt>
            <c:idx val="2"/>
            <c:bubble3D val="0"/>
            <c:spPr>
              <a:solidFill>
                <a:srgbClr val="3580BB"/>
              </a:solidFill>
              <a:ln>
                <a:noFill/>
              </a:ln>
              <a:effectLst>
                <a:outerShdw sx="1000" sy="1000" algn="ctr" rotWithShape="0">
                  <a:prstClr val="black">
                    <a:alpha val="0"/>
                  </a:prstClr>
                </a:outerShdw>
              </a:effectLst>
            </c:spPr>
          </c:dPt>
          <c:dPt>
            <c:idx val="3"/>
            <c:bubble3D val="0"/>
            <c:spPr>
              <a:solidFill>
                <a:schemeClr val="accent1">
                  <a:lumMod val="40000"/>
                  <a:lumOff val="60000"/>
                </a:schemeClr>
              </a:solidFill>
              <a:ln>
                <a:noFill/>
              </a:ln>
              <a:effectLst>
                <a:outerShdw sx="1000" sy="1000" algn="ctr" rotWithShape="0">
                  <a:prstClr val="black">
                    <a:alpha val="0"/>
                  </a:prstClr>
                </a:outerShdw>
              </a:effectLst>
            </c:spPr>
          </c:dPt>
          <c:dPt>
            <c:idx val="4"/>
            <c:bubble3D val="0"/>
            <c:spPr>
              <a:solidFill>
                <a:schemeClr val="bg1">
                  <a:lumMod val="75000"/>
                </a:schemeClr>
              </a:solidFill>
              <a:ln>
                <a:noFill/>
              </a:ln>
              <a:effectLst>
                <a:outerShdw sx="1000" sy="1000" algn="ctr" rotWithShape="0">
                  <a:prstClr val="black">
                    <a:alpha val="0"/>
                  </a:prstClr>
                </a:outerShdw>
              </a:effectLst>
            </c:spPr>
          </c:dPt>
          <c:dPt>
            <c:idx val="5"/>
            <c:bubble3D val="0"/>
            <c:spPr>
              <a:solidFill>
                <a:schemeClr val="accent6"/>
              </a:solidFill>
              <a:ln>
                <a:noFill/>
              </a:ln>
              <a:effectLst>
                <a:outerShdw sx="1000" sy="1000" algn="ctr" rotWithShape="0">
                  <a:prstClr val="black">
                    <a:alpha val="0"/>
                  </a:prstClr>
                </a:outerShdw>
              </a:effectLst>
            </c:spPr>
          </c:dPt>
          <c:dPt>
            <c:idx val="6"/>
            <c:bubble3D val="0"/>
            <c:spPr>
              <a:solidFill>
                <a:schemeClr val="accent1">
                  <a:lumMod val="60000"/>
                </a:schemeClr>
              </a:solidFill>
              <a:ln>
                <a:noFill/>
              </a:ln>
              <a:effectLst>
                <a:outerShdw sx="1000" sy="1000" algn="ctr" rotWithShape="0">
                  <a:prstClr val="black">
                    <a:alpha val="0"/>
                  </a:prstClr>
                </a:outerShdw>
              </a:effectLst>
            </c:spPr>
          </c:dPt>
          <c:dPt>
            <c:idx val="7"/>
            <c:bubble3D val="0"/>
            <c:spPr>
              <a:solidFill>
                <a:schemeClr val="accent2">
                  <a:lumMod val="60000"/>
                </a:schemeClr>
              </a:solidFill>
              <a:ln>
                <a:noFill/>
              </a:ln>
              <a:effectLst>
                <a:outerShdw sx="1000" sy="1000" algn="ctr" rotWithShape="0">
                  <a:prstClr val="black">
                    <a:alpha val="0"/>
                  </a:prstClr>
                </a:outerShdw>
              </a:effectLst>
            </c:spPr>
          </c:dPt>
          <c:dPt>
            <c:idx val="8"/>
            <c:bubble3D val="0"/>
            <c:spPr>
              <a:solidFill>
                <a:schemeClr val="bg1">
                  <a:lumMod val="65000"/>
                </a:schemeClr>
              </a:solidFill>
              <a:ln>
                <a:noFill/>
              </a:ln>
              <a:effectLst>
                <a:outerShdw sx="1000" sy="1000" algn="ctr" rotWithShape="0">
                  <a:prstClr val="black">
                    <a:alpha val="0"/>
                  </a:prstClr>
                </a:outerShdw>
              </a:effectLst>
            </c:spPr>
          </c:dPt>
          <c:dPt>
            <c:idx val="9"/>
            <c:bubble3D val="0"/>
            <c:spPr>
              <a:solidFill>
                <a:srgbClr val="6CA060"/>
              </a:solidFill>
              <a:ln>
                <a:noFill/>
              </a:ln>
              <a:effectLst>
                <a:outerShdw sx="1000" sy="1000" algn="ctr" rotWithShape="0">
                  <a:prstClr val="black">
                    <a:alpha val="0"/>
                  </a:prstClr>
                </a:outerShdw>
              </a:effectLst>
            </c:spPr>
          </c:dPt>
          <c:dLbls>
            <c:dLbl>
              <c:idx val="0"/>
              <c:layout>
                <c:manualLayout>
                  <c:x val="0.19869566997366225"/>
                  <c:y val="-7.4324015698185322E-2"/>
                </c:manualLayout>
              </c:layout>
              <c:tx>
                <c:rich>
                  <a:bodyPr rot="0" spcFirstLastPara="1" vertOverflow="ellipsis" vert="horz" wrap="square" lIns="38100" tIns="19050" rIns="38100" bIns="19050" anchor="ctr" anchorCtr="1">
                    <a:noAutofit/>
                  </a:bodyPr>
                  <a:lstStyle/>
                  <a:p>
                    <a:pPr>
                      <a:defRPr sz="2400" b="1" i="0" u="none" strike="noStrike" kern="1200" spc="0" baseline="0">
                        <a:solidFill>
                          <a:schemeClr val="bg1"/>
                        </a:solidFill>
                        <a:latin typeface="Calibri" panose="020F0502020204030204" pitchFamily="34" charset="0"/>
                        <a:ea typeface="+mn-ea"/>
                        <a:cs typeface="+mn-cs"/>
                      </a:defRPr>
                    </a:pPr>
                    <a:fld id="{26DFF821-F47F-4F24-96FA-66946AC22B84}" type="CATEGORYNAME">
                      <a:rPr lang="en-US" sz="2400" baseline="0">
                        <a:solidFill>
                          <a:schemeClr val="tx1"/>
                        </a:solidFill>
                        <a:latin typeface="Calibri" panose="020F0502020204030204" pitchFamily="34" charset="0"/>
                      </a:rPr>
                      <a:pPr>
                        <a:defRPr sz="2400">
                          <a:solidFill>
                            <a:schemeClr val="bg1"/>
                          </a:solidFill>
                          <a:latin typeface="Calibri" panose="020F0502020204030204" pitchFamily="34" charset="0"/>
                        </a:defRPr>
                      </a:pPr>
                      <a:t>[CATEGORY NAME]</a:t>
                    </a:fld>
                    <a:r>
                      <a:rPr lang="en-US" sz="2400" baseline="0" dirty="0">
                        <a:solidFill>
                          <a:schemeClr val="bg1"/>
                        </a:solidFill>
                        <a:latin typeface="Calibri" panose="020F0502020204030204" pitchFamily="34" charset="0"/>
                      </a:rPr>
                      <a:t>
</a:t>
                    </a:r>
                    <a:fld id="{6C265851-1D9D-45D0-B1D2-4D24CBF4181A}" type="PERCENTAGE">
                      <a:rPr lang="en-US" sz="2400" baseline="0">
                        <a:solidFill>
                          <a:schemeClr val="tx1"/>
                        </a:solidFill>
                        <a:latin typeface="Calibri" panose="020F0502020204030204" pitchFamily="34" charset="0"/>
                      </a:rPr>
                      <a:pPr>
                        <a:defRPr sz="2400">
                          <a:solidFill>
                            <a:schemeClr val="bg1"/>
                          </a:solidFill>
                          <a:latin typeface="Calibri" panose="020F0502020204030204" pitchFamily="34" charset="0"/>
                        </a:defRPr>
                      </a:pPr>
                      <a:t>[PERCENTAGE]</a:t>
                    </a:fld>
                    <a:endParaRPr lang="en-US" sz="2400" baseline="0" dirty="0">
                      <a:solidFill>
                        <a:schemeClr val="bg1"/>
                      </a:solidFill>
                      <a:latin typeface="Calibri" panose="020F0502020204030204" pitchFamily="34" charset="0"/>
                    </a:endParaRPr>
                  </a:p>
                </c:rich>
              </c:tx>
              <c:numFmt formatCode="0.00%" sourceLinked="0"/>
              <c:spPr>
                <a:noFill/>
                <a:ln>
                  <a:noFill/>
                </a:ln>
                <a:effectLst/>
              </c:spPr>
              <c:txPr>
                <a:bodyPr rot="0" spcFirstLastPara="1" vertOverflow="ellipsis" vert="horz" wrap="square" lIns="38100" tIns="19050" rIns="38100" bIns="19050" anchor="ctr" anchorCtr="1">
                  <a:noAutofit/>
                </a:bodyPr>
                <a:lstStyle/>
                <a:p>
                  <a:pPr>
                    <a:defRPr sz="2400" b="1" i="0" u="none" strike="noStrike" kern="1200" spc="0" baseline="0">
                      <a:solidFill>
                        <a:schemeClr val="bg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658365061386391"/>
                      <c:h val="0.13956097948144996"/>
                    </c:manualLayout>
                  </c15:layout>
                  <c15:dlblFieldTable/>
                  <c15:showDataLabelsRange val="0"/>
                </c:ext>
              </c:extLst>
            </c:dLbl>
            <c:dLbl>
              <c:idx val="1"/>
              <c:layout>
                <c:manualLayout>
                  <c:x val="1.5288054331163543E-2"/>
                  <c:y val="5.8097943629433352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6649099105246168"/>
                  <c:y val="0.1277477425218349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5716053257640804E-2"/>
                  <c:y val="-0.17884656164969537"/>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tx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369723931822214"/>
                      <c:h val="0.18807828529438786"/>
                    </c:manualLayout>
                  </c15:layout>
                </c:ext>
              </c:extLst>
            </c:dLbl>
            <c:dLbl>
              <c:idx val="4"/>
              <c:layout>
                <c:manualLayout>
                  <c:x val="6.2589282058980067E-2"/>
                  <c:y val="-3.2983417632548827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7.67760659033737E-2"/>
                  <c:y val="8.778604145322657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8.3995323808094186E-2"/>
                  <c:y val="0.13665035100696205"/>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132F80C0-7EB9-4E4F-9908-1A81C2381732}" type="CATEGORYNAME">
                      <a:rPr lang="en-US" sz="1800" baseline="0">
                        <a:solidFill>
                          <a:schemeClr val="tx1"/>
                        </a:solidFill>
                        <a:latin typeface="Calibri" panose="020F0502020204030204" pitchFamily="34" charset="0"/>
                      </a:rPr>
                      <a:pPr>
                        <a:defRPr>
                          <a:solidFill>
                            <a:schemeClr val="accent1"/>
                          </a:solidFill>
                        </a:defRPr>
                      </a:pPr>
                      <a:t>[CATEGORY NAME]</a:t>
                    </a:fld>
                    <a:r>
                      <a:rPr lang="en-US" sz="1800" baseline="0" dirty="0">
                        <a:solidFill>
                          <a:schemeClr val="tx1"/>
                        </a:solidFill>
                        <a:latin typeface="Calibri" panose="020F0502020204030204" pitchFamily="34" charset="0"/>
                      </a:rPr>
                      <a:t>
</a:t>
                    </a:r>
                    <a:fld id="{BEF5873D-8657-4997-97DD-1AFD6F8F7E65}" type="PERCENTAGE">
                      <a:rPr lang="en-US" sz="1800" baseline="0">
                        <a:solidFill>
                          <a:schemeClr val="tx1"/>
                        </a:solidFill>
                        <a:latin typeface="Calibri" panose="020F0502020204030204" pitchFamily="34" charset="0"/>
                      </a:rPr>
                      <a:pPr>
                        <a:defRPr>
                          <a:solidFill>
                            <a:schemeClr val="accent1"/>
                          </a:solidFill>
                        </a:defRPr>
                      </a:pPr>
                      <a:t>[PERCENTAGE]</a:t>
                    </a:fld>
                    <a:endParaRPr lang="en-US" sz="1800" baseline="0" dirty="0">
                      <a:solidFill>
                        <a:schemeClr val="tx1"/>
                      </a:solidFill>
                      <a:latin typeface="Calibri" panose="020F0502020204030204" pitchFamily="34" charset="0"/>
                    </a:endParaRP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7"/>
              <c:layout>
                <c:manualLayout>
                  <c:x val="4.4924375787515299E-2"/>
                  <c:y val="0.2001036669333744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032924393982815"/>
                      <c:h val="0.15202654179163344"/>
                    </c:manualLayout>
                  </c15:layout>
                </c:ext>
              </c:extLst>
            </c:dLbl>
            <c:dLbl>
              <c:idx val="8"/>
              <c:layout>
                <c:manualLayout>
                  <c:x val="-9.9909387409762768E-2"/>
                  <c:y val="0.15252620633731648"/>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rgbClr val="636363"/>
                        </a:solidFill>
                        <a:latin typeface="+mn-lt"/>
                        <a:ea typeface="+mn-ea"/>
                        <a:cs typeface="+mn-cs"/>
                      </a:defRPr>
                    </a:pPr>
                    <a:fld id="{7A0D7854-54A8-4E00-9BAA-B9353DB0A7BD}" type="CATEGORYNAME">
                      <a:rPr lang="en-US" sz="1800" baseline="0">
                        <a:solidFill>
                          <a:schemeClr val="tx1"/>
                        </a:solidFill>
                        <a:latin typeface="Calibri" panose="020F0502020204030204" pitchFamily="34" charset="0"/>
                      </a:rPr>
                      <a:pPr>
                        <a:defRPr>
                          <a:solidFill>
                            <a:srgbClr val="636363"/>
                          </a:solidFill>
                        </a:defRPr>
                      </a:pPr>
                      <a:t>[CATEGORY NAME]</a:t>
                    </a:fld>
                    <a:r>
                      <a:rPr lang="en-US" sz="1800" baseline="0" dirty="0">
                        <a:solidFill>
                          <a:schemeClr val="tx1"/>
                        </a:solidFill>
                        <a:latin typeface="Calibri" panose="020F0502020204030204" pitchFamily="34" charset="0"/>
                      </a:rPr>
                      <a:t>
</a:t>
                    </a:r>
                    <a:fld id="{09D68BB8-EF49-4D3B-B8D0-41B2456DFC6F}" type="PERCENTAGE">
                      <a:rPr lang="en-US" sz="1800" baseline="0">
                        <a:solidFill>
                          <a:schemeClr val="tx1"/>
                        </a:solidFill>
                        <a:latin typeface="Calibri" panose="020F0502020204030204" pitchFamily="34" charset="0"/>
                      </a:rPr>
                      <a:pPr>
                        <a:defRPr>
                          <a:solidFill>
                            <a:srgbClr val="636363"/>
                          </a:solidFill>
                        </a:defRPr>
                      </a:pPr>
                      <a:t>[PERCENTAGE]</a:t>
                    </a:fld>
                    <a:endParaRPr lang="en-US" sz="1800" baseline="0" dirty="0">
                      <a:solidFill>
                        <a:schemeClr val="tx1"/>
                      </a:solidFill>
                      <a:latin typeface="Calibri" panose="020F0502020204030204" pitchFamily="34" charset="0"/>
                    </a:endParaRP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63636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9"/>
              <c:delete val="1"/>
              <c:extLst>
                <c:ext xmlns:c15="http://schemas.microsoft.com/office/drawing/2012/chart" uri="{CE6537A1-D6FC-4f65-9D91-7224C49458BB}">
                  <c15:layout/>
                </c:ext>
              </c:extLst>
            </c:dLbl>
            <c:numFmt formatCode="0.00%" sourceLinked="0"/>
            <c:spPr>
              <a:noFill/>
              <a:ln>
                <a:noFill/>
              </a:ln>
              <a:effectLst/>
            </c:spPr>
            <c:dLblPos val="outEnd"/>
            <c:showLegendKey val="0"/>
            <c:showVal val="0"/>
            <c:showCatName val="1"/>
            <c:showSerName val="0"/>
            <c:showPercent val="1"/>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Sheet1!$A$1:$A$10</c:f>
              <c:strCache>
                <c:ptCount val="10"/>
                <c:pt idx="0">
                  <c:v>Taxes</c:v>
                </c:pt>
                <c:pt idx="1">
                  <c:v>Licenses and Permits</c:v>
                </c:pt>
                <c:pt idx="2">
                  <c:v>Intergovernmental</c:v>
                </c:pt>
                <c:pt idx="3">
                  <c:v>Contributions and Donations</c:v>
                </c:pt>
                <c:pt idx="4">
                  <c:v>Investment Income</c:v>
                </c:pt>
                <c:pt idx="5">
                  <c:v>Rental Income</c:v>
                </c:pt>
                <c:pt idx="6">
                  <c:v>Service Charges</c:v>
                </c:pt>
                <c:pt idx="7">
                  <c:v>Sewer Connection Fees</c:v>
                </c:pt>
                <c:pt idx="8">
                  <c:v>Other Revenues</c:v>
                </c:pt>
                <c:pt idx="9">
                  <c:v>Other Financing Sources</c:v>
                </c:pt>
              </c:strCache>
            </c:strRef>
          </c:cat>
          <c:val>
            <c:numRef>
              <c:f>Sheet1!$B$1:$B$10</c:f>
              <c:numCache>
                <c:formatCode>"$"#,##0_);[Red]\("$"#,##0\)</c:formatCode>
                <c:ptCount val="10"/>
                <c:pt idx="0">
                  <c:v>298158424</c:v>
                </c:pt>
                <c:pt idx="1">
                  <c:v>976000</c:v>
                </c:pt>
                <c:pt idx="2">
                  <c:v>57250044</c:v>
                </c:pt>
                <c:pt idx="3">
                  <c:v>138133</c:v>
                </c:pt>
                <c:pt idx="4">
                  <c:v>140000</c:v>
                </c:pt>
                <c:pt idx="5">
                  <c:v>460074</c:v>
                </c:pt>
                <c:pt idx="6">
                  <c:v>17785041</c:v>
                </c:pt>
                <c:pt idx="7">
                  <c:v>1000</c:v>
                </c:pt>
                <c:pt idx="8">
                  <c:v>19848505</c:v>
                </c:pt>
              </c:numCache>
            </c:numRef>
          </c:val>
        </c:ser>
        <c:ser>
          <c:idx val="1"/>
          <c:order val="1"/>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Pt>
            <c:idx val="9"/>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Sheet1!$A$1:$A$10</c:f>
              <c:strCache>
                <c:ptCount val="10"/>
                <c:pt idx="0">
                  <c:v>Taxes</c:v>
                </c:pt>
                <c:pt idx="1">
                  <c:v>Licenses and Permits</c:v>
                </c:pt>
                <c:pt idx="2">
                  <c:v>Intergovernmental</c:v>
                </c:pt>
                <c:pt idx="3">
                  <c:v>Contributions and Donations</c:v>
                </c:pt>
                <c:pt idx="4">
                  <c:v>Investment Income</c:v>
                </c:pt>
                <c:pt idx="5">
                  <c:v>Rental Income</c:v>
                </c:pt>
                <c:pt idx="6">
                  <c:v>Service Charges</c:v>
                </c:pt>
                <c:pt idx="7">
                  <c:v>Sewer Connection Fees</c:v>
                </c:pt>
                <c:pt idx="8">
                  <c:v>Other Revenues</c:v>
                </c:pt>
                <c:pt idx="9">
                  <c:v>Other Financing Sources</c:v>
                </c:pt>
              </c:strCache>
            </c:strRef>
          </c:cat>
          <c:val>
            <c:numRef>
              <c:f>Sheet1!$C$1:$C$10</c:f>
              <c:numCache>
                <c:formatCode>0.00%</c:formatCode>
                <c:ptCount val="10"/>
                <c:pt idx="0">
                  <c:v>0.61806013942677962</c:v>
                </c:pt>
                <c:pt idx="1">
                  <c:v>2.023175089228862E-3</c:v>
                </c:pt>
                <c:pt idx="2">
                  <c:v>0.11867506442423799</c:v>
                </c:pt>
                <c:pt idx="3">
                  <c:v>2.8633938995947789E-4</c:v>
                </c:pt>
                <c:pt idx="4">
                  <c:v>2.9020954148774661E-4</c:v>
                </c:pt>
                <c:pt idx="5">
                  <c:v>9.5369903278881096E-4</c:v>
                </c:pt>
                <c:pt idx="6">
                  <c:v>3.6867061385362672E-2</c:v>
                </c:pt>
                <c:pt idx="7">
                  <c:v>2.0729252963410472E-6</c:v>
                </c:pt>
                <c:pt idx="8">
                  <c:v>4.1144468109051757E-2</c:v>
                </c:pt>
                <c:pt idx="9">
                  <c:v>0</c:v>
                </c:pt>
              </c:numCache>
            </c:numRef>
          </c:val>
        </c:ser>
        <c:dLbls>
          <c:dLblPos val="outEnd"/>
          <c:showLegendKey val="0"/>
          <c:showVal val="0"/>
          <c:showCatName val="1"/>
          <c:showSerName val="0"/>
          <c:showPercent val="1"/>
          <c:showBubbleSize val="0"/>
          <c:showLeaderLines val="1"/>
        </c:dLbls>
        <c:firstSliceAng val="12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[Budget and Tax Survey Graphs 14-15.xlsm]Multi-County Comparison!PivotTable2</c:name>
    <c:fmtId val="-1"/>
  </c:pivotSource>
  <c:chart>
    <c:title>
      <c:tx>
        <c:strRef>
          <c:f>'Multi-County Comparison'!$U$2</c:f>
          <c:strCache>
            <c:ptCount val="1"/>
            <c:pt idx="0">
              <c:v>Current Expense/ Allotted ADM</c:v>
            </c:pt>
          </c:strCache>
        </c:strRef>
      </c:tx>
      <c:layout>
        <c:manualLayout>
          <c:xMode val="edge"/>
          <c:yMode val="edge"/>
          <c:x val="0.3962396066653342"/>
          <c:y val="0.11287786716892696"/>
        </c:manualLayout>
      </c:layout>
      <c:overlay val="0"/>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pivotFmt>
      <c:pivotFmt>
        <c:idx val="51"/>
      </c:pivotFmt>
      <c:pivotFmt>
        <c:idx val="52"/>
      </c:pivotFmt>
      <c:pivotFmt>
        <c:idx val="53"/>
      </c:pivotFmt>
      <c:pivotFmt>
        <c:idx val="54"/>
      </c:pivotFmt>
      <c:pivotFmt>
        <c:idx val="55"/>
      </c:pivotFmt>
      <c:pivotFmt>
        <c:idx val="56"/>
      </c:pivotFmt>
      <c:pivotFmt>
        <c:idx val="57"/>
      </c:pivotFmt>
      <c:pivotFmt>
        <c:idx val="58"/>
      </c:pivotFmt>
      <c:pivotFmt>
        <c:idx val="59"/>
      </c:pivotFmt>
      <c:pivotFmt>
        <c:idx val="60"/>
      </c:pivotFmt>
      <c:pivotFmt>
        <c:idx val="61"/>
      </c:pivotFmt>
      <c:pivotFmt>
        <c:idx val="62"/>
      </c:pivotFmt>
      <c:pivotFmt>
        <c:idx val="63"/>
      </c:pivotFmt>
      <c:pivotFmt>
        <c:idx val="64"/>
      </c:pivotFmt>
      <c:pivotFmt>
        <c:idx val="65"/>
      </c:pivotFmt>
      <c:pivotFmt>
        <c:idx val="66"/>
      </c:pivotFmt>
      <c:pivotFmt>
        <c:idx val="67"/>
      </c:pivotFmt>
      <c:pivotFmt>
        <c:idx val="68"/>
      </c:pivotFmt>
      <c:pivotFmt>
        <c:idx val="69"/>
      </c:pivotFmt>
      <c:pivotFmt>
        <c:idx val="70"/>
      </c:pivotFmt>
      <c:pivotFmt>
        <c:idx val="71"/>
      </c:pivotFmt>
      <c:pivotFmt>
        <c:idx val="72"/>
      </c:pivotFmt>
      <c:pivotFmt>
        <c:idx val="73"/>
      </c:pivotFmt>
      <c:pivotFmt>
        <c:idx val="74"/>
      </c:pivotFmt>
      <c:pivotFmt>
        <c:idx val="75"/>
      </c:pivotFmt>
      <c:pivotFmt>
        <c:idx val="76"/>
      </c:pivotFmt>
      <c:pivotFmt>
        <c:idx val="77"/>
      </c:pivotFmt>
      <c:pivotFmt>
        <c:idx val="78"/>
      </c:pivotFmt>
      <c:pivotFmt>
        <c:idx val="79"/>
      </c:pivotFmt>
      <c:pivotFmt>
        <c:idx val="80"/>
      </c:pivotFmt>
      <c:pivotFmt>
        <c:idx val="81"/>
      </c:pivotFmt>
      <c:pivotFmt>
        <c:idx val="82"/>
      </c:pivotFmt>
      <c:pivotFmt>
        <c:idx val="83"/>
      </c:pivotFmt>
      <c:pivotFmt>
        <c:idx val="84"/>
      </c:pivotFmt>
      <c:pivotFmt>
        <c:idx val="85"/>
      </c:pivotFmt>
      <c:pivotFmt>
        <c:idx val="86"/>
      </c:pivotFmt>
      <c:pivotFmt>
        <c:idx val="87"/>
      </c:pivotFmt>
      <c:pivotFmt>
        <c:idx val="88"/>
      </c:pivotFmt>
      <c:pivotFmt>
        <c:idx val="89"/>
      </c:pivotFmt>
      <c:pivotFmt>
        <c:idx val="90"/>
      </c:pivotFmt>
      <c:pivotFmt>
        <c:idx val="91"/>
      </c:pivotFmt>
      <c:pivotFmt>
        <c:idx val="92"/>
      </c:pivotFmt>
      <c:pivotFmt>
        <c:idx val="93"/>
      </c:pivotFmt>
      <c:pivotFmt>
        <c:idx val="94"/>
      </c:pivotFmt>
      <c:pivotFmt>
        <c:idx val="95"/>
      </c:pivotFmt>
      <c:pivotFmt>
        <c:idx val="96"/>
      </c:pivotFmt>
      <c:pivotFmt>
        <c:idx val="97"/>
      </c:pivotFmt>
      <c:pivotFmt>
        <c:idx val="98"/>
      </c:pivotFmt>
      <c:pivotFmt>
        <c:idx val="99"/>
      </c:pivotFmt>
      <c:pivotFmt>
        <c:idx val="100"/>
      </c:pivotFmt>
      <c:pivotFmt>
        <c:idx val="101"/>
      </c:pivotFmt>
      <c:pivotFmt>
        <c:idx val="102"/>
      </c:pivotFmt>
      <c:pivotFmt>
        <c:idx val="103"/>
      </c:pivotFmt>
      <c:pivotFmt>
        <c:idx val="104"/>
      </c:pivotFmt>
      <c:pivotFmt>
        <c:idx val="105"/>
      </c:pivotFmt>
      <c:pivotFmt>
        <c:idx val="106"/>
      </c:pivotFmt>
      <c:pivotFmt>
        <c:idx val="107"/>
      </c:pivotFmt>
      <c:pivotFmt>
        <c:idx val="108"/>
      </c:pivotFmt>
      <c:pivotFmt>
        <c:idx val="109"/>
      </c:pivotFmt>
      <c:pivotFmt>
        <c:idx val="110"/>
      </c:pivotFmt>
      <c:pivotFmt>
        <c:idx val="111"/>
      </c:pivotFmt>
      <c:pivotFmt>
        <c:idx val="112"/>
      </c:pivotFmt>
      <c:pivotFmt>
        <c:idx val="113"/>
      </c:pivotFmt>
      <c:pivotFmt>
        <c:idx val="114"/>
      </c:pivotFmt>
      <c:pivotFmt>
        <c:idx val="115"/>
      </c:pivotFmt>
      <c:pivotFmt>
        <c:idx val="116"/>
      </c:pivotFmt>
      <c:pivotFmt>
        <c:idx val="117"/>
      </c:pivotFmt>
      <c:pivotFmt>
        <c:idx val="118"/>
      </c:pivotFmt>
      <c:pivotFmt>
        <c:idx val="119"/>
      </c:pivotFmt>
      <c:pivotFmt>
        <c:idx val="120"/>
      </c:pivotFmt>
      <c:pivotFmt>
        <c:idx val="121"/>
      </c:pivotFmt>
      <c:pivotFmt>
        <c:idx val="122"/>
      </c:pivotFmt>
      <c:pivotFmt>
        <c:idx val="123"/>
      </c:pivotFmt>
      <c:pivotFmt>
        <c:idx val="124"/>
      </c:pivotFmt>
      <c:pivotFmt>
        <c:idx val="125"/>
      </c:pivotFmt>
      <c:pivotFmt>
        <c:idx val="126"/>
      </c:pivotFmt>
      <c:pivotFmt>
        <c:idx val="127"/>
      </c:pivotFmt>
      <c:pivotFmt>
        <c:idx val="128"/>
      </c:pivotFmt>
      <c:pivotFmt>
        <c:idx val="129"/>
      </c:pivotFmt>
      <c:pivotFmt>
        <c:idx val="130"/>
      </c:pivotFmt>
      <c:pivotFmt>
        <c:idx val="131"/>
      </c:pivotFmt>
      <c:pivotFmt>
        <c:idx val="132"/>
      </c:pivotFmt>
      <c:pivotFmt>
        <c:idx val="133"/>
      </c:pivotFmt>
      <c:pivotFmt>
        <c:idx val="134"/>
      </c:pivotFmt>
      <c:pivotFmt>
        <c:idx val="135"/>
      </c:pivotFmt>
      <c:pivotFmt>
        <c:idx val="136"/>
      </c:pivotFmt>
      <c:pivotFmt>
        <c:idx val="137"/>
      </c:pivotFmt>
      <c:pivotFmt>
        <c:idx val="138"/>
      </c:pivotFmt>
      <c:pivotFmt>
        <c:idx val="139"/>
      </c:pivotFmt>
      <c:pivotFmt>
        <c:idx val="140"/>
      </c:pivotFmt>
      <c:pivotFmt>
        <c:idx val="141"/>
      </c:pivotFmt>
      <c:pivotFmt>
        <c:idx val="142"/>
      </c:pivotFmt>
      <c:pivotFmt>
        <c:idx val="143"/>
      </c:pivotFmt>
      <c:pivotFmt>
        <c:idx val="144"/>
      </c:pivotFmt>
      <c:pivotFmt>
        <c:idx val="145"/>
      </c:pivotFmt>
      <c:pivotFmt>
        <c:idx val="146"/>
      </c:pivotFmt>
      <c:pivotFmt>
        <c:idx val="147"/>
      </c:pivotFmt>
      <c:pivotFmt>
        <c:idx val="148"/>
      </c:pivotFmt>
      <c:pivotFmt>
        <c:idx val="149"/>
      </c:pivotFmt>
      <c:pivotFmt>
        <c:idx val="150"/>
      </c:pivotFmt>
      <c:pivotFmt>
        <c:idx val="151"/>
      </c:pivotFmt>
      <c:pivotFmt>
        <c:idx val="152"/>
      </c:pivotFmt>
      <c:pivotFmt>
        <c:idx val="153"/>
      </c:pivotFmt>
      <c:pivotFmt>
        <c:idx val="154"/>
      </c:pivotFmt>
      <c:pivotFmt>
        <c:idx val="155"/>
      </c:pivotFmt>
      <c:pivotFmt>
        <c:idx val="156"/>
      </c:pivotFmt>
      <c:pivotFmt>
        <c:idx val="157"/>
      </c:pivotFmt>
      <c:pivotFmt>
        <c:idx val="158"/>
      </c:pivotFmt>
      <c:pivotFmt>
        <c:idx val="159"/>
      </c:pivotFmt>
      <c:pivotFmt>
        <c:idx val="160"/>
      </c:pivotFmt>
      <c:pivotFmt>
        <c:idx val="161"/>
      </c:pivotFmt>
      <c:pivotFmt>
        <c:idx val="162"/>
      </c:pivotFmt>
      <c:pivotFmt>
        <c:idx val="163"/>
      </c:pivotFmt>
      <c:pivotFmt>
        <c:idx val="164"/>
      </c:pivotFmt>
      <c:pivotFmt>
        <c:idx val="165"/>
      </c:pivotFmt>
      <c:pivotFmt>
        <c:idx val="166"/>
      </c:pivotFmt>
      <c:pivotFmt>
        <c:idx val="167"/>
      </c:pivotFmt>
      <c:pivotFmt>
        <c:idx val="168"/>
      </c:pivotFmt>
      <c:pivotFmt>
        <c:idx val="169"/>
      </c:pivotFmt>
      <c:pivotFmt>
        <c:idx val="170"/>
        <c:dLbl>
          <c:idx val="0"/>
          <c:delete val="1"/>
          <c:extLst>
            <c:ext xmlns:c15="http://schemas.microsoft.com/office/drawing/2012/chart" uri="{CE6537A1-D6FC-4f65-9D91-7224C49458BB}"/>
          </c:extLst>
        </c:dLbl>
      </c:pivotFmt>
      <c:pivotFmt>
        <c:idx val="171"/>
      </c:pivotFmt>
      <c:pivotFmt>
        <c:idx val="172"/>
      </c:pivotFmt>
      <c:pivotFmt>
        <c:idx val="173"/>
      </c:pivotFmt>
      <c:pivotFmt>
        <c:idx val="174"/>
      </c:pivotFmt>
      <c:pivotFmt>
        <c:idx val="175"/>
      </c:pivotFmt>
      <c:pivotFmt>
        <c:idx val="176"/>
      </c:pivotFmt>
      <c:pivotFmt>
        <c:idx val="177"/>
        <c:dLbl>
          <c:idx val="0"/>
          <c:delete val="1"/>
          <c:extLst>
            <c:ext xmlns:c15="http://schemas.microsoft.com/office/drawing/2012/chart" uri="{CE6537A1-D6FC-4f65-9D91-7224C49458BB}"/>
          </c:extLst>
        </c:dLbl>
      </c:pivotFmt>
      <c:pivotFmt>
        <c:idx val="178"/>
      </c:pivotFmt>
      <c:pivotFmt>
        <c:idx val="179"/>
        <c:dLbl>
          <c:idx val="0"/>
          <c:delete val="1"/>
          <c:extLst>
            <c:ext xmlns:c15="http://schemas.microsoft.com/office/drawing/2012/chart" uri="{CE6537A1-D6FC-4f65-9D91-7224C49458BB}"/>
          </c:extLst>
        </c:dLbl>
      </c:pivotFmt>
      <c:pivotFmt>
        <c:idx val="180"/>
        <c:dLbl>
          <c:idx val="0"/>
          <c:delete val="1"/>
          <c:extLst>
            <c:ext xmlns:c15="http://schemas.microsoft.com/office/drawing/2012/chart" uri="{CE6537A1-D6FC-4f65-9D91-7224C49458BB}"/>
          </c:extLst>
        </c:dLbl>
      </c:pivotFmt>
      <c:pivotFmt>
        <c:idx val="181"/>
        <c:dLbl>
          <c:idx val="0"/>
          <c:delete val="1"/>
          <c:extLst>
            <c:ext xmlns:c15="http://schemas.microsoft.com/office/drawing/2012/chart" uri="{CE6537A1-D6FC-4f65-9D91-7224C49458BB}"/>
          </c:extLst>
        </c:dLbl>
      </c:pivotFmt>
      <c:pivotFmt>
        <c:idx val="182"/>
      </c:pivotFmt>
      <c:pivotFmt>
        <c:idx val="183"/>
        <c:spPr>
          <a:ln w="44450"/>
        </c:spPr>
        <c:dLbl>
          <c:idx val="0"/>
          <c:delete val="1"/>
          <c:extLst>
            <c:ext xmlns:c15="http://schemas.microsoft.com/office/drawing/2012/chart" uri="{CE6537A1-D6FC-4f65-9D91-7224C49458BB}"/>
          </c:extLst>
        </c:dLbl>
      </c:pivotFmt>
      <c:pivotFmt>
        <c:idx val="184"/>
      </c:pivotFmt>
      <c:pivotFmt>
        <c:idx val="185"/>
      </c:pivotFmt>
      <c:pivotFmt>
        <c:idx val="186"/>
      </c:pivotFmt>
      <c:pivotFmt>
        <c:idx val="187"/>
      </c:pivotFmt>
      <c:pivotFmt>
        <c:idx val="188"/>
      </c:pivotFmt>
      <c:pivotFmt>
        <c:idx val="189"/>
      </c:pivotFmt>
      <c:pivotFmt>
        <c:idx val="190"/>
      </c:pivotFmt>
      <c:pivotFmt>
        <c:idx val="191"/>
      </c:pivotFmt>
      <c:pivotFmt>
        <c:idx val="192"/>
      </c:pivotFmt>
      <c:pivotFmt>
        <c:idx val="193"/>
      </c:pivotFmt>
      <c:pivotFmt>
        <c:idx val="194"/>
      </c:pivotFmt>
      <c:pivotFmt>
        <c:idx val="195"/>
      </c:pivotFmt>
      <c:pivotFmt>
        <c:idx val="196"/>
      </c:pivotFmt>
      <c:pivotFmt>
        <c:idx val="197"/>
      </c:pivotFmt>
      <c:pivotFmt>
        <c:idx val="198"/>
      </c:pivotFmt>
      <c:pivotFmt>
        <c:idx val="199"/>
      </c:pivotFmt>
      <c:pivotFmt>
        <c:idx val="200"/>
        <c:dLbl>
          <c:idx val="0"/>
          <c:delete val="1"/>
          <c:extLst>
            <c:ext xmlns:c15="http://schemas.microsoft.com/office/drawing/2012/chart" uri="{CE6537A1-D6FC-4f65-9D91-7224C49458BB}"/>
          </c:extLst>
        </c:dLbl>
      </c:pivotFmt>
      <c:pivotFmt>
        <c:idx val="201"/>
      </c:pivotFmt>
      <c:pivotFmt>
        <c:idx val="202"/>
      </c:pivotFmt>
      <c:pivotFmt>
        <c:idx val="203"/>
      </c:pivotFmt>
      <c:pivotFmt>
        <c:idx val="204"/>
      </c:pivotFmt>
      <c:pivotFmt>
        <c:idx val="205"/>
      </c:pivotFmt>
      <c:pivotFmt>
        <c:idx val="206"/>
      </c:pivotFmt>
      <c:pivotFmt>
        <c:idx val="207"/>
      </c:pivotFmt>
      <c:pivotFmt>
        <c:idx val="208"/>
      </c:pivotFmt>
      <c:pivotFmt>
        <c:idx val="209"/>
      </c:pivotFmt>
      <c:pivotFmt>
        <c:idx val="210"/>
      </c:pivotFmt>
      <c:pivotFmt>
        <c:idx val="211"/>
      </c:pivotFmt>
      <c:pivotFmt>
        <c:idx val="212"/>
      </c:pivotFmt>
      <c:pivotFmt>
        <c:idx val="213"/>
      </c:pivotFmt>
      <c:pivotFmt>
        <c:idx val="214"/>
      </c:pivotFmt>
      <c:pivotFmt>
        <c:idx val="215"/>
      </c:pivotFmt>
      <c:pivotFmt>
        <c:idx val="216"/>
        <c:dLbl>
          <c:idx val="0"/>
          <c:delete val="1"/>
          <c:extLst>
            <c:ext xmlns:c15="http://schemas.microsoft.com/office/drawing/2012/chart" uri="{CE6537A1-D6FC-4f65-9D91-7224C49458BB}"/>
          </c:extLst>
        </c:dLbl>
      </c:pivotFmt>
      <c:pivotFmt>
        <c:idx val="217"/>
      </c:pivotFmt>
      <c:pivotFmt>
        <c:idx val="218"/>
      </c:pivotFmt>
      <c:pivotFmt>
        <c:idx val="219"/>
        <c:dLbl>
          <c:idx val="0"/>
          <c:delete val="1"/>
          <c:extLst>
            <c:ext xmlns:c15="http://schemas.microsoft.com/office/drawing/2012/chart" uri="{CE6537A1-D6FC-4f65-9D91-7224C49458BB}"/>
          </c:extLst>
        </c:dLbl>
      </c:pivotFmt>
      <c:pivotFmt>
        <c:idx val="220"/>
      </c:pivotFmt>
      <c:pivotFmt>
        <c:idx val="221"/>
      </c:pivotFmt>
      <c:pivotFmt>
        <c:idx val="222"/>
      </c:pivotFmt>
      <c:pivotFmt>
        <c:idx val="223"/>
      </c:pivotFmt>
      <c:pivotFmt>
        <c:idx val="224"/>
      </c:pivotFmt>
      <c:pivotFmt>
        <c:idx val="225"/>
      </c:pivotFmt>
      <c:pivotFmt>
        <c:idx val="226"/>
      </c:pivotFmt>
      <c:pivotFmt>
        <c:idx val="227"/>
      </c:pivotFmt>
      <c:pivotFmt>
        <c:idx val="228"/>
      </c:pivotFmt>
      <c:pivotFmt>
        <c:idx val="229"/>
      </c:pivotFmt>
      <c:pivotFmt>
        <c:idx val="230"/>
      </c:pivotFmt>
      <c:pivotFmt>
        <c:idx val="231"/>
        <c:dLbl>
          <c:idx val="0"/>
          <c:delete val="1"/>
          <c:extLst>
            <c:ext xmlns:c15="http://schemas.microsoft.com/office/drawing/2012/chart" uri="{CE6537A1-D6FC-4f65-9D91-7224C49458BB}"/>
          </c:extLst>
        </c:dLbl>
      </c:pivotFmt>
      <c:pivotFmt>
        <c:idx val="232"/>
      </c:pivotFmt>
      <c:pivotFmt>
        <c:idx val="233"/>
      </c:pivotFmt>
      <c:pivotFmt>
        <c:idx val="234"/>
      </c:pivotFmt>
      <c:pivotFmt>
        <c:idx val="235"/>
      </c:pivotFmt>
      <c:pivotFmt>
        <c:idx val="236"/>
      </c:pivotFmt>
      <c:pivotFmt>
        <c:idx val="237"/>
      </c:pivotFmt>
      <c:pivotFmt>
        <c:idx val="238"/>
      </c:pivotFmt>
      <c:pivotFmt>
        <c:idx val="239"/>
      </c:pivotFmt>
      <c:pivotFmt>
        <c:idx val="240"/>
      </c:pivotFmt>
      <c:pivotFmt>
        <c:idx val="241"/>
      </c:pivotFmt>
      <c:pivotFmt>
        <c:idx val="242"/>
      </c:pivotFmt>
      <c:pivotFmt>
        <c:idx val="243"/>
      </c:pivotFmt>
      <c:pivotFmt>
        <c:idx val="244"/>
      </c:pivotFmt>
      <c:pivotFmt>
        <c:idx val="245"/>
      </c:pivotFmt>
      <c:pivotFmt>
        <c:idx val="246"/>
      </c:pivotFmt>
      <c:pivotFmt>
        <c:idx val="247"/>
      </c:pivotFmt>
      <c:pivotFmt>
        <c:idx val="248"/>
      </c:pivotFmt>
      <c:pivotFmt>
        <c:idx val="249"/>
      </c:pivotFmt>
      <c:pivotFmt>
        <c:idx val="250"/>
        <c:dLbl>
          <c:idx val="0"/>
          <c:delete val="1"/>
          <c:extLst>
            <c:ext xmlns:c15="http://schemas.microsoft.com/office/drawing/2012/chart" uri="{CE6537A1-D6FC-4f65-9D91-7224C49458BB}"/>
          </c:extLst>
        </c:dLbl>
      </c:pivotFmt>
      <c:pivotFmt>
        <c:idx val="251"/>
      </c:pivotFmt>
      <c:pivotFmt>
        <c:idx val="252"/>
      </c:pivotFmt>
      <c:pivotFmt>
        <c:idx val="253"/>
        <c:dLbl>
          <c:idx val="0"/>
          <c:layout>
            <c:manualLayout>
              <c:x val="-3.0700744493053957E-3"/>
              <c:y val="-1.6294227188082024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54"/>
        <c:dLbl>
          <c:idx val="0"/>
          <c:layout>
            <c:manualLayout>
              <c:x val="0"/>
              <c:y val="-2.3277467411545624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55"/>
        <c:dLbl>
          <c:idx val="0"/>
          <c:layout>
            <c:manualLayout>
              <c:x val="-3.6840893391664749E-2"/>
              <c:y val="-3.4916201117318434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56"/>
        <c:dLbl>
          <c:idx val="0"/>
          <c:layout>
            <c:manualLayout>
              <c:x val="-3.0700744493054068E-2"/>
              <c:y val="3.026070763500931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57"/>
        <c:dLbl>
          <c:idx val="0"/>
          <c:layout>
            <c:manualLayout>
              <c:x val="-2.9165707268401259E-2"/>
              <c:y val="4.189944134078212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58"/>
        <c:dLbl>
          <c:idx val="0"/>
          <c:layout>
            <c:manualLayout>
              <c:x val="-4.728132387706971E-3"/>
              <c:y val="-4.2505592841163314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59"/>
        <c:dLbl>
          <c:idx val="0"/>
          <c:layout>
            <c:manualLayout>
              <c:x val="-5.8313632781718007E-2"/>
              <c:y val="-1.5659955257270694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60"/>
        <c:dLbl>
          <c:idx val="0"/>
          <c:layout>
            <c:manualLayout>
              <c:x val="-1.5760441292358499E-3"/>
              <c:y val="-4.0268456375839007E-2"/>
            </c:manualLayout>
          </c:layout>
          <c:numFmt formatCode="&quot;$&quot;#,##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61"/>
        <c:dLbl>
          <c:idx val="0"/>
          <c:layout>
            <c:manualLayout>
              <c:x val="-5.200945626477553E-2"/>
              <c:y val="-3.1319910514541471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62"/>
        <c:dLbl>
          <c:idx val="0"/>
          <c:layout>
            <c:manualLayout>
              <c:x val="-2.6929629421466227E-4"/>
              <c:y val="4.4770817753926009E-2"/>
            </c:manualLayout>
          </c:layout>
          <c:numFmt formatCode="&quot;$&quot;#,##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63"/>
      </c:pivotFmt>
      <c:pivotFmt>
        <c:idx val="264"/>
      </c:pivotFmt>
      <c:pivotFmt>
        <c:idx val="265"/>
      </c:pivotFmt>
      <c:pivotFmt>
        <c:idx val="266"/>
        <c:dLbl>
          <c:idx val="0"/>
          <c:layout>
            <c:manualLayout>
              <c:x val="-1.8912529550827537E-2"/>
              <c:y val="3.5794183445190156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67"/>
        <c:spPr>
          <a:ln w="44450"/>
        </c:spPr>
        <c:dLbl>
          <c:idx val="0"/>
          <c:delete val="1"/>
          <c:extLst>
            <c:ext xmlns:c15="http://schemas.microsoft.com/office/drawing/2012/chart" uri="{CE6537A1-D6FC-4f65-9D91-7224C49458BB}"/>
          </c:extLst>
        </c:dLbl>
      </c:pivotFmt>
      <c:pivotFmt>
        <c:idx val="268"/>
        <c:dLbl>
          <c:idx val="0"/>
          <c:layout>
            <c:manualLayout>
              <c:x val="-1.5760441292358499E-3"/>
              <c:y val="-4.0268456375839007E-2"/>
            </c:manualLayout>
          </c:layout>
          <c:numFmt formatCode="&quot;$&quot;#,##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69"/>
      </c:pivotFmt>
      <c:pivotFmt>
        <c:idx val="270"/>
      </c:pivotFmt>
      <c:pivotFmt>
        <c:idx val="271"/>
      </c:pivotFmt>
      <c:pivotFmt>
        <c:idx val="272"/>
        <c:dLbl>
          <c:idx val="0"/>
          <c:delete val="1"/>
          <c:extLst>
            <c:ext xmlns:c15="http://schemas.microsoft.com/office/drawing/2012/chart" uri="{CE6537A1-D6FC-4f65-9D91-7224C49458BB}"/>
          </c:extLst>
        </c:dLbl>
      </c:pivotFmt>
      <c:pivotFmt>
        <c:idx val="273"/>
        <c:dLbl>
          <c:idx val="0"/>
          <c:layout>
            <c:manualLayout>
              <c:x val="-2.6929629421466227E-4"/>
              <c:y val="4.4770817753926009E-2"/>
            </c:manualLayout>
          </c:layout>
          <c:numFmt formatCode="&quot;$&quot;#,##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74"/>
      </c:pivotFmt>
      <c:pivotFmt>
        <c:idx val="275"/>
        <c:spPr>
          <a:ln w="44450"/>
        </c:spPr>
        <c:dLbl>
          <c:idx val="0"/>
          <c:delete val="1"/>
          <c:extLst>
            <c:ext xmlns:c15="http://schemas.microsoft.com/office/drawing/2012/chart" uri="{CE6537A1-D6FC-4f65-9D91-7224C49458BB}"/>
          </c:extLst>
        </c:dLbl>
      </c:pivotFmt>
      <c:pivotFmt>
        <c:idx val="276"/>
        <c:dLbl>
          <c:idx val="0"/>
          <c:layout>
            <c:manualLayout>
              <c:x val="-1.5760441292358499E-3"/>
              <c:y val="-4.0268456375839007E-2"/>
            </c:manualLayout>
          </c:layout>
          <c:numFmt formatCode="&quot;$&quot;#,##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77"/>
      </c:pivotFmt>
      <c:pivotFmt>
        <c:idx val="278"/>
      </c:pivotFmt>
      <c:pivotFmt>
        <c:idx val="279"/>
      </c:pivotFmt>
      <c:pivotFmt>
        <c:idx val="280"/>
        <c:dLbl>
          <c:idx val="0"/>
          <c:delete val="1"/>
          <c:extLst>
            <c:ext xmlns:c15="http://schemas.microsoft.com/office/drawing/2012/chart" uri="{CE6537A1-D6FC-4f65-9D91-7224C49458BB}"/>
          </c:extLst>
        </c:dLbl>
      </c:pivotFmt>
      <c:pivotFmt>
        <c:idx val="281"/>
        <c:dLbl>
          <c:idx val="0"/>
          <c:layout>
            <c:manualLayout>
              <c:x val="-2.6929629421466227E-4"/>
              <c:y val="4.4770817753926009E-2"/>
            </c:manualLayout>
          </c:layout>
          <c:numFmt formatCode="&quot;$&quot;#,##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82"/>
      </c:pivotFmt>
    </c:pivotFmts>
    <c:plotArea>
      <c:layout>
        <c:manualLayout>
          <c:layoutTarget val="inner"/>
          <c:xMode val="edge"/>
          <c:yMode val="edge"/>
          <c:x val="5.9223041551843103E-2"/>
          <c:y val="9.0100980913025472E-2"/>
          <c:w val="0.92190564831878286"/>
          <c:h val="0.82528140358294144"/>
        </c:manualLayout>
      </c:layout>
      <c:lineChart>
        <c:grouping val="standard"/>
        <c:varyColors val="0"/>
        <c:ser>
          <c:idx val="0"/>
          <c:order val="0"/>
          <c:tx>
            <c:strRef>
              <c:f>'Multi-County Comparison'!$U$2</c:f>
              <c:strCache>
                <c:ptCount val="1"/>
                <c:pt idx="0">
                  <c:v>Durham</c:v>
                </c:pt>
              </c:strCache>
            </c:strRef>
          </c:tx>
          <c:spPr>
            <a:ln w="44450"/>
          </c:spPr>
          <c:dLbls>
            <c:dLbl>
              <c:idx val="16"/>
              <c:layout>
                <c:manualLayout>
                  <c:x val="-3.5863010506534725E-2"/>
                  <c:y val="-6.3113793018863315E-2"/>
                </c:manualLayout>
              </c:layout>
              <c:numFmt formatCode="&quot;$&quot;#,##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Lst>
            </c:dLbl>
            <c:numFmt formatCode="&quot;$&quot;#,##0" sourceLinked="0"/>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'Multi-County Comparison'!$U$2</c:f>
              <c:strCache>
                <c:ptCount val="17"/>
                <c:pt idx="0">
                  <c:v>1998-99</c:v>
                </c:pt>
                <c:pt idx="1">
                  <c:v>1999-00</c:v>
                </c:pt>
                <c:pt idx="2">
                  <c:v>2000-01</c:v>
                </c:pt>
                <c:pt idx="3">
                  <c:v>2001-02</c:v>
                </c:pt>
                <c:pt idx="4">
                  <c:v>2002-03</c:v>
                </c:pt>
                <c:pt idx="5">
                  <c:v>2003-04</c:v>
                </c:pt>
                <c:pt idx="6">
                  <c:v>2004-05</c:v>
                </c:pt>
                <c:pt idx="7">
                  <c:v>2005-06</c:v>
                </c:pt>
                <c:pt idx="8">
                  <c:v>2006-07</c:v>
                </c:pt>
                <c:pt idx="9">
                  <c:v>2007-08</c:v>
                </c:pt>
                <c:pt idx="10">
                  <c:v>2008-09</c:v>
                </c:pt>
                <c:pt idx="11">
                  <c:v>2009-10</c:v>
                </c:pt>
                <c:pt idx="12">
                  <c:v>2010-11</c:v>
                </c:pt>
                <c:pt idx="13">
                  <c:v>2011-12</c:v>
                </c:pt>
                <c:pt idx="14">
                  <c:v>2012-13</c:v>
                </c:pt>
                <c:pt idx="15">
                  <c:v>2013-14</c:v>
                </c:pt>
                <c:pt idx="16">
                  <c:v>2014-15</c:v>
                </c:pt>
              </c:strCache>
            </c:strRef>
          </c:cat>
          <c:val>
            <c:numRef>
              <c:f>'Multi-County Comparison'!$U$2</c:f>
              <c:numCache>
                <c:formatCode>#,##0.00</c:formatCode>
                <c:ptCount val="17"/>
                <c:pt idx="0">
                  <c:v>1944.785643986615</c:v>
                </c:pt>
                <c:pt idx="1">
                  <c:v>2117.3744154422739</c:v>
                </c:pt>
                <c:pt idx="2">
                  <c:v>2236.6609257976179</c:v>
                </c:pt>
                <c:pt idx="3">
                  <c:v>2283.4319076188631</c:v>
                </c:pt>
                <c:pt idx="4">
                  <c:v>2221.4207254209755</c:v>
                </c:pt>
                <c:pt idx="5">
                  <c:v>2279.8307382758085</c:v>
                </c:pt>
                <c:pt idx="6">
                  <c:v>2387.5178374402353</c:v>
                </c:pt>
                <c:pt idx="7">
                  <c:v>2545.6568483513793</c:v>
                </c:pt>
                <c:pt idx="8">
                  <c:v>2599.5606324297219</c:v>
                </c:pt>
                <c:pt idx="9">
                  <c:v>2756.7950011531366</c:v>
                </c:pt>
                <c:pt idx="10">
                  <c:v>2898.5846618323412</c:v>
                </c:pt>
                <c:pt idx="11">
                  <c:v>2853.5226863367357</c:v>
                </c:pt>
                <c:pt idx="12">
                  <c:v>3050.1321991393806</c:v>
                </c:pt>
                <c:pt idx="13">
                  <c:v>3045.1706060266606</c:v>
                </c:pt>
                <c:pt idx="14">
                  <c:v>3165.4865093901208</c:v>
                </c:pt>
                <c:pt idx="15">
                  <c:v>3148.6900399467377</c:v>
                </c:pt>
                <c:pt idx="16">
                  <c:v>3068.703103216812</c:v>
                </c:pt>
              </c:numCache>
            </c:numRef>
          </c:val>
          <c:smooth val="0"/>
        </c:ser>
        <c:ser>
          <c:idx val="1"/>
          <c:order val="1"/>
          <c:tx>
            <c:strRef>
              <c:f>'Multi-County Comparison'!$U$2</c:f>
              <c:strCache>
                <c:ptCount val="1"/>
                <c:pt idx="0">
                  <c:v>Forsyth</c:v>
                </c:pt>
              </c:strCache>
            </c:strRef>
          </c:tx>
          <c:cat>
            <c:strRef>
              <c:f>'Multi-County Comparison'!$U$2</c:f>
              <c:strCache>
                <c:ptCount val="17"/>
                <c:pt idx="0">
                  <c:v>1998-99</c:v>
                </c:pt>
                <c:pt idx="1">
                  <c:v>1999-00</c:v>
                </c:pt>
                <c:pt idx="2">
                  <c:v>2000-01</c:v>
                </c:pt>
                <c:pt idx="3">
                  <c:v>2001-02</c:v>
                </c:pt>
                <c:pt idx="4">
                  <c:v>2002-03</c:v>
                </c:pt>
                <c:pt idx="5">
                  <c:v>2003-04</c:v>
                </c:pt>
                <c:pt idx="6">
                  <c:v>2004-05</c:v>
                </c:pt>
                <c:pt idx="7">
                  <c:v>2005-06</c:v>
                </c:pt>
                <c:pt idx="8">
                  <c:v>2006-07</c:v>
                </c:pt>
                <c:pt idx="9">
                  <c:v>2007-08</c:v>
                </c:pt>
                <c:pt idx="10">
                  <c:v>2008-09</c:v>
                </c:pt>
                <c:pt idx="11">
                  <c:v>2009-10</c:v>
                </c:pt>
                <c:pt idx="12">
                  <c:v>2010-11</c:v>
                </c:pt>
                <c:pt idx="13">
                  <c:v>2011-12</c:v>
                </c:pt>
                <c:pt idx="14">
                  <c:v>2012-13</c:v>
                </c:pt>
                <c:pt idx="15">
                  <c:v>2013-14</c:v>
                </c:pt>
                <c:pt idx="16">
                  <c:v>2014-15</c:v>
                </c:pt>
              </c:strCache>
            </c:strRef>
          </c:cat>
          <c:val>
            <c:numRef>
              <c:f>'Multi-County Comparison'!$U$2</c:f>
              <c:numCache>
                <c:formatCode>#,##0.00</c:formatCode>
                <c:ptCount val="17"/>
                <c:pt idx="0">
                  <c:v>1617.0271114556731</c:v>
                </c:pt>
                <c:pt idx="1">
                  <c:v>1654.421158984261</c:v>
                </c:pt>
                <c:pt idx="2">
                  <c:v>1687.3863661208159</c:v>
                </c:pt>
                <c:pt idx="3">
                  <c:v>1712.4240450549214</c:v>
                </c:pt>
                <c:pt idx="4">
                  <c:v>1729.8463012890725</c:v>
                </c:pt>
                <c:pt idx="5">
                  <c:v>1720.169629191241</c:v>
                </c:pt>
                <c:pt idx="6">
                  <c:v>1759.5956525226597</c:v>
                </c:pt>
                <c:pt idx="7">
                  <c:v>1828.3490903375377</c:v>
                </c:pt>
                <c:pt idx="8">
                  <c:v>1862.0782480034904</c:v>
                </c:pt>
                <c:pt idx="9">
                  <c:v>1969.7719377059</c:v>
                </c:pt>
                <c:pt idx="10">
                  <c:v>2020.1969677239326</c:v>
                </c:pt>
                <c:pt idx="11">
                  <c:v>2079.4731028037381</c:v>
                </c:pt>
                <c:pt idx="12">
                  <c:v>2028.1982352832592</c:v>
                </c:pt>
                <c:pt idx="13">
                  <c:v>2007.0530226953204</c:v>
                </c:pt>
                <c:pt idx="14">
                  <c:v>2013.3004737279862</c:v>
                </c:pt>
                <c:pt idx="15">
                  <c:v>1966.4084690437544</c:v>
                </c:pt>
                <c:pt idx="16">
                  <c:v>1917.1896775109597</c:v>
                </c:pt>
              </c:numCache>
            </c:numRef>
          </c:val>
          <c:smooth val="0"/>
        </c:ser>
        <c:ser>
          <c:idx val="2"/>
          <c:order val="2"/>
          <c:tx>
            <c:strRef>
              <c:f>'Multi-County Comparison'!$U$2</c:f>
              <c:strCache>
                <c:ptCount val="1"/>
                <c:pt idx="0">
                  <c:v>Guilford</c:v>
                </c:pt>
              </c:strCache>
            </c:strRef>
          </c:tx>
          <c:cat>
            <c:strRef>
              <c:f>'Multi-County Comparison'!$U$2</c:f>
              <c:strCache>
                <c:ptCount val="17"/>
                <c:pt idx="0">
                  <c:v>1998-99</c:v>
                </c:pt>
                <c:pt idx="1">
                  <c:v>1999-00</c:v>
                </c:pt>
                <c:pt idx="2">
                  <c:v>2000-01</c:v>
                </c:pt>
                <c:pt idx="3">
                  <c:v>2001-02</c:v>
                </c:pt>
                <c:pt idx="4">
                  <c:v>2002-03</c:v>
                </c:pt>
                <c:pt idx="5">
                  <c:v>2003-04</c:v>
                </c:pt>
                <c:pt idx="6">
                  <c:v>2004-05</c:v>
                </c:pt>
                <c:pt idx="7">
                  <c:v>2005-06</c:v>
                </c:pt>
                <c:pt idx="8">
                  <c:v>2006-07</c:v>
                </c:pt>
                <c:pt idx="9">
                  <c:v>2007-08</c:v>
                </c:pt>
                <c:pt idx="10">
                  <c:v>2008-09</c:v>
                </c:pt>
                <c:pt idx="11">
                  <c:v>2009-10</c:v>
                </c:pt>
                <c:pt idx="12">
                  <c:v>2010-11</c:v>
                </c:pt>
                <c:pt idx="13">
                  <c:v>2011-12</c:v>
                </c:pt>
                <c:pt idx="14">
                  <c:v>2012-13</c:v>
                </c:pt>
                <c:pt idx="15">
                  <c:v>2013-14</c:v>
                </c:pt>
                <c:pt idx="16">
                  <c:v>2014-15</c:v>
                </c:pt>
              </c:strCache>
            </c:strRef>
          </c:cat>
          <c:val>
            <c:numRef>
              <c:f>'Multi-County Comparison'!$U$2</c:f>
              <c:numCache>
                <c:formatCode>#,##0.00</c:formatCode>
                <c:ptCount val="17"/>
                <c:pt idx="0">
                  <c:v>1536.9893129521129</c:v>
                </c:pt>
                <c:pt idx="1">
                  <c:v>1656.9087647115109</c:v>
                </c:pt>
                <c:pt idx="2">
                  <c:v>1680.9512960649595</c:v>
                </c:pt>
                <c:pt idx="3">
                  <c:v>1782.7057487601774</c:v>
                </c:pt>
                <c:pt idx="4">
                  <c:v>1799.1220731949777</c:v>
                </c:pt>
                <c:pt idx="5">
                  <c:v>1883.8148497931284</c:v>
                </c:pt>
                <c:pt idx="6">
                  <c:v>1917.2661257189811</c:v>
                </c:pt>
                <c:pt idx="7">
                  <c:v>2034.751748703733</c:v>
                </c:pt>
                <c:pt idx="8">
                  <c:v>2195.64028141774</c:v>
                </c:pt>
                <c:pt idx="9">
                  <c:v>2267.3556318209899</c:v>
                </c:pt>
                <c:pt idx="10">
                  <c:v>2374.9324936276371</c:v>
                </c:pt>
                <c:pt idx="11">
                  <c:v>2404.9305425888297</c:v>
                </c:pt>
                <c:pt idx="12">
                  <c:v>2386.548782647792</c:v>
                </c:pt>
                <c:pt idx="13">
                  <c:v>2371.1068832487308</c:v>
                </c:pt>
                <c:pt idx="14">
                  <c:v>2353.6007879713757</c:v>
                </c:pt>
                <c:pt idx="15">
                  <c:v>2340.1778018522677</c:v>
                </c:pt>
                <c:pt idx="16">
                  <c:v>2339.5023002927646</c:v>
                </c:pt>
              </c:numCache>
            </c:numRef>
          </c:val>
          <c:smooth val="0"/>
        </c:ser>
        <c:ser>
          <c:idx val="3"/>
          <c:order val="3"/>
          <c:tx>
            <c:strRef>
              <c:f>'Multi-County Comparison'!$U$2</c:f>
              <c:strCache>
                <c:ptCount val="1"/>
                <c:pt idx="0">
                  <c:v>Mecklenburg</c:v>
                </c:pt>
              </c:strCache>
            </c:strRef>
          </c:tx>
          <c:spPr>
            <a:ln w="38100"/>
          </c:spPr>
          <c:cat>
            <c:strRef>
              <c:f>'Multi-County Comparison'!$U$2</c:f>
              <c:strCache>
                <c:ptCount val="17"/>
                <c:pt idx="0">
                  <c:v>1998-99</c:v>
                </c:pt>
                <c:pt idx="1">
                  <c:v>1999-00</c:v>
                </c:pt>
                <c:pt idx="2">
                  <c:v>2000-01</c:v>
                </c:pt>
                <c:pt idx="3">
                  <c:v>2001-02</c:v>
                </c:pt>
                <c:pt idx="4">
                  <c:v>2002-03</c:v>
                </c:pt>
                <c:pt idx="5">
                  <c:v>2003-04</c:v>
                </c:pt>
                <c:pt idx="6">
                  <c:v>2004-05</c:v>
                </c:pt>
                <c:pt idx="7">
                  <c:v>2005-06</c:v>
                </c:pt>
                <c:pt idx="8">
                  <c:v>2006-07</c:v>
                </c:pt>
                <c:pt idx="9">
                  <c:v>2007-08</c:v>
                </c:pt>
                <c:pt idx="10">
                  <c:v>2008-09</c:v>
                </c:pt>
                <c:pt idx="11">
                  <c:v>2009-10</c:v>
                </c:pt>
                <c:pt idx="12">
                  <c:v>2010-11</c:v>
                </c:pt>
                <c:pt idx="13">
                  <c:v>2011-12</c:v>
                </c:pt>
                <c:pt idx="14">
                  <c:v>2012-13</c:v>
                </c:pt>
                <c:pt idx="15">
                  <c:v>2013-14</c:v>
                </c:pt>
                <c:pt idx="16">
                  <c:v>2014-15</c:v>
                </c:pt>
              </c:strCache>
            </c:strRef>
          </c:cat>
          <c:val>
            <c:numRef>
              <c:f>'Multi-County Comparison'!$U$2</c:f>
              <c:numCache>
                <c:formatCode>#,##0.00</c:formatCode>
                <c:ptCount val="17"/>
                <c:pt idx="0">
                  <c:v>1879.5757258064516</c:v>
                </c:pt>
                <c:pt idx="1">
                  <c:v>2035.8778005672284</c:v>
                </c:pt>
                <c:pt idx="2">
                  <c:v>2199.1913944729667</c:v>
                </c:pt>
                <c:pt idx="3">
                  <c:v>2451.019543033779</c:v>
                </c:pt>
                <c:pt idx="4">
                  <c:v>2348.7555596919015</c:v>
                </c:pt>
                <c:pt idx="5">
                  <c:v>2308.7890201613604</c:v>
                </c:pt>
                <c:pt idx="6">
                  <c:v>2251.8779498770191</c:v>
                </c:pt>
                <c:pt idx="7">
                  <c:v>2343.7065520501474</c:v>
                </c:pt>
                <c:pt idx="8">
                  <c:v>2373.0084346221884</c:v>
                </c:pt>
                <c:pt idx="9">
                  <c:v>2460.652438760651</c:v>
                </c:pt>
                <c:pt idx="10">
                  <c:v>2474.933275859612</c:v>
                </c:pt>
                <c:pt idx="11">
                  <c:v>2267.1690407475139</c:v>
                </c:pt>
                <c:pt idx="12">
                  <c:v>2126.0058522311633</c:v>
                </c:pt>
                <c:pt idx="13">
                  <c:v>2257.3257428895845</c:v>
                </c:pt>
                <c:pt idx="14">
                  <c:v>2277.4591171034031</c:v>
                </c:pt>
                <c:pt idx="15">
                  <c:v>2325.6448421425803</c:v>
                </c:pt>
                <c:pt idx="16">
                  <c:v>2504.6394227649662</c:v>
                </c:pt>
              </c:numCache>
            </c:numRef>
          </c:val>
          <c:smooth val="0"/>
        </c:ser>
        <c:ser>
          <c:idx val="4"/>
          <c:order val="4"/>
          <c:tx>
            <c:strRef>
              <c:f>'Multi-County Comparison'!$U$2</c:f>
              <c:strCache>
                <c:ptCount val="1"/>
                <c:pt idx="0">
                  <c:v>New Hanover</c:v>
                </c:pt>
              </c:strCache>
            </c:strRef>
          </c:tx>
          <c:spPr>
            <a:ln w="38100">
              <a:solidFill>
                <a:srgbClr val="FF0000"/>
              </a:solidFill>
            </a:ln>
          </c:spPr>
          <c:marker>
            <c:spPr>
              <a:noFill/>
              <a:ln>
                <a:solidFill>
                  <a:srgbClr val="FF0000"/>
                </a:solidFill>
              </a:ln>
            </c:spPr>
          </c:marker>
          <c:dLbls>
            <c:dLbl>
              <c:idx val="16"/>
              <c:layout>
                <c:manualLayout>
                  <c:x val="-8.8410364071808759E-3"/>
                  <c:y val="4.4770852241600642E-2"/>
                </c:manualLayout>
              </c:layout>
              <c:numFmt formatCode="&quot;$&quot;#,##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extLst>
                <c:ext xmlns:c15="http://schemas.microsoft.com/office/drawing/2012/chart" uri="{CE6537A1-D6FC-4f65-9D91-7224C49458BB}"/>
              </c:extLst>
            </c:dLbl>
            <c:numFmt formatCode="&quot;$&quot;#,##0" sourceLinked="0"/>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'Multi-County Comparison'!$U$2</c:f>
              <c:strCache>
                <c:ptCount val="17"/>
                <c:pt idx="0">
                  <c:v>1998-99</c:v>
                </c:pt>
                <c:pt idx="1">
                  <c:v>1999-00</c:v>
                </c:pt>
                <c:pt idx="2">
                  <c:v>2000-01</c:v>
                </c:pt>
                <c:pt idx="3">
                  <c:v>2001-02</c:v>
                </c:pt>
                <c:pt idx="4">
                  <c:v>2002-03</c:v>
                </c:pt>
                <c:pt idx="5">
                  <c:v>2003-04</c:v>
                </c:pt>
                <c:pt idx="6">
                  <c:v>2004-05</c:v>
                </c:pt>
                <c:pt idx="7">
                  <c:v>2005-06</c:v>
                </c:pt>
                <c:pt idx="8">
                  <c:v>2006-07</c:v>
                </c:pt>
                <c:pt idx="9">
                  <c:v>2007-08</c:v>
                </c:pt>
                <c:pt idx="10">
                  <c:v>2008-09</c:v>
                </c:pt>
                <c:pt idx="11">
                  <c:v>2009-10</c:v>
                </c:pt>
                <c:pt idx="12">
                  <c:v>2010-11</c:v>
                </c:pt>
                <c:pt idx="13">
                  <c:v>2011-12</c:v>
                </c:pt>
                <c:pt idx="14">
                  <c:v>2012-13</c:v>
                </c:pt>
                <c:pt idx="15">
                  <c:v>2013-14</c:v>
                </c:pt>
                <c:pt idx="16">
                  <c:v>2014-15</c:v>
                </c:pt>
              </c:strCache>
            </c:strRef>
          </c:cat>
          <c:val>
            <c:numRef>
              <c:f>'Multi-County Comparison'!$U$2</c:f>
              <c:numCache>
                <c:formatCode>#,##0.00</c:formatCode>
                <c:ptCount val="17"/>
                <c:pt idx="0">
                  <c:v>1591.194096313639</c:v>
                </c:pt>
                <c:pt idx="1">
                  <c:v>1826.4651909035949</c:v>
                </c:pt>
                <c:pt idx="2">
                  <c:v>1926.4158740419246</c:v>
                </c:pt>
                <c:pt idx="3">
                  <c:v>2199.8153810835629</c:v>
                </c:pt>
                <c:pt idx="4">
                  <c:v>2174.8466470986677</c:v>
                </c:pt>
                <c:pt idx="5">
                  <c:v>2239.7333033707864</c:v>
                </c:pt>
                <c:pt idx="6">
                  <c:v>2180.4960985446255</c:v>
                </c:pt>
                <c:pt idx="7">
                  <c:v>2206.5355657152272</c:v>
                </c:pt>
                <c:pt idx="8">
                  <c:v>2234.7522458065027</c:v>
                </c:pt>
                <c:pt idx="9">
                  <c:v>2491.7284558135752</c:v>
                </c:pt>
                <c:pt idx="10">
                  <c:v>2679.3480334216424</c:v>
                </c:pt>
                <c:pt idx="11">
                  <c:v>2519.5734809328069</c:v>
                </c:pt>
                <c:pt idx="12">
                  <c:v>2488.6632307940085</c:v>
                </c:pt>
                <c:pt idx="13">
                  <c:v>2463.3709298154718</c:v>
                </c:pt>
                <c:pt idx="14">
                  <c:v>2409.1322523930453</c:v>
                </c:pt>
                <c:pt idx="15">
                  <c:v>2458.9099472065022</c:v>
                </c:pt>
                <c:pt idx="16">
                  <c:v>2552.2178831842443</c:v>
                </c:pt>
              </c:numCache>
            </c:numRef>
          </c:val>
          <c:smooth val="0"/>
        </c:ser>
        <c:ser>
          <c:idx val="5"/>
          <c:order val="5"/>
          <c:tx>
            <c:strRef>
              <c:f>'Multi-County Comparison'!$U$2</c:f>
              <c:strCache>
                <c:ptCount val="1"/>
                <c:pt idx="0">
                  <c:v>Wake</c:v>
                </c:pt>
              </c:strCache>
            </c:strRef>
          </c:tx>
          <c:cat>
            <c:strRef>
              <c:f>'Multi-County Comparison'!$U$2</c:f>
              <c:strCache>
                <c:ptCount val="17"/>
                <c:pt idx="0">
                  <c:v>1998-99</c:v>
                </c:pt>
                <c:pt idx="1">
                  <c:v>1999-00</c:v>
                </c:pt>
                <c:pt idx="2">
                  <c:v>2000-01</c:v>
                </c:pt>
                <c:pt idx="3">
                  <c:v>2001-02</c:v>
                </c:pt>
                <c:pt idx="4">
                  <c:v>2002-03</c:v>
                </c:pt>
                <c:pt idx="5">
                  <c:v>2003-04</c:v>
                </c:pt>
                <c:pt idx="6">
                  <c:v>2004-05</c:v>
                </c:pt>
                <c:pt idx="7">
                  <c:v>2005-06</c:v>
                </c:pt>
                <c:pt idx="8">
                  <c:v>2006-07</c:v>
                </c:pt>
                <c:pt idx="9">
                  <c:v>2007-08</c:v>
                </c:pt>
                <c:pt idx="10">
                  <c:v>2008-09</c:v>
                </c:pt>
                <c:pt idx="11">
                  <c:v>2009-10</c:v>
                </c:pt>
                <c:pt idx="12">
                  <c:v>2010-11</c:v>
                </c:pt>
                <c:pt idx="13">
                  <c:v>2011-12</c:v>
                </c:pt>
                <c:pt idx="14">
                  <c:v>2012-13</c:v>
                </c:pt>
                <c:pt idx="15">
                  <c:v>2013-14</c:v>
                </c:pt>
                <c:pt idx="16">
                  <c:v>2014-15</c:v>
                </c:pt>
              </c:strCache>
            </c:strRef>
          </c:cat>
          <c:val>
            <c:numRef>
              <c:f>'Multi-County Comparison'!$U$2</c:f>
              <c:numCache>
                <c:formatCode>#,##0.00</c:formatCode>
                <c:ptCount val="17"/>
                <c:pt idx="0">
                  <c:v>1383.2840429228841</c:v>
                </c:pt>
                <c:pt idx="1">
                  <c:v>1533.8575886990802</c:v>
                </c:pt>
                <c:pt idx="2">
                  <c:v>1620.3346588134461</c:v>
                </c:pt>
                <c:pt idx="3">
                  <c:v>1866.6332075398855</c:v>
                </c:pt>
                <c:pt idx="4">
                  <c:v>1873.3307546370486</c:v>
                </c:pt>
                <c:pt idx="5">
                  <c:v>1968.7630420328139</c:v>
                </c:pt>
                <c:pt idx="6">
                  <c:v>1974.2933764163249</c:v>
                </c:pt>
                <c:pt idx="7">
                  <c:v>2021.8868216056139</c:v>
                </c:pt>
                <c:pt idx="8">
                  <c:v>2076.4385652736869</c:v>
                </c:pt>
                <c:pt idx="9">
                  <c:v>2118.5440880619799</c:v>
                </c:pt>
                <c:pt idx="10">
                  <c:v>2175.9326162802699</c:v>
                </c:pt>
                <c:pt idx="11">
                  <c:v>2112.3107001607773</c:v>
                </c:pt>
                <c:pt idx="12">
                  <c:v>2061.9652242287284</c:v>
                </c:pt>
                <c:pt idx="13">
                  <c:v>2042.5197235234382</c:v>
                </c:pt>
                <c:pt idx="14">
                  <c:v>2012.2657209561996</c:v>
                </c:pt>
                <c:pt idx="15">
                  <c:v>2011.2250945188387</c:v>
                </c:pt>
                <c:pt idx="16">
                  <c:v>2022.7991397010887</c:v>
                </c:pt>
              </c:numCache>
            </c:numRef>
          </c:val>
          <c:smooth val="0"/>
        </c:ser>
        <c:dLbls>
          <c:showLegendKey val="0"/>
          <c:showVal val="0"/>
          <c:showCatName val="0"/>
          <c:showSerName val="0"/>
          <c:showPercent val="0"/>
          <c:showBubbleSize val="0"/>
        </c:dLbls>
        <c:marker val="1"/>
        <c:smooth val="0"/>
        <c:axId val="403076208"/>
        <c:axId val="403077384"/>
      </c:lineChart>
      <c:catAx>
        <c:axId val="403076208"/>
        <c:scaling>
          <c:orientation val="minMax"/>
        </c:scaling>
        <c:delete val="0"/>
        <c:axPos val="b"/>
        <c:numFmt formatCode="General" sourceLinked="0"/>
        <c:majorTickMark val="out"/>
        <c:minorTickMark val="none"/>
        <c:tickLblPos val="nextTo"/>
        <c:txPr>
          <a:bodyPr rot="-1920000"/>
          <a:lstStyle/>
          <a:p>
            <a:pPr>
              <a:defRPr sz="1100"/>
            </a:pPr>
            <a:endParaRPr lang="en-US"/>
          </a:p>
        </c:txPr>
        <c:crossAx val="403077384"/>
        <c:crosses val="autoZero"/>
        <c:auto val="1"/>
        <c:lblAlgn val="ctr"/>
        <c:lblOffset val="100"/>
        <c:noMultiLvlLbl val="0"/>
      </c:catAx>
      <c:valAx>
        <c:axId val="403077384"/>
        <c:scaling>
          <c:orientation val="minMax"/>
          <c:min val="1000"/>
        </c:scaling>
        <c:delete val="0"/>
        <c:axPos val="l"/>
        <c:majorGridlines/>
        <c:numFmt formatCode="#,##0" sourceLinked="0"/>
        <c:majorTickMark val="out"/>
        <c:minorTickMark val="none"/>
        <c:tickLblPos val="nextTo"/>
        <c:txPr>
          <a:bodyPr/>
          <a:lstStyle/>
          <a:p>
            <a:pPr>
              <a:defRPr sz="1600"/>
            </a:pPr>
            <a:endParaRPr lang="en-US"/>
          </a:p>
        </c:txPr>
        <c:crossAx val="403076208"/>
        <c:crosses val="autoZero"/>
        <c:crossBetween val="between"/>
      </c:valAx>
      <c:spPr>
        <a:noFill/>
        <a:ln w="25400">
          <a:noFill/>
        </a:ln>
      </c:spPr>
    </c:plotArea>
    <c:legend>
      <c:legendPos val="t"/>
      <c:layout>
        <c:manualLayout>
          <c:xMode val="edge"/>
          <c:yMode val="edge"/>
          <c:x val="0.1734959747012316"/>
          <c:y val="0.7857221118388239"/>
          <c:w val="0.80936055444279542"/>
          <c:h val="4.7599120203432516E-2"/>
        </c:manualLayout>
      </c:layout>
      <c:overlay val="0"/>
      <c:txPr>
        <a:bodyPr/>
        <a:lstStyle/>
        <a:p>
          <a:pPr>
            <a:defRPr sz="1800"/>
          </a:pPr>
          <a:endParaRPr lang="en-US"/>
        </a:p>
      </c:txPr>
    </c:legend>
    <c:plotVisOnly val="1"/>
    <c:dispBlanksAs val="gap"/>
    <c:showDLblsOverMax val="0"/>
  </c:chart>
  <c:spPr>
    <a:ln>
      <a:noFill/>
    </a:ln>
  </c:spPr>
  <c:externalData r:id="rId2">
    <c:autoUpdate val="0"/>
  </c:externalData>
  <c:userShapes r:id="rId3"/>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1" dirty="0">
                <a:solidFill>
                  <a:schemeClr val="tx1"/>
                </a:solidFill>
              </a:rPr>
              <a:t>Source of Funds</a:t>
            </a:r>
            <a:r>
              <a:rPr lang="en-US" sz="2400" b="1" baseline="0" dirty="0">
                <a:solidFill>
                  <a:schemeClr val="tx1"/>
                </a:solidFill>
              </a:rPr>
              <a:t> (Amount per Student)</a:t>
            </a:r>
            <a:endParaRPr lang="en-US" sz="2400" b="1" dirty="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'[School Data.xlsx]Sheet1'!$C$2</c:f>
              <c:strCache>
                <c:ptCount val="1"/>
                <c:pt idx="0">
                  <c:v>Local Funds</c:v>
                </c:pt>
              </c:strCache>
            </c:strRef>
          </c:tx>
          <c:spPr>
            <a:solidFill>
              <a:srgbClr val="3580BB"/>
            </a:solidFill>
            <a:ln>
              <a:noFill/>
            </a:ln>
            <a:effectLst/>
          </c:spPr>
          <c:invertIfNegative val="0"/>
          <c:cat>
            <c:strRef>
              <c:f>'[School Data.xlsx]Sheet1'!$B$3:$B$8</c:f>
              <c:strCache>
                <c:ptCount val="6"/>
                <c:pt idx="0">
                  <c:v>Durham</c:v>
                </c:pt>
                <c:pt idx="1">
                  <c:v>Forsyth</c:v>
                </c:pt>
                <c:pt idx="2">
                  <c:v>Guilford</c:v>
                </c:pt>
                <c:pt idx="3">
                  <c:v>Mecklenburg</c:v>
                </c:pt>
                <c:pt idx="4">
                  <c:v>New Hanover</c:v>
                </c:pt>
                <c:pt idx="5">
                  <c:v>Wake</c:v>
                </c:pt>
              </c:strCache>
            </c:strRef>
          </c:cat>
          <c:val>
            <c:numRef>
              <c:f>'[School Data.xlsx]Sheet1'!$C$3:$C$8</c:f>
              <c:numCache>
                <c:formatCode>"$"#,##0</c:formatCode>
                <c:ptCount val="6"/>
                <c:pt idx="0">
                  <c:v>3533</c:v>
                </c:pt>
                <c:pt idx="1">
                  <c:v>2341</c:v>
                </c:pt>
                <c:pt idx="2">
                  <c:v>2913</c:v>
                </c:pt>
                <c:pt idx="3">
                  <c:v>2298</c:v>
                </c:pt>
                <c:pt idx="4">
                  <c:v>2640</c:v>
                </c:pt>
                <c:pt idx="5">
                  <c:v>2199</c:v>
                </c:pt>
              </c:numCache>
            </c:numRef>
          </c:val>
        </c:ser>
        <c:ser>
          <c:idx val="1"/>
          <c:order val="1"/>
          <c:tx>
            <c:strRef>
              <c:f>'[School Data.xlsx]Sheet1'!$D$2</c:f>
              <c:strCache>
                <c:ptCount val="1"/>
                <c:pt idx="0">
                  <c:v>State Funds</c:v>
                </c:pt>
              </c:strCache>
            </c:strRef>
          </c:tx>
          <c:spPr>
            <a:solidFill>
              <a:srgbClr val="9CBD53"/>
            </a:solidFill>
            <a:ln>
              <a:noFill/>
            </a:ln>
            <a:effectLst/>
          </c:spPr>
          <c:invertIfNegative val="0"/>
          <c:cat>
            <c:strRef>
              <c:f>'[School Data.xlsx]Sheet1'!$B$3:$B$8</c:f>
              <c:strCache>
                <c:ptCount val="6"/>
                <c:pt idx="0">
                  <c:v>Durham</c:v>
                </c:pt>
                <c:pt idx="1">
                  <c:v>Forsyth</c:v>
                </c:pt>
                <c:pt idx="2">
                  <c:v>Guilford</c:v>
                </c:pt>
                <c:pt idx="3">
                  <c:v>Mecklenburg</c:v>
                </c:pt>
                <c:pt idx="4">
                  <c:v>New Hanover</c:v>
                </c:pt>
                <c:pt idx="5">
                  <c:v>Wake</c:v>
                </c:pt>
              </c:strCache>
            </c:strRef>
          </c:cat>
          <c:val>
            <c:numRef>
              <c:f>'[School Data.xlsx]Sheet1'!$D$3:$D$8</c:f>
              <c:numCache>
                <c:formatCode>"$"#,##0</c:formatCode>
                <c:ptCount val="6"/>
                <c:pt idx="0">
                  <c:v>5385</c:v>
                </c:pt>
                <c:pt idx="1">
                  <c:v>5328</c:v>
                </c:pt>
                <c:pt idx="2">
                  <c:v>5204</c:v>
                </c:pt>
                <c:pt idx="3">
                  <c:v>4924</c:v>
                </c:pt>
                <c:pt idx="4">
                  <c:v>5127</c:v>
                </c:pt>
                <c:pt idx="5">
                  <c:v>5007</c:v>
                </c:pt>
              </c:numCache>
            </c:numRef>
          </c:val>
        </c:ser>
        <c:ser>
          <c:idx val="2"/>
          <c:order val="2"/>
          <c:tx>
            <c:strRef>
              <c:f>'[School Data.xlsx]Sheet1'!$E$2</c:f>
              <c:strCache>
                <c:ptCount val="1"/>
                <c:pt idx="0">
                  <c:v>Federal Funds</c:v>
                </c:pt>
              </c:strCache>
            </c:strRef>
          </c:tx>
          <c:spPr>
            <a:solidFill>
              <a:schemeClr val="tx1">
                <a:lumMod val="50000"/>
                <a:lumOff val="50000"/>
              </a:schemeClr>
            </a:solidFill>
            <a:ln>
              <a:noFill/>
            </a:ln>
            <a:effectLst/>
          </c:spPr>
          <c:invertIfNegative val="0"/>
          <c:cat>
            <c:strRef>
              <c:f>'[School Data.xlsx]Sheet1'!$B$3:$B$8</c:f>
              <c:strCache>
                <c:ptCount val="6"/>
                <c:pt idx="0">
                  <c:v>Durham</c:v>
                </c:pt>
                <c:pt idx="1">
                  <c:v>Forsyth</c:v>
                </c:pt>
                <c:pt idx="2">
                  <c:v>Guilford</c:v>
                </c:pt>
                <c:pt idx="3">
                  <c:v>Mecklenburg</c:v>
                </c:pt>
                <c:pt idx="4">
                  <c:v>New Hanover</c:v>
                </c:pt>
                <c:pt idx="5">
                  <c:v>Wake</c:v>
                </c:pt>
              </c:strCache>
            </c:strRef>
          </c:cat>
          <c:val>
            <c:numRef>
              <c:f>'[School Data.xlsx]Sheet1'!$E$3:$E$8</c:f>
              <c:numCache>
                <c:formatCode>"$"#,##0</c:formatCode>
                <c:ptCount val="6"/>
                <c:pt idx="0">
                  <c:v>1223</c:v>
                </c:pt>
                <c:pt idx="1">
                  <c:v>985</c:v>
                </c:pt>
                <c:pt idx="2">
                  <c:v>1097</c:v>
                </c:pt>
                <c:pt idx="3">
                  <c:v>903</c:v>
                </c:pt>
                <c:pt idx="4">
                  <c:v>940</c:v>
                </c:pt>
                <c:pt idx="5">
                  <c:v>642</c:v>
                </c:pt>
              </c:numCache>
            </c:numRef>
          </c:val>
        </c:ser>
        <c:ser>
          <c:idx val="3"/>
          <c:order val="3"/>
          <c:tx>
            <c:strRef>
              <c:f>'[School Data.xlsx]Sheet1'!$F$2</c:f>
              <c:strCache>
                <c:ptCount val="1"/>
              </c:strCache>
            </c:strRef>
          </c:tx>
          <c:spPr>
            <a:solidFill>
              <a:schemeClr val="accent4"/>
            </a:solidFill>
            <a:ln>
              <a:noFill/>
            </a:ln>
            <a:effectLst/>
          </c:spPr>
          <c:invertIfNegative val="0"/>
          <c:cat>
            <c:strRef>
              <c:f>'[School Data.xlsx]Sheet1'!$B$3:$B$8</c:f>
              <c:strCache>
                <c:ptCount val="6"/>
                <c:pt idx="0">
                  <c:v>Durham</c:v>
                </c:pt>
                <c:pt idx="1">
                  <c:v>Forsyth</c:v>
                </c:pt>
                <c:pt idx="2">
                  <c:v>Guilford</c:v>
                </c:pt>
                <c:pt idx="3">
                  <c:v>Mecklenburg</c:v>
                </c:pt>
                <c:pt idx="4">
                  <c:v>New Hanover</c:v>
                </c:pt>
                <c:pt idx="5">
                  <c:v>Wake</c:v>
                </c:pt>
              </c:strCache>
            </c:strRef>
          </c:cat>
          <c:val>
            <c:numRef>
              <c:f>'[School Data.xlsx]Sheet1'!$F$3:$F$8</c:f>
              <c:numCache>
                <c:formatCode>General</c:formatCode>
                <c:ptCount val="6"/>
              </c:numCache>
            </c:numRef>
          </c:val>
        </c:ser>
        <c:dLbls>
          <c:showLegendKey val="0"/>
          <c:showVal val="0"/>
          <c:showCatName val="0"/>
          <c:showSerName val="0"/>
          <c:showPercent val="0"/>
          <c:showBubbleSize val="0"/>
        </c:dLbls>
        <c:gapWidth val="219"/>
        <c:overlap val="-27"/>
        <c:axId val="733939824"/>
        <c:axId val="733940216"/>
      </c:barChart>
      <c:catAx>
        <c:axId val="73393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33940216"/>
        <c:crosses val="autoZero"/>
        <c:auto val="1"/>
        <c:lblAlgn val="ctr"/>
        <c:lblOffset val="100"/>
        <c:noMultiLvlLbl val="0"/>
      </c:catAx>
      <c:valAx>
        <c:axId val="7339402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339398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Entry>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'[School Data.xlsx]Sheet3'!$B$1</c:f>
              <c:strCache>
                <c:ptCount val="1"/>
                <c:pt idx="0">
                  <c:v>3rd Grade</c:v>
                </c:pt>
              </c:strCache>
            </c:strRef>
          </c:tx>
          <c:spPr>
            <a:solidFill>
              <a:srgbClr val="3580BB"/>
            </a:solidFill>
            <a:ln>
              <a:noFill/>
            </a:ln>
            <a:effectLst/>
          </c:spPr>
          <c:invertIfNegative val="0"/>
          <c:cat>
            <c:strRef>
              <c:f>'[School Data.xlsx]Sheet3'!$A$2:$A$7</c:f>
              <c:strCache>
                <c:ptCount val="6"/>
                <c:pt idx="0">
                  <c:v>Durham</c:v>
                </c:pt>
                <c:pt idx="1">
                  <c:v>Guilford</c:v>
                </c:pt>
                <c:pt idx="2">
                  <c:v>Forsyth</c:v>
                </c:pt>
                <c:pt idx="3">
                  <c:v>Mecklenburg</c:v>
                </c:pt>
                <c:pt idx="4">
                  <c:v>New Hanover</c:v>
                </c:pt>
                <c:pt idx="5">
                  <c:v>Wake</c:v>
                </c:pt>
              </c:strCache>
            </c:strRef>
          </c:cat>
          <c:val>
            <c:numRef>
              <c:f>'[School Data.xlsx]Sheet3'!$B$2:$B$7</c:f>
              <c:numCache>
                <c:formatCode>0%</c:formatCode>
                <c:ptCount val="6"/>
                <c:pt idx="0">
                  <c:v>0.48899999999999999</c:v>
                </c:pt>
                <c:pt idx="1">
                  <c:v>0.56899999999999995</c:v>
                </c:pt>
                <c:pt idx="2">
                  <c:v>0.60499999999999998</c:v>
                </c:pt>
                <c:pt idx="3">
                  <c:v>0.63500000000000001</c:v>
                </c:pt>
                <c:pt idx="4">
                  <c:v>0.66700000000000004</c:v>
                </c:pt>
                <c:pt idx="5">
                  <c:v>0.71</c:v>
                </c:pt>
              </c:numCache>
            </c:numRef>
          </c:val>
        </c:ser>
        <c:dLbls>
          <c:showLegendKey val="0"/>
          <c:showVal val="0"/>
          <c:showCatName val="0"/>
          <c:showSerName val="0"/>
          <c:showPercent val="0"/>
          <c:showBubbleSize val="0"/>
        </c:dLbls>
        <c:gapWidth val="208"/>
        <c:overlap val="26"/>
        <c:axId val="733941000"/>
        <c:axId val="733941392"/>
      </c:barChart>
      <c:lineChart>
        <c:grouping val="standard"/>
        <c:varyColors val="0"/>
        <c:ser>
          <c:idx val="1"/>
          <c:order val="1"/>
          <c:tx>
            <c:strRef>
              <c:f>'[School Data.xlsx]Sheet3'!$C$1</c:f>
              <c:strCache>
                <c:ptCount val="1"/>
                <c:pt idx="0">
                  <c:v>State</c:v>
                </c:pt>
              </c:strCache>
            </c:strRef>
          </c:tx>
          <c:spPr>
            <a:ln w="63500" cap="rnd">
              <a:solidFill>
                <a:srgbClr val="9CBD53"/>
              </a:solidFill>
              <a:round/>
            </a:ln>
            <a:effectLst/>
          </c:spPr>
          <c:marker>
            <c:symbol val="none"/>
          </c:marker>
          <c:cat>
            <c:strRef>
              <c:f>'[School Data.xlsx]Sheet3'!$A$2:$A$7</c:f>
              <c:strCache>
                <c:ptCount val="6"/>
                <c:pt idx="0">
                  <c:v>Durham</c:v>
                </c:pt>
                <c:pt idx="1">
                  <c:v>Guilford</c:v>
                </c:pt>
                <c:pt idx="2">
                  <c:v>Forsyth</c:v>
                </c:pt>
                <c:pt idx="3">
                  <c:v>Mecklenburg</c:v>
                </c:pt>
                <c:pt idx="4">
                  <c:v>New Hanover</c:v>
                </c:pt>
                <c:pt idx="5">
                  <c:v>Wake</c:v>
                </c:pt>
              </c:strCache>
            </c:strRef>
          </c:cat>
          <c:val>
            <c:numRef>
              <c:f>'[School Data.xlsx]Sheet3'!$C$2:$C$7</c:f>
              <c:numCache>
                <c:formatCode>0%</c:formatCode>
                <c:ptCount val="6"/>
                <c:pt idx="0">
                  <c:v>0.60599999999999998</c:v>
                </c:pt>
                <c:pt idx="1">
                  <c:v>0.60599999999999998</c:v>
                </c:pt>
                <c:pt idx="2">
                  <c:v>0.60599999999999998</c:v>
                </c:pt>
                <c:pt idx="3">
                  <c:v>0.60599999999999998</c:v>
                </c:pt>
                <c:pt idx="4">
                  <c:v>0.60599999999999998</c:v>
                </c:pt>
                <c:pt idx="5">
                  <c:v>0.60599999999999998</c:v>
                </c:pt>
              </c:numCache>
            </c:numRef>
          </c:val>
          <c:smooth val="0"/>
        </c:ser>
        <c:dLbls>
          <c:showLegendKey val="0"/>
          <c:showVal val="0"/>
          <c:showCatName val="0"/>
          <c:showSerName val="0"/>
          <c:showPercent val="0"/>
          <c:showBubbleSize val="0"/>
        </c:dLbls>
        <c:marker val="1"/>
        <c:smooth val="0"/>
        <c:axId val="733941000"/>
        <c:axId val="733941392"/>
      </c:lineChart>
      <c:catAx>
        <c:axId val="73394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733941392"/>
        <c:crosses val="autoZero"/>
        <c:auto val="1"/>
        <c:lblAlgn val="ctr"/>
        <c:lblOffset val="100"/>
        <c:noMultiLvlLbl val="0"/>
      </c:catAx>
      <c:valAx>
        <c:axId val="733941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733941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'[School Data.xlsx]Sheet3'!$D$1</c:f>
              <c:strCache>
                <c:ptCount val="1"/>
                <c:pt idx="0">
                  <c:v>5th Grade</c:v>
                </c:pt>
              </c:strCache>
            </c:strRef>
          </c:tx>
          <c:spPr>
            <a:solidFill>
              <a:srgbClr val="3580BB"/>
            </a:solidFill>
            <a:ln>
              <a:noFill/>
            </a:ln>
            <a:effectLst/>
          </c:spPr>
          <c:invertIfNegative val="0"/>
          <c:cat>
            <c:strRef>
              <c:f>'[School Data.xlsx]Sheet3'!$A$2:$A$7</c:f>
              <c:strCache>
                <c:ptCount val="6"/>
                <c:pt idx="0">
                  <c:v>Durham</c:v>
                </c:pt>
                <c:pt idx="1">
                  <c:v>Guilford</c:v>
                </c:pt>
                <c:pt idx="2">
                  <c:v>Forsyth</c:v>
                </c:pt>
                <c:pt idx="3">
                  <c:v>Mecklenburg</c:v>
                </c:pt>
                <c:pt idx="4">
                  <c:v>New Hanover</c:v>
                </c:pt>
                <c:pt idx="5">
                  <c:v>Wake</c:v>
                </c:pt>
              </c:strCache>
            </c:strRef>
          </c:cat>
          <c:val>
            <c:numRef>
              <c:f>'[School Data.xlsx]Sheet3'!$D$2:$D$7</c:f>
              <c:numCache>
                <c:formatCode>0%</c:formatCode>
                <c:ptCount val="6"/>
                <c:pt idx="0">
                  <c:v>0.48199999999999998</c:v>
                </c:pt>
                <c:pt idx="1">
                  <c:v>0.52200000000000002</c:v>
                </c:pt>
                <c:pt idx="2">
                  <c:v>0.55600000000000005</c:v>
                </c:pt>
                <c:pt idx="3">
                  <c:v>0.61099999999999999</c:v>
                </c:pt>
                <c:pt idx="4">
                  <c:v>0.68400000000000005</c:v>
                </c:pt>
                <c:pt idx="5">
                  <c:v>0.67900000000000005</c:v>
                </c:pt>
              </c:numCache>
            </c:numRef>
          </c:val>
        </c:ser>
        <c:dLbls>
          <c:showLegendKey val="0"/>
          <c:showVal val="0"/>
          <c:showCatName val="0"/>
          <c:showSerName val="0"/>
          <c:showPercent val="0"/>
          <c:showBubbleSize val="0"/>
        </c:dLbls>
        <c:gapWidth val="219"/>
        <c:overlap val="-27"/>
        <c:axId val="733942176"/>
        <c:axId val="733942568"/>
      </c:barChart>
      <c:lineChart>
        <c:grouping val="standard"/>
        <c:varyColors val="0"/>
        <c:ser>
          <c:idx val="3"/>
          <c:order val="1"/>
          <c:tx>
            <c:strRef>
              <c:f>'[School Data.xlsx]Sheet3'!$E$1</c:f>
              <c:strCache>
                <c:ptCount val="1"/>
                <c:pt idx="0">
                  <c:v>State</c:v>
                </c:pt>
              </c:strCache>
            </c:strRef>
          </c:tx>
          <c:spPr>
            <a:ln w="63500" cap="rnd">
              <a:solidFill>
                <a:srgbClr val="9CBD53"/>
              </a:solidFill>
              <a:round/>
            </a:ln>
            <a:effectLst/>
          </c:spPr>
          <c:marker>
            <c:symbol val="none"/>
          </c:marker>
          <c:cat>
            <c:strRef>
              <c:f>'[School Data.xlsx]Sheet3'!$A$2:$A$7</c:f>
              <c:strCache>
                <c:ptCount val="6"/>
                <c:pt idx="0">
                  <c:v>Durham</c:v>
                </c:pt>
                <c:pt idx="1">
                  <c:v>Guilford</c:v>
                </c:pt>
                <c:pt idx="2">
                  <c:v>Forsyth</c:v>
                </c:pt>
                <c:pt idx="3">
                  <c:v>Mecklenburg</c:v>
                </c:pt>
                <c:pt idx="4">
                  <c:v>New Hanover</c:v>
                </c:pt>
                <c:pt idx="5">
                  <c:v>Wake</c:v>
                </c:pt>
              </c:strCache>
            </c:strRef>
          </c:cat>
          <c:val>
            <c:numRef>
              <c:f>'[School Data.xlsx]Sheet3'!$E$2:$E$7</c:f>
              <c:numCache>
                <c:formatCode>0%</c:formatCode>
                <c:ptCount val="6"/>
                <c:pt idx="0">
                  <c:v>0.58099999999999996</c:v>
                </c:pt>
                <c:pt idx="1">
                  <c:v>0.58099999999999996</c:v>
                </c:pt>
                <c:pt idx="2">
                  <c:v>0.58099999999999996</c:v>
                </c:pt>
                <c:pt idx="3">
                  <c:v>0.58099999999999996</c:v>
                </c:pt>
                <c:pt idx="4">
                  <c:v>0.58099999999999996</c:v>
                </c:pt>
                <c:pt idx="5">
                  <c:v>0.58099999999999996</c:v>
                </c:pt>
              </c:numCache>
            </c:numRef>
          </c:val>
          <c:smooth val="0"/>
        </c:ser>
        <c:dLbls>
          <c:showLegendKey val="0"/>
          <c:showVal val="0"/>
          <c:showCatName val="0"/>
          <c:showSerName val="0"/>
          <c:showPercent val="0"/>
          <c:showBubbleSize val="0"/>
        </c:dLbls>
        <c:marker val="1"/>
        <c:smooth val="0"/>
        <c:axId val="733942176"/>
        <c:axId val="733942568"/>
      </c:lineChart>
      <c:catAx>
        <c:axId val="73394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733942568"/>
        <c:crosses val="autoZero"/>
        <c:auto val="1"/>
        <c:lblAlgn val="ctr"/>
        <c:lblOffset val="100"/>
        <c:noMultiLvlLbl val="0"/>
      </c:catAx>
      <c:valAx>
        <c:axId val="733942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733942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0.37453</cdr:x>
      <cdr:y>0.20234</cdr:y>
    </cdr:from>
    <cdr:to>
      <cdr:x>0.95371</cdr:x>
      <cdr:y>0.49485</cdr:y>
    </cdr:to>
    <cdr:sp macro="" textlink="">
      <cdr:nvSpPr>
        <cdr:cNvPr id="5" name="Freeform 4"/>
        <cdr:cNvSpPr/>
      </cdr:nvSpPr>
      <cdr:spPr>
        <a:xfrm xmlns:a="http://schemas.openxmlformats.org/drawingml/2006/main">
          <a:off x="4439286" y="1237324"/>
          <a:ext cx="6864968" cy="1788714"/>
        </a:xfrm>
        <a:custGeom xmlns:a="http://schemas.openxmlformats.org/drawingml/2006/main">
          <a:avLst/>
          <a:gdLst>
            <a:gd name="connsiteX0" fmla="*/ 4770782 w 4790660"/>
            <a:gd name="connsiteY0" fmla="*/ 178904 h 1580321"/>
            <a:gd name="connsiteX1" fmla="*/ 4313582 w 4790660"/>
            <a:gd name="connsiteY1" fmla="*/ 33130 h 1580321"/>
            <a:gd name="connsiteX2" fmla="*/ 3892826 w 4790660"/>
            <a:gd name="connsiteY2" fmla="*/ 0 h 1580321"/>
            <a:gd name="connsiteX3" fmla="*/ 3448878 w 4790660"/>
            <a:gd name="connsiteY3" fmla="*/ 215347 h 1580321"/>
            <a:gd name="connsiteX4" fmla="*/ 3018182 w 4790660"/>
            <a:gd name="connsiteY4" fmla="*/ 215347 h 1580321"/>
            <a:gd name="connsiteX5" fmla="*/ 2557669 w 4790660"/>
            <a:gd name="connsiteY5" fmla="*/ 546652 h 1580321"/>
            <a:gd name="connsiteX6" fmla="*/ 2120347 w 4790660"/>
            <a:gd name="connsiteY6" fmla="*/ 496956 h 1580321"/>
            <a:gd name="connsiteX7" fmla="*/ 1643269 w 4790660"/>
            <a:gd name="connsiteY7" fmla="*/ 745434 h 1580321"/>
            <a:gd name="connsiteX8" fmla="*/ 1186069 w 4790660"/>
            <a:gd name="connsiteY8" fmla="*/ 1023730 h 1580321"/>
            <a:gd name="connsiteX9" fmla="*/ 735495 w 4790660"/>
            <a:gd name="connsiteY9" fmla="*/ 1126434 h 1580321"/>
            <a:gd name="connsiteX10" fmla="*/ 298173 w 4790660"/>
            <a:gd name="connsiteY10" fmla="*/ 1404730 h 1580321"/>
            <a:gd name="connsiteX11" fmla="*/ 0 w 4790660"/>
            <a:gd name="connsiteY11" fmla="*/ 1520687 h 1580321"/>
            <a:gd name="connsiteX12" fmla="*/ 298173 w 4790660"/>
            <a:gd name="connsiteY12" fmla="*/ 1580321 h 1580321"/>
            <a:gd name="connsiteX13" fmla="*/ 752060 w 4790660"/>
            <a:gd name="connsiteY13" fmla="*/ 1414669 h 1580321"/>
            <a:gd name="connsiteX14" fmla="*/ 1196008 w 4790660"/>
            <a:gd name="connsiteY14" fmla="*/ 1361661 h 1580321"/>
            <a:gd name="connsiteX15" fmla="*/ 1537252 w 4790660"/>
            <a:gd name="connsiteY15" fmla="*/ 1239078 h 1580321"/>
            <a:gd name="connsiteX16" fmla="*/ 1636643 w 4790660"/>
            <a:gd name="connsiteY16" fmla="*/ 1139687 h 1580321"/>
            <a:gd name="connsiteX17" fmla="*/ 2093843 w 4790660"/>
            <a:gd name="connsiteY17" fmla="*/ 811695 h 1580321"/>
            <a:gd name="connsiteX18" fmla="*/ 2544417 w 4790660"/>
            <a:gd name="connsiteY18" fmla="*/ 1099930 h 1580321"/>
            <a:gd name="connsiteX19" fmla="*/ 2991678 w 4790660"/>
            <a:gd name="connsiteY19" fmla="*/ 1156252 h 1580321"/>
            <a:gd name="connsiteX20" fmla="*/ 3438939 w 4790660"/>
            <a:gd name="connsiteY20" fmla="*/ 1205947 h 1580321"/>
            <a:gd name="connsiteX21" fmla="*/ 3876260 w 4790660"/>
            <a:gd name="connsiteY21" fmla="*/ 1298713 h 1580321"/>
            <a:gd name="connsiteX22" fmla="*/ 4340086 w 4790660"/>
            <a:gd name="connsiteY22" fmla="*/ 1205947 h 1580321"/>
            <a:gd name="connsiteX23" fmla="*/ 4790660 w 4790660"/>
            <a:gd name="connsiteY23" fmla="*/ 1036982 h 1580321"/>
            <a:gd name="connsiteX24" fmla="*/ 4770782 w 4790660"/>
            <a:gd name="connsiteY24" fmla="*/ 178904 h 1580321"/>
            <a:gd name="connsiteX0" fmla="*/ 4770782 w 4790660"/>
            <a:gd name="connsiteY0" fmla="*/ 178904 h 1580321"/>
            <a:gd name="connsiteX1" fmla="*/ 4313582 w 4790660"/>
            <a:gd name="connsiteY1" fmla="*/ 33130 h 1580321"/>
            <a:gd name="connsiteX2" fmla="*/ 3892826 w 4790660"/>
            <a:gd name="connsiteY2" fmla="*/ 0 h 1580321"/>
            <a:gd name="connsiteX3" fmla="*/ 3448878 w 4790660"/>
            <a:gd name="connsiteY3" fmla="*/ 215347 h 1580321"/>
            <a:gd name="connsiteX4" fmla="*/ 3018182 w 4790660"/>
            <a:gd name="connsiteY4" fmla="*/ 215347 h 1580321"/>
            <a:gd name="connsiteX5" fmla="*/ 2557669 w 4790660"/>
            <a:gd name="connsiteY5" fmla="*/ 546652 h 1580321"/>
            <a:gd name="connsiteX6" fmla="*/ 2077278 w 4790660"/>
            <a:gd name="connsiteY6" fmla="*/ 487017 h 1580321"/>
            <a:gd name="connsiteX7" fmla="*/ 1643269 w 4790660"/>
            <a:gd name="connsiteY7" fmla="*/ 745434 h 1580321"/>
            <a:gd name="connsiteX8" fmla="*/ 1186069 w 4790660"/>
            <a:gd name="connsiteY8" fmla="*/ 1023730 h 1580321"/>
            <a:gd name="connsiteX9" fmla="*/ 735495 w 4790660"/>
            <a:gd name="connsiteY9" fmla="*/ 1126434 h 1580321"/>
            <a:gd name="connsiteX10" fmla="*/ 298173 w 4790660"/>
            <a:gd name="connsiteY10" fmla="*/ 1404730 h 1580321"/>
            <a:gd name="connsiteX11" fmla="*/ 0 w 4790660"/>
            <a:gd name="connsiteY11" fmla="*/ 1520687 h 1580321"/>
            <a:gd name="connsiteX12" fmla="*/ 298173 w 4790660"/>
            <a:gd name="connsiteY12" fmla="*/ 1580321 h 1580321"/>
            <a:gd name="connsiteX13" fmla="*/ 752060 w 4790660"/>
            <a:gd name="connsiteY13" fmla="*/ 1414669 h 1580321"/>
            <a:gd name="connsiteX14" fmla="*/ 1196008 w 4790660"/>
            <a:gd name="connsiteY14" fmla="*/ 1361661 h 1580321"/>
            <a:gd name="connsiteX15" fmla="*/ 1537252 w 4790660"/>
            <a:gd name="connsiteY15" fmla="*/ 1239078 h 1580321"/>
            <a:gd name="connsiteX16" fmla="*/ 1636643 w 4790660"/>
            <a:gd name="connsiteY16" fmla="*/ 1139687 h 1580321"/>
            <a:gd name="connsiteX17" fmla="*/ 2093843 w 4790660"/>
            <a:gd name="connsiteY17" fmla="*/ 811695 h 1580321"/>
            <a:gd name="connsiteX18" fmla="*/ 2544417 w 4790660"/>
            <a:gd name="connsiteY18" fmla="*/ 1099930 h 1580321"/>
            <a:gd name="connsiteX19" fmla="*/ 2991678 w 4790660"/>
            <a:gd name="connsiteY19" fmla="*/ 1156252 h 1580321"/>
            <a:gd name="connsiteX20" fmla="*/ 3438939 w 4790660"/>
            <a:gd name="connsiteY20" fmla="*/ 1205947 h 1580321"/>
            <a:gd name="connsiteX21" fmla="*/ 3876260 w 4790660"/>
            <a:gd name="connsiteY21" fmla="*/ 1298713 h 1580321"/>
            <a:gd name="connsiteX22" fmla="*/ 4340086 w 4790660"/>
            <a:gd name="connsiteY22" fmla="*/ 1205947 h 1580321"/>
            <a:gd name="connsiteX23" fmla="*/ 4790660 w 4790660"/>
            <a:gd name="connsiteY23" fmla="*/ 1036982 h 1580321"/>
            <a:gd name="connsiteX24" fmla="*/ 4770782 w 4790660"/>
            <a:gd name="connsiteY24" fmla="*/ 178904 h 1580321"/>
            <a:gd name="connsiteX0" fmla="*/ 4770782 w 4790660"/>
            <a:gd name="connsiteY0" fmla="*/ 178904 h 1580321"/>
            <a:gd name="connsiteX1" fmla="*/ 4313582 w 4790660"/>
            <a:gd name="connsiteY1" fmla="*/ 33130 h 1580321"/>
            <a:gd name="connsiteX2" fmla="*/ 3892826 w 4790660"/>
            <a:gd name="connsiteY2" fmla="*/ 0 h 1580321"/>
            <a:gd name="connsiteX3" fmla="*/ 3448878 w 4790660"/>
            <a:gd name="connsiteY3" fmla="*/ 215347 h 1580321"/>
            <a:gd name="connsiteX4" fmla="*/ 3018182 w 4790660"/>
            <a:gd name="connsiteY4" fmla="*/ 215347 h 1580321"/>
            <a:gd name="connsiteX5" fmla="*/ 2557669 w 4790660"/>
            <a:gd name="connsiteY5" fmla="*/ 546652 h 1580321"/>
            <a:gd name="connsiteX6" fmla="*/ 2077278 w 4790660"/>
            <a:gd name="connsiteY6" fmla="*/ 487017 h 1580321"/>
            <a:gd name="connsiteX7" fmla="*/ 1643269 w 4790660"/>
            <a:gd name="connsiteY7" fmla="*/ 745434 h 1580321"/>
            <a:gd name="connsiteX8" fmla="*/ 1186069 w 4790660"/>
            <a:gd name="connsiteY8" fmla="*/ 1023730 h 1580321"/>
            <a:gd name="connsiteX9" fmla="*/ 735495 w 4790660"/>
            <a:gd name="connsiteY9" fmla="*/ 1126434 h 1580321"/>
            <a:gd name="connsiteX10" fmla="*/ 298173 w 4790660"/>
            <a:gd name="connsiteY10" fmla="*/ 1404730 h 1580321"/>
            <a:gd name="connsiteX11" fmla="*/ 0 w 4790660"/>
            <a:gd name="connsiteY11" fmla="*/ 1520687 h 1580321"/>
            <a:gd name="connsiteX12" fmla="*/ 298173 w 4790660"/>
            <a:gd name="connsiteY12" fmla="*/ 1580321 h 1580321"/>
            <a:gd name="connsiteX13" fmla="*/ 752060 w 4790660"/>
            <a:gd name="connsiteY13" fmla="*/ 1414669 h 1580321"/>
            <a:gd name="connsiteX14" fmla="*/ 1196008 w 4790660"/>
            <a:gd name="connsiteY14" fmla="*/ 1361661 h 1580321"/>
            <a:gd name="connsiteX15" fmla="*/ 1537252 w 4790660"/>
            <a:gd name="connsiteY15" fmla="*/ 1239078 h 1580321"/>
            <a:gd name="connsiteX16" fmla="*/ 1636643 w 4790660"/>
            <a:gd name="connsiteY16" fmla="*/ 1139687 h 1580321"/>
            <a:gd name="connsiteX17" fmla="*/ 2093843 w 4790660"/>
            <a:gd name="connsiteY17" fmla="*/ 811695 h 1580321"/>
            <a:gd name="connsiteX18" fmla="*/ 2544417 w 4790660"/>
            <a:gd name="connsiteY18" fmla="*/ 1099930 h 1580321"/>
            <a:gd name="connsiteX19" fmla="*/ 2991678 w 4790660"/>
            <a:gd name="connsiteY19" fmla="*/ 1156252 h 1580321"/>
            <a:gd name="connsiteX20" fmla="*/ 3438939 w 4790660"/>
            <a:gd name="connsiteY20" fmla="*/ 1205947 h 1580321"/>
            <a:gd name="connsiteX21" fmla="*/ 3876260 w 4790660"/>
            <a:gd name="connsiteY21" fmla="*/ 1298713 h 1580321"/>
            <a:gd name="connsiteX22" fmla="*/ 4340086 w 4790660"/>
            <a:gd name="connsiteY22" fmla="*/ 1205947 h 1580321"/>
            <a:gd name="connsiteX23" fmla="*/ 4790660 w 4790660"/>
            <a:gd name="connsiteY23" fmla="*/ 1036982 h 1580321"/>
            <a:gd name="connsiteX24" fmla="*/ 4770782 w 4790660"/>
            <a:gd name="connsiteY24" fmla="*/ 178904 h 1580321"/>
            <a:gd name="connsiteX0" fmla="*/ 4770782 w 4790660"/>
            <a:gd name="connsiteY0" fmla="*/ 178904 h 1580321"/>
            <a:gd name="connsiteX1" fmla="*/ 4313582 w 4790660"/>
            <a:gd name="connsiteY1" fmla="*/ 33130 h 1580321"/>
            <a:gd name="connsiteX2" fmla="*/ 3892826 w 4790660"/>
            <a:gd name="connsiteY2" fmla="*/ 0 h 1580321"/>
            <a:gd name="connsiteX3" fmla="*/ 3448878 w 4790660"/>
            <a:gd name="connsiteY3" fmla="*/ 215347 h 1580321"/>
            <a:gd name="connsiteX4" fmla="*/ 3018182 w 4790660"/>
            <a:gd name="connsiteY4" fmla="*/ 215347 h 1580321"/>
            <a:gd name="connsiteX5" fmla="*/ 2557669 w 4790660"/>
            <a:gd name="connsiteY5" fmla="*/ 546652 h 1580321"/>
            <a:gd name="connsiteX6" fmla="*/ 2083904 w 4790660"/>
            <a:gd name="connsiteY6" fmla="*/ 477078 h 1580321"/>
            <a:gd name="connsiteX7" fmla="*/ 1643269 w 4790660"/>
            <a:gd name="connsiteY7" fmla="*/ 745434 h 1580321"/>
            <a:gd name="connsiteX8" fmla="*/ 1186069 w 4790660"/>
            <a:gd name="connsiteY8" fmla="*/ 1023730 h 1580321"/>
            <a:gd name="connsiteX9" fmla="*/ 735495 w 4790660"/>
            <a:gd name="connsiteY9" fmla="*/ 1126434 h 1580321"/>
            <a:gd name="connsiteX10" fmla="*/ 298173 w 4790660"/>
            <a:gd name="connsiteY10" fmla="*/ 1404730 h 1580321"/>
            <a:gd name="connsiteX11" fmla="*/ 0 w 4790660"/>
            <a:gd name="connsiteY11" fmla="*/ 1520687 h 1580321"/>
            <a:gd name="connsiteX12" fmla="*/ 298173 w 4790660"/>
            <a:gd name="connsiteY12" fmla="*/ 1580321 h 1580321"/>
            <a:gd name="connsiteX13" fmla="*/ 752060 w 4790660"/>
            <a:gd name="connsiteY13" fmla="*/ 1414669 h 1580321"/>
            <a:gd name="connsiteX14" fmla="*/ 1196008 w 4790660"/>
            <a:gd name="connsiteY14" fmla="*/ 1361661 h 1580321"/>
            <a:gd name="connsiteX15" fmla="*/ 1537252 w 4790660"/>
            <a:gd name="connsiteY15" fmla="*/ 1239078 h 1580321"/>
            <a:gd name="connsiteX16" fmla="*/ 1636643 w 4790660"/>
            <a:gd name="connsiteY16" fmla="*/ 1139687 h 1580321"/>
            <a:gd name="connsiteX17" fmla="*/ 2093843 w 4790660"/>
            <a:gd name="connsiteY17" fmla="*/ 811695 h 1580321"/>
            <a:gd name="connsiteX18" fmla="*/ 2544417 w 4790660"/>
            <a:gd name="connsiteY18" fmla="*/ 1099930 h 1580321"/>
            <a:gd name="connsiteX19" fmla="*/ 2991678 w 4790660"/>
            <a:gd name="connsiteY19" fmla="*/ 1156252 h 1580321"/>
            <a:gd name="connsiteX20" fmla="*/ 3438939 w 4790660"/>
            <a:gd name="connsiteY20" fmla="*/ 1205947 h 1580321"/>
            <a:gd name="connsiteX21" fmla="*/ 3876260 w 4790660"/>
            <a:gd name="connsiteY21" fmla="*/ 1298713 h 1580321"/>
            <a:gd name="connsiteX22" fmla="*/ 4340086 w 4790660"/>
            <a:gd name="connsiteY22" fmla="*/ 1205947 h 1580321"/>
            <a:gd name="connsiteX23" fmla="*/ 4790660 w 4790660"/>
            <a:gd name="connsiteY23" fmla="*/ 1036982 h 1580321"/>
            <a:gd name="connsiteX24" fmla="*/ 4770782 w 4790660"/>
            <a:gd name="connsiteY24" fmla="*/ 178904 h 1580321"/>
            <a:gd name="connsiteX0" fmla="*/ 4770782 w 4790660"/>
            <a:gd name="connsiteY0" fmla="*/ 178904 h 1580321"/>
            <a:gd name="connsiteX1" fmla="*/ 4313582 w 4790660"/>
            <a:gd name="connsiteY1" fmla="*/ 33130 h 1580321"/>
            <a:gd name="connsiteX2" fmla="*/ 3892826 w 4790660"/>
            <a:gd name="connsiteY2" fmla="*/ 0 h 1580321"/>
            <a:gd name="connsiteX3" fmla="*/ 3448878 w 4790660"/>
            <a:gd name="connsiteY3" fmla="*/ 215347 h 1580321"/>
            <a:gd name="connsiteX4" fmla="*/ 3018182 w 4790660"/>
            <a:gd name="connsiteY4" fmla="*/ 215347 h 1580321"/>
            <a:gd name="connsiteX5" fmla="*/ 2557669 w 4790660"/>
            <a:gd name="connsiteY5" fmla="*/ 546652 h 1580321"/>
            <a:gd name="connsiteX6" fmla="*/ 2083904 w 4790660"/>
            <a:gd name="connsiteY6" fmla="*/ 477078 h 1580321"/>
            <a:gd name="connsiteX7" fmla="*/ 1643269 w 4790660"/>
            <a:gd name="connsiteY7" fmla="*/ 745434 h 1580321"/>
            <a:gd name="connsiteX8" fmla="*/ 1186069 w 4790660"/>
            <a:gd name="connsiteY8" fmla="*/ 1023730 h 1580321"/>
            <a:gd name="connsiteX9" fmla="*/ 755373 w 4790660"/>
            <a:gd name="connsiteY9" fmla="*/ 1096617 h 1580321"/>
            <a:gd name="connsiteX10" fmla="*/ 298173 w 4790660"/>
            <a:gd name="connsiteY10" fmla="*/ 1404730 h 1580321"/>
            <a:gd name="connsiteX11" fmla="*/ 0 w 4790660"/>
            <a:gd name="connsiteY11" fmla="*/ 1520687 h 1580321"/>
            <a:gd name="connsiteX12" fmla="*/ 298173 w 4790660"/>
            <a:gd name="connsiteY12" fmla="*/ 1580321 h 1580321"/>
            <a:gd name="connsiteX13" fmla="*/ 752060 w 4790660"/>
            <a:gd name="connsiteY13" fmla="*/ 1414669 h 1580321"/>
            <a:gd name="connsiteX14" fmla="*/ 1196008 w 4790660"/>
            <a:gd name="connsiteY14" fmla="*/ 1361661 h 1580321"/>
            <a:gd name="connsiteX15" fmla="*/ 1537252 w 4790660"/>
            <a:gd name="connsiteY15" fmla="*/ 1239078 h 1580321"/>
            <a:gd name="connsiteX16" fmla="*/ 1636643 w 4790660"/>
            <a:gd name="connsiteY16" fmla="*/ 1139687 h 1580321"/>
            <a:gd name="connsiteX17" fmla="*/ 2093843 w 4790660"/>
            <a:gd name="connsiteY17" fmla="*/ 811695 h 1580321"/>
            <a:gd name="connsiteX18" fmla="*/ 2544417 w 4790660"/>
            <a:gd name="connsiteY18" fmla="*/ 1099930 h 1580321"/>
            <a:gd name="connsiteX19" fmla="*/ 2991678 w 4790660"/>
            <a:gd name="connsiteY19" fmla="*/ 1156252 h 1580321"/>
            <a:gd name="connsiteX20" fmla="*/ 3438939 w 4790660"/>
            <a:gd name="connsiteY20" fmla="*/ 1205947 h 1580321"/>
            <a:gd name="connsiteX21" fmla="*/ 3876260 w 4790660"/>
            <a:gd name="connsiteY21" fmla="*/ 1298713 h 1580321"/>
            <a:gd name="connsiteX22" fmla="*/ 4340086 w 4790660"/>
            <a:gd name="connsiteY22" fmla="*/ 1205947 h 1580321"/>
            <a:gd name="connsiteX23" fmla="*/ 4790660 w 4790660"/>
            <a:gd name="connsiteY23" fmla="*/ 1036982 h 1580321"/>
            <a:gd name="connsiteX24" fmla="*/ 4770782 w 4790660"/>
            <a:gd name="connsiteY24" fmla="*/ 178904 h 1580321"/>
            <a:gd name="connsiteX0" fmla="*/ 4770782 w 4790660"/>
            <a:gd name="connsiteY0" fmla="*/ 178904 h 1580321"/>
            <a:gd name="connsiteX1" fmla="*/ 4313582 w 4790660"/>
            <a:gd name="connsiteY1" fmla="*/ 33130 h 1580321"/>
            <a:gd name="connsiteX2" fmla="*/ 3892826 w 4790660"/>
            <a:gd name="connsiteY2" fmla="*/ 0 h 1580321"/>
            <a:gd name="connsiteX3" fmla="*/ 3448878 w 4790660"/>
            <a:gd name="connsiteY3" fmla="*/ 215347 h 1580321"/>
            <a:gd name="connsiteX4" fmla="*/ 2988365 w 4790660"/>
            <a:gd name="connsiteY4" fmla="*/ 205408 h 1580321"/>
            <a:gd name="connsiteX5" fmla="*/ 2557669 w 4790660"/>
            <a:gd name="connsiteY5" fmla="*/ 546652 h 1580321"/>
            <a:gd name="connsiteX6" fmla="*/ 2083904 w 4790660"/>
            <a:gd name="connsiteY6" fmla="*/ 477078 h 1580321"/>
            <a:gd name="connsiteX7" fmla="*/ 1643269 w 4790660"/>
            <a:gd name="connsiteY7" fmla="*/ 745434 h 1580321"/>
            <a:gd name="connsiteX8" fmla="*/ 1186069 w 4790660"/>
            <a:gd name="connsiteY8" fmla="*/ 1023730 h 1580321"/>
            <a:gd name="connsiteX9" fmla="*/ 755373 w 4790660"/>
            <a:gd name="connsiteY9" fmla="*/ 1096617 h 1580321"/>
            <a:gd name="connsiteX10" fmla="*/ 298173 w 4790660"/>
            <a:gd name="connsiteY10" fmla="*/ 1404730 h 1580321"/>
            <a:gd name="connsiteX11" fmla="*/ 0 w 4790660"/>
            <a:gd name="connsiteY11" fmla="*/ 1520687 h 1580321"/>
            <a:gd name="connsiteX12" fmla="*/ 298173 w 4790660"/>
            <a:gd name="connsiteY12" fmla="*/ 1580321 h 1580321"/>
            <a:gd name="connsiteX13" fmla="*/ 752060 w 4790660"/>
            <a:gd name="connsiteY13" fmla="*/ 1414669 h 1580321"/>
            <a:gd name="connsiteX14" fmla="*/ 1196008 w 4790660"/>
            <a:gd name="connsiteY14" fmla="*/ 1361661 h 1580321"/>
            <a:gd name="connsiteX15" fmla="*/ 1537252 w 4790660"/>
            <a:gd name="connsiteY15" fmla="*/ 1239078 h 1580321"/>
            <a:gd name="connsiteX16" fmla="*/ 1636643 w 4790660"/>
            <a:gd name="connsiteY16" fmla="*/ 1139687 h 1580321"/>
            <a:gd name="connsiteX17" fmla="*/ 2093843 w 4790660"/>
            <a:gd name="connsiteY17" fmla="*/ 811695 h 1580321"/>
            <a:gd name="connsiteX18" fmla="*/ 2544417 w 4790660"/>
            <a:gd name="connsiteY18" fmla="*/ 1099930 h 1580321"/>
            <a:gd name="connsiteX19" fmla="*/ 2991678 w 4790660"/>
            <a:gd name="connsiteY19" fmla="*/ 1156252 h 1580321"/>
            <a:gd name="connsiteX20" fmla="*/ 3438939 w 4790660"/>
            <a:gd name="connsiteY20" fmla="*/ 1205947 h 1580321"/>
            <a:gd name="connsiteX21" fmla="*/ 3876260 w 4790660"/>
            <a:gd name="connsiteY21" fmla="*/ 1298713 h 1580321"/>
            <a:gd name="connsiteX22" fmla="*/ 4340086 w 4790660"/>
            <a:gd name="connsiteY22" fmla="*/ 1205947 h 1580321"/>
            <a:gd name="connsiteX23" fmla="*/ 4790660 w 4790660"/>
            <a:gd name="connsiteY23" fmla="*/ 1036982 h 1580321"/>
            <a:gd name="connsiteX24" fmla="*/ 4770782 w 4790660"/>
            <a:gd name="connsiteY24" fmla="*/ 178904 h 1580321"/>
            <a:gd name="connsiteX0" fmla="*/ 4770782 w 4790660"/>
            <a:gd name="connsiteY0" fmla="*/ 178904 h 1580321"/>
            <a:gd name="connsiteX1" fmla="*/ 4313582 w 4790660"/>
            <a:gd name="connsiteY1" fmla="*/ 33130 h 1580321"/>
            <a:gd name="connsiteX2" fmla="*/ 3892826 w 4790660"/>
            <a:gd name="connsiteY2" fmla="*/ 0 h 1580321"/>
            <a:gd name="connsiteX3" fmla="*/ 3448878 w 4790660"/>
            <a:gd name="connsiteY3" fmla="*/ 215347 h 1580321"/>
            <a:gd name="connsiteX4" fmla="*/ 2988365 w 4790660"/>
            <a:gd name="connsiteY4" fmla="*/ 205408 h 1580321"/>
            <a:gd name="connsiteX5" fmla="*/ 2557669 w 4790660"/>
            <a:gd name="connsiteY5" fmla="*/ 546652 h 1580321"/>
            <a:gd name="connsiteX6" fmla="*/ 2083904 w 4790660"/>
            <a:gd name="connsiteY6" fmla="*/ 477078 h 1580321"/>
            <a:gd name="connsiteX7" fmla="*/ 1635644 w 4790660"/>
            <a:gd name="connsiteY7" fmla="*/ 732146 h 1580321"/>
            <a:gd name="connsiteX8" fmla="*/ 1186069 w 4790660"/>
            <a:gd name="connsiteY8" fmla="*/ 1023730 h 1580321"/>
            <a:gd name="connsiteX9" fmla="*/ 755373 w 4790660"/>
            <a:gd name="connsiteY9" fmla="*/ 1096617 h 1580321"/>
            <a:gd name="connsiteX10" fmla="*/ 298173 w 4790660"/>
            <a:gd name="connsiteY10" fmla="*/ 1404730 h 1580321"/>
            <a:gd name="connsiteX11" fmla="*/ 0 w 4790660"/>
            <a:gd name="connsiteY11" fmla="*/ 1520687 h 1580321"/>
            <a:gd name="connsiteX12" fmla="*/ 298173 w 4790660"/>
            <a:gd name="connsiteY12" fmla="*/ 1580321 h 1580321"/>
            <a:gd name="connsiteX13" fmla="*/ 752060 w 4790660"/>
            <a:gd name="connsiteY13" fmla="*/ 1414669 h 1580321"/>
            <a:gd name="connsiteX14" fmla="*/ 1196008 w 4790660"/>
            <a:gd name="connsiteY14" fmla="*/ 1361661 h 1580321"/>
            <a:gd name="connsiteX15" fmla="*/ 1537252 w 4790660"/>
            <a:gd name="connsiteY15" fmla="*/ 1239078 h 1580321"/>
            <a:gd name="connsiteX16" fmla="*/ 1636643 w 4790660"/>
            <a:gd name="connsiteY16" fmla="*/ 1139687 h 1580321"/>
            <a:gd name="connsiteX17" fmla="*/ 2093843 w 4790660"/>
            <a:gd name="connsiteY17" fmla="*/ 811695 h 1580321"/>
            <a:gd name="connsiteX18" fmla="*/ 2544417 w 4790660"/>
            <a:gd name="connsiteY18" fmla="*/ 1099930 h 1580321"/>
            <a:gd name="connsiteX19" fmla="*/ 2991678 w 4790660"/>
            <a:gd name="connsiteY19" fmla="*/ 1156252 h 1580321"/>
            <a:gd name="connsiteX20" fmla="*/ 3438939 w 4790660"/>
            <a:gd name="connsiteY20" fmla="*/ 1205947 h 1580321"/>
            <a:gd name="connsiteX21" fmla="*/ 3876260 w 4790660"/>
            <a:gd name="connsiteY21" fmla="*/ 1298713 h 1580321"/>
            <a:gd name="connsiteX22" fmla="*/ 4340086 w 4790660"/>
            <a:gd name="connsiteY22" fmla="*/ 1205947 h 1580321"/>
            <a:gd name="connsiteX23" fmla="*/ 4790660 w 4790660"/>
            <a:gd name="connsiteY23" fmla="*/ 1036982 h 1580321"/>
            <a:gd name="connsiteX24" fmla="*/ 4770782 w 4790660"/>
            <a:gd name="connsiteY24" fmla="*/ 178904 h 1580321"/>
            <a:gd name="connsiteX0" fmla="*/ 4770782 w 4790660"/>
            <a:gd name="connsiteY0" fmla="*/ 178904 h 1580321"/>
            <a:gd name="connsiteX1" fmla="*/ 4313582 w 4790660"/>
            <a:gd name="connsiteY1" fmla="*/ 33130 h 1580321"/>
            <a:gd name="connsiteX2" fmla="*/ 3892826 w 4790660"/>
            <a:gd name="connsiteY2" fmla="*/ 0 h 1580321"/>
            <a:gd name="connsiteX3" fmla="*/ 3448878 w 4790660"/>
            <a:gd name="connsiteY3" fmla="*/ 215347 h 1580321"/>
            <a:gd name="connsiteX4" fmla="*/ 2988365 w 4790660"/>
            <a:gd name="connsiteY4" fmla="*/ 205408 h 1580321"/>
            <a:gd name="connsiteX5" fmla="*/ 2557669 w 4790660"/>
            <a:gd name="connsiteY5" fmla="*/ 546652 h 1580321"/>
            <a:gd name="connsiteX6" fmla="*/ 2083904 w 4790660"/>
            <a:gd name="connsiteY6" fmla="*/ 477078 h 1580321"/>
            <a:gd name="connsiteX7" fmla="*/ 1635644 w 4790660"/>
            <a:gd name="connsiteY7" fmla="*/ 732146 h 1580321"/>
            <a:gd name="connsiteX8" fmla="*/ 1186069 w 4790660"/>
            <a:gd name="connsiteY8" fmla="*/ 1023730 h 1580321"/>
            <a:gd name="connsiteX9" fmla="*/ 755373 w 4790660"/>
            <a:gd name="connsiteY9" fmla="*/ 1096617 h 1580321"/>
            <a:gd name="connsiteX10" fmla="*/ 298173 w 4790660"/>
            <a:gd name="connsiteY10" fmla="*/ 1404730 h 1580321"/>
            <a:gd name="connsiteX11" fmla="*/ 0 w 4790660"/>
            <a:gd name="connsiteY11" fmla="*/ 1520687 h 1580321"/>
            <a:gd name="connsiteX12" fmla="*/ 298173 w 4790660"/>
            <a:gd name="connsiteY12" fmla="*/ 1580321 h 1580321"/>
            <a:gd name="connsiteX13" fmla="*/ 752060 w 4790660"/>
            <a:gd name="connsiteY13" fmla="*/ 1414669 h 1580321"/>
            <a:gd name="connsiteX14" fmla="*/ 1196008 w 4790660"/>
            <a:gd name="connsiteY14" fmla="*/ 1361661 h 1580321"/>
            <a:gd name="connsiteX15" fmla="*/ 1537252 w 4790660"/>
            <a:gd name="connsiteY15" fmla="*/ 1239078 h 1580321"/>
            <a:gd name="connsiteX16" fmla="*/ 1655704 w 4790660"/>
            <a:gd name="connsiteY16" fmla="*/ 1149179 h 1580321"/>
            <a:gd name="connsiteX17" fmla="*/ 2093843 w 4790660"/>
            <a:gd name="connsiteY17" fmla="*/ 811695 h 1580321"/>
            <a:gd name="connsiteX18" fmla="*/ 2544417 w 4790660"/>
            <a:gd name="connsiteY18" fmla="*/ 1099930 h 1580321"/>
            <a:gd name="connsiteX19" fmla="*/ 2991678 w 4790660"/>
            <a:gd name="connsiteY19" fmla="*/ 1156252 h 1580321"/>
            <a:gd name="connsiteX20" fmla="*/ 3438939 w 4790660"/>
            <a:gd name="connsiteY20" fmla="*/ 1205947 h 1580321"/>
            <a:gd name="connsiteX21" fmla="*/ 3876260 w 4790660"/>
            <a:gd name="connsiteY21" fmla="*/ 1298713 h 1580321"/>
            <a:gd name="connsiteX22" fmla="*/ 4340086 w 4790660"/>
            <a:gd name="connsiteY22" fmla="*/ 1205947 h 1580321"/>
            <a:gd name="connsiteX23" fmla="*/ 4790660 w 4790660"/>
            <a:gd name="connsiteY23" fmla="*/ 1036982 h 1580321"/>
            <a:gd name="connsiteX24" fmla="*/ 4770782 w 4790660"/>
            <a:gd name="connsiteY24" fmla="*/ 178904 h 1580321"/>
            <a:gd name="connsiteX0" fmla="*/ 4770782 w 4790660"/>
            <a:gd name="connsiteY0" fmla="*/ 178904 h 1580321"/>
            <a:gd name="connsiteX1" fmla="*/ 4313582 w 4790660"/>
            <a:gd name="connsiteY1" fmla="*/ 33130 h 1580321"/>
            <a:gd name="connsiteX2" fmla="*/ 3892826 w 4790660"/>
            <a:gd name="connsiteY2" fmla="*/ 0 h 1580321"/>
            <a:gd name="connsiteX3" fmla="*/ 3448878 w 4790660"/>
            <a:gd name="connsiteY3" fmla="*/ 215347 h 1580321"/>
            <a:gd name="connsiteX4" fmla="*/ 2988365 w 4790660"/>
            <a:gd name="connsiteY4" fmla="*/ 205408 h 1580321"/>
            <a:gd name="connsiteX5" fmla="*/ 2557669 w 4790660"/>
            <a:gd name="connsiteY5" fmla="*/ 546652 h 1580321"/>
            <a:gd name="connsiteX6" fmla="*/ 2083904 w 4790660"/>
            <a:gd name="connsiteY6" fmla="*/ 477078 h 1580321"/>
            <a:gd name="connsiteX7" fmla="*/ 1635644 w 4790660"/>
            <a:gd name="connsiteY7" fmla="*/ 732146 h 1580321"/>
            <a:gd name="connsiteX8" fmla="*/ 1178445 w 4790660"/>
            <a:gd name="connsiteY8" fmla="*/ 1012341 h 1580321"/>
            <a:gd name="connsiteX9" fmla="*/ 755373 w 4790660"/>
            <a:gd name="connsiteY9" fmla="*/ 1096617 h 1580321"/>
            <a:gd name="connsiteX10" fmla="*/ 298173 w 4790660"/>
            <a:gd name="connsiteY10" fmla="*/ 1404730 h 1580321"/>
            <a:gd name="connsiteX11" fmla="*/ 0 w 4790660"/>
            <a:gd name="connsiteY11" fmla="*/ 1520687 h 1580321"/>
            <a:gd name="connsiteX12" fmla="*/ 298173 w 4790660"/>
            <a:gd name="connsiteY12" fmla="*/ 1580321 h 1580321"/>
            <a:gd name="connsiteX13" fmla="*/ 752060 w 4790660"/>
            <a:gd name="connsiteY13" fmla="*/ 1414669 h 1580321"/>
            <a:gd name="connsiteX14" fmla="*/ 1196008 w 4790660"/>
            <a:gd name="connsiteY14" fmla="*/ 1361661 h 1580321"/>
            <a:gd name="connsiteX15" fmla="*/ 1537252 w 4790660"/>
            <a:gd name="connsiteY15" fmla="*/ 1239078 h 1580321"/>
            <a:gd name="connsiteX16" fmla="*/ 1655704 w 4790660"/>
            <a:gd name="connsiteY16" fmla="*/ 1149179 h 1580321"/>
            <a:gd name="connsiteX17" fmla="*/ 2093843 w 4790660"/>
            <a:gd name="connsiteY17" fmla="*/ 811695 h 1580321"/>
            <a:gd name="connsiteX18" fmla="*/ 2544417 w 4790660"/>
            <a:gd name="connsiteY18" fmla="*/ 1099930 h 1580321"/>
            <a:gd name="connsiteX19" fmla="*/ 2991678 w 4790660"/>
            <a:gd name="connsiteY19" fmla="*/ 1156252 h 1580321"/>
            <a:gd name="connsiteX20" fmla="*/ 3438939 w 4790660"/>
            <a:gd name="connsiteY20" fmla="*/ 1205947 h 1580321"/>
            <a:gd name="connsiteX21" fmla="*/ 3876260 w 4790660"/>
            <a:gd name="connsiteY21" fmla="*/ 1298713 h 1580321"/>
            <a:gd name="connsiteX22" fmla="*/ 4340086 w 4790660"/>
            <a:gd name="connsiteY22" fmla="*/ 1205947 h 1580321"/>
            <a:gd name="connsiteX23" fmla="*/ 4790660 w 4790660"/>
            <a:gd name="connsiteY23" fmla="*/ 1036982 h 1580321"/>
            <a:gd name="connsiteX24" fmla="*/ 4770782 w 4790660"/>
            <a:gd name="connsiteY24" fmla="*/ 178904 h 1580321"/>
            <a:gd name="connsiteX0" fmla="*/ 4770782 w 4790660"/>
            <a:gd name="connsiteY0" fmla="*/ 178904 h 1580321"/>
            <a:gd name="connsiteX1" fmla="*/ 4313582 w 4790660"/>
            <a:gd name="connsiteY1" fmla="*/ 33130 h 1580321"/>
            <a:gd name="connsiteX2" fmla="*/ 3892826 w 4790660"/>
            <a:gd name="connsiteY2" fmla="*/ 0 h 1580321"/>
            <a:gd name="connsiteX3" fmla="*/ 3448878 w 4790660"/>
            <a:gd name="connsiteY3" fmla="*/ 215347 h 1580321"/>
            <a:gd name="connsiteX4" fmla="*/ 2988365 w 4790660"/>
            <a:gd name="connsiteY4" fmla="*/ 205408 h 1580321"/>
            <a:gd name="connsiteX5" fmla="*/ 2557669 w 4790660"/>
            <a:gd name="connsiteY5" fmla="*/ 546652 h 1580321"/>
            <a:gd name="connsiteX6" fmla="*/ 2083904 w 4790660"/>
            <a:gd name="connsiteY6" fmla="*/ 477078 h 1580321"/>
            <a:gd name="connsiteX7" fmla="*/ 1635644 w 4790660"/>
            <a:gd name="connsiteY7" fmla="*/ 732146 h 1580321"/>
            <a:gd name="connsiteX8" fmla="*/ 1178445 w 4790660"/>
            <a:gd name="connsiteY8" fmla="*/ 1012341 h 1580321"/>
            <a:gd name="connsiteX9" fmla="*/ 755373 w 4790660"/>
            <a:gd name="connsiteY9" fmla="*/ 1096617 h 1580321"/>
            <a:gd name="connsiteX10" fmla="*/ 282925 w 4790660"/>
            <a:gd name="connsiteY10" fmla="*/ 1393340 h 1580321"/>
            <a:gd name="connsiteX11" fmla="*/ 0 w 4790660"/>
            <a:gd name="connsiteY11" fmla="*/ 1520687 h 1580321"/>
            <a:gd name="connsiteX12" fmla="*/ 298173 w 4790660"/>
            <a:gd name="connsiteY12" fmla="*/ 1580321 h 1580321"/>
            <a:gd name="connsiteX13" fmla="*/ 752060 w 4790660"/>
            <a:gd name="connsiteY13" fmla="*/ 1414669 h 1580321"/>
            <a:gd name="connsiteX14" fmla="*/ 1196008 w 4790660"/>
            <a:gd name="connsiteY14" fmla="*/ 1361661 h 1580321"/>
            <a:gd name="connsiteX15" fmla="*/ 1537252 w 4790660"/>
            <a:gd name="connsiteY15" fmla="*/ 1239078 h 1580321"/>
            <a:gd name="connsiteX16" fmla="*/ 1655704 w 4790660"/>
            <a:gd name="connsiteY16" fmla="*/ 1149179 h 1580321"/>
            <a:gd name="connsiteX17" fmla="*/ 2093843 w 4790660"/>
            <a:gd name="connsiteY17" fmla="*/ 811695 h 1580321"/>
            <a:gd name="connsiteX18" fmla="*/ 2544417 w 4790660"/>
            <a:gd name="connsiteY18" fmla="*/ 1099930 h 1580321"/>
            <a:gd name="connsiteX19" fmla="*/ 2991678 w 4790660"/>
            <a:gd name="connsiteY19" fmla="*/ 1156252 h 1580321"/>
            <a:gd name="connsiteX20" fmla="*/ 3438939 w 4790660"/>
            <a:gd name="connsiteY20" fmla="*/ 1205947 h 1580321"/>
            <a:gd name="connsiteX21" fmla="*/ 3876260 w 4790660"/>
            <a:gd name="connsiteY21" fmla="*/ 1298713 h 1580321"/>
            <a:gd name="connsiteX22" fmla="*/ 4340086 w 4790660"/>
            <a:gd name="connsiteY22" fmla="*/ 1205947 h 1580321"/>
            <a:gd name="connsiteX23" fmla="*/ 4790660 w 4790660"/>
            <a:gd name="connsiteY23" fmla="*/ 1036982 h 1580321"/>
            <a:gd name="connsiteX24" fmla="*/ 4770782 w 4790660"/>
            <a:gd name="connsiteY24" fmla="*/ 178904 h 1580321"/>
            <a:gd name="connsiteX0" fmla="*/ 4770782 w 4790660"/>
            <a:gd name="connsiteY0" fmla="*/ 178904 h 1580321"/>
            <a:gd name="connsiteX1" fmla="*/ 4321207 w 4790660"/>
            <a:gd name="connsiteY1" fmla="*/ 19842 h 1580321"/>
            <a:gd name="connsiteX2" fmla="*/ 3892826 w 4790660"/>
            <a:gd name="connsiteY2" fmla="*/ 0 h 1580321"/>
            <a:gd name="connsiteX3" fmla="*/ 3448878 w 4790660"/>
            <a:gd name="connsiteY3" fmla="*/ 215347 h 1580321"/>
            <a:gd name="connsiteX4" fmla="*/ 2988365 w 4790660"/>
            <a:gd name="connsiteY4" fmla="*/ 205408 h 1580321"/>
            <a:gd name="connsiteX5" fmla="*/ 2557669 w 4790660"/>
            <a:gd name="connsiteY5" fmla="*/ 546652 h 1580321"/>
            <a:gd name="connsiteX6" fmla="*/ 2083904 w 4790660"/>
            <a:gd name="connsiteY6" fmla="*/ 477078 h 1580321"/>
            <a:gd name="connsiteX7" fmla="*/ 1635644 w 4790660"/>
            <a:gd name="connsiteY7" fmla="*/ 732146 h 1580321"/>
            <a:gd name="connsiteX8" fmla="*/ 1178445 w 4790660"/>
            <a:gd name="connsiteY8" fmla="*/ 1012341 h 1580321"/>
            <a:gd name="connsiteX9" fmla="*/ 755373 w 4790660"/>
            <a:gd name="connsiteY9" fmla="*/ 1096617 h 1580321"/>
            <a:gd name="connsiteX10" fmla="*/ 282925 w 4790660"/>
            <a:gd name="connsiteY10" fmla="*/ 1393340 h 1580321"/>
            <a:gd name="connsiteX11" fmla="*/ 0 w 4790660"/>
            <a:gd name="connsiteY11" fmla="*/ 1520687 h 1580321"/>
            <a:gd name="connsiteX12" fmla="*/ 298173 w 4790660"/>
            <a:gd name="connsiteY12" fmla="*/ 1580321 h 1580321"/>
            <a:gd name="connsiteX13" fmla="*/ 752060 w 4790660"/>
            <a:gd name="connsiteY13" fmla="*/ 1414669 h 1580321"/>
            <a:gd name="connsiteX14" fmla="*/ 1196008 w 4790660"/>
            <a:gd name="connsiteY14" fmla="*/ 1361661 h 1580321"/>
            <a:gd name="connsiteX15" fmla="*/ 1537252 w 4790660"/>
            <a:gd name="connsiteY15" fmla="*/ 1239078 h 1580321"/>
            <a:gd name="connsiteX16" fmla="*/ 1655704 w 4790660"/>
            <a:gd name="connsiteY16" fmla="*/ 1149179 h 1580321"/>
            <a:gd name="connsiteX17" fmla="*/ 2093843 w 4790660"/>
            <a:gd name="connsiteY17" fmla="*/ 811695 h 1580321"/>
            <a:gd name="connsiteX18" fmla="*/ 2544417 w 4790660"/>
            <a:gd name="connsiteY18" fmla="*/ 1099930 h 1580321"/>
            <a:gd name="connsiteX19" fmla="*/ 2991678 w 4790660"/>
            <a:gd name="connsiteY19" fmla="*/ 1156252 h 1580321"/>
            <a:gd name="connsiteX20" fmla="*/ 3438939 w 4790660"/>
            <a:gd name="connsiteY20" fmla="*/ 1205947 h 1580321"/>
            <a:gd name="connsiteX21" fmla="*/ 3876260 w 4790660"/>
            <a:gd name="connsiteY21" fmla="*/ 1298713 h 1580321"/>
            <a:gd name="connsiteX22" fmla="*/ 4340086 w 4790660"/>
            <a:gd name="connsiteY22" fmla="*/ 1205947 h 1580321"/>
            <a:gd name="connsiteX23" fmla="*/ 4790660 w 4790660"/>
            <a:gd name="connsiteY23" fmla="*/ 1036982 h 1580321"/>
            <a:gd name="connsiteX24" fmla="*/ 4770782 w 4790660"/>
            <a:gd name="connsiteY24" fmla="*/ 178904 h 1580321"/>
            <a:gd name="connsiteX0" fmla="*/ 4768876 w 4790660"/>
            <a:gd name="connsiteY0" fmla="*/ 158022 h 1580321"/>
            <a:gd name="connsiteX1" fmla="*/ 4321207 w 4790660"/>
            <a:gd name="connsiteY1" fmla="*/ 19842 h 1580321"/>
            <a:gd name="connsiteX2" fmla="*/ 3892826 w 4790660"/>
            <a:gd name="connsiteY2" fmla="*/ 0 h 1580321"/>
            <a:gd name="connsiteX3" fmla="*/ 3448878 w 4790660"/>
            <a:gd name="connsiteY3" fmla="*/ 215347 h 1580321"/>
            <a:gd name="connsiteX4" fmla="*/ 2988365 w 4790660"/>
            <a:gd name="connsiteY4" fmla="*/ 205408 h 1580321"/>
            <a:gd name="connsiteX5" fmla="*/ 2557669 w 4790660"/>
            <a:gd name="connsiteY5" fmla="*/ 546652 h 1580321"/>
            <a:gd name="connsiteX6" fmla="*/ 2083904 w 4790660"/>
            <a:gd name="connsiteY6" fmla="*/ 477078 h 1580321"/>
            <a:gd name="connsiteX7" fmla="*/ 1635644 w 4790660"/>
            <a:gd name="connsiteY7" fmla="*/ 732146 h 1580321"/>
            <a:gd name="connsiteX8" fmla="*/ 1178445 w 4790660"/>
            <a:gd name="connsiteY8" fmla="*/ 1012341 h 1580321"/>
            <a:gd name="connsiteX9" fmla="*/ 755373 w 4790660"/>
            <a:gd name="connsiteY9" fmla="*/ 1096617 h 1580321"/>
            <a:gd name="connsiteX10" fmla="*/ 282925 w 4790660"/>
            <a:gd name="connsiteY10" fmla="*/ 1393340 h 1580321"/>
            <a:gd name="connsiteX11" fmla="*/ 0 w 4790660"/>
            <a:gd name="connsiteY11" fmla="*/ 1520687 h 1580321"/>
            <a:gd name="connsiteX12" fmla="*/ 298173 w 4790660"/>
            <a:gd name="connsiteY12" fmla="*/ 1580321 h 1580321"/>
            <a:gd name="connsiteX13" fmla="*/ 752060 w 4790660"/>
            <a:gd name="connsiteY13" fmla="*/ 1414669 h 1580321"/>
            <a:gd name="connsiteX14" fmla="*/ 1196008 w 4790660"/>
            <a:gd name="connsiteY14" fmla="*/ 1361661 h 1580321"/>
            <a:gd name="connsiteX15" fmla="*/ 1537252 w 4790660"/>
            <a:gd name="connsiteY15" fmla="*/ 1239078 h 1580321"/>
            <a:gd name="connsiteX16" fmla="*/ 1655704 w 4790660"/>
            <a:gd name="connsiteY16" fmla="*/ 1149179 h 1580321"/>
            <a:gd name="connsiteX17" fmla="*/ 2093843 w 4790660"/>
            <a:gd name="connsiteY17" fmla="*/ 811695 h 1580321"/>
            <a:gd name="connsiteX18" fmla="*/ 2544417 w 4790660"/>
            <a:gd name="connsiteY18" fmla="*/ 1099930 h 1580321"/>
            <a:gd name="connsiteX19" fmla="*/ 2991678 w 4790660"/>
            <a:gd name="connsiteY19" fmla="*/ 1156252 h 1580321"/>
            <a:gd name="connsiteX20" fmla="*/ 3438939 w 4790660"/>
            <a:gd name="connsiteY20" fmla="*/ 1205947 h 1580321"/>
            <a:gd name="connsiteX21" fmla="*/ 3876260 w 4790660"/>
            <a:gd name="connsiteY21" fmla="*/ 1298713 h 1580321"/>
            <a:gd name="connsiteX22" fmla="*/ 4340086 w 4790660"/>
            <a:gd name="connsiteY22" fmla="*/ 1205947 h 1580321"/>
            <a:gd name="connsiteX23" fmla="*/ 4790660 w 4790660"/>
            <a:gd name="connsiteY23" fmla="*/ 1036982 h 1580321"/>
            <a:gd name="connsiteX24" fmla="*/ 4768876 w 4790660"/>
            <a:gd name="connsiteY24" fmla="*/ 158022 h 1580321"/>
            <a:gd name="connsiteX0" fmla="*/ 4768876 w 4790660"/>
            <a:gd name="connsiteY0" fmla="*/ 158022 h 1580321"/>
            <a:gd name="connsiteX1" fmla="*/ 4321207 w 4790660"/>
            <a:gd name="connsiteY1" fmla="*/ 19842 h 1580321"/>
            <a:gd name="connsiteX2" fmla="*/ 3892826 w 4790660"/>
            <a:gd name="connsiteY2" fmla="*/ 0 h 1580321"/>
            <a:gd name="connsiteX3" fmla="*/ 3448878 w 4790660"/>
            <a:gd name="connsiteY3" fmla="*/ 215347 h 1580321"/>
            <a:gd name="connsiteX4" fmla="*/ 2988365 w 4790660"/>
            <a:gd name="connsiteY4" fmla="*/ 205408 h 1580321"/>
            <a:gd name="connsiteX5" fmla="*/ 2557669 w 4790660"/>
            <a:gd name="connsiteY5" fmla="*/ 546652 h 1580321"/>
            <a:gd name="connsiteX6" fmla="*/ 2083904 w 4790660"/>
            <a:gd name="connsiteY6" fmla="*/ 477078 h 1580321"/>
            <a:gd name="connsiteX7" fmla="*/ 1635644 w 4790660"/>
            <a:gd name="connsiteY7" fmla="*/ 732146 h 1580321"/>
            <a:gd name="connsiteX8" fmla="*/ 1178445 w 4790660"/>
            <a:gd name="connsiteY8" fmla="*/ 1012341 h 1580321"/>
            <a:gd name="connsiteX9" fmla="*/ 755373 w 4790660"/>
            <a:gd name="connsiteY9" fmla="*/ 1096617 h 1580321"/>
            <a:gd name="connsiteX10" fmla="*/ 282925 w 4790660"/>
            <a:gd name="connsiteY10" fmla="*/ 1393340 h 1580321"/>
            <a:gd name="connsiteX11" fmla="*/ 0 w 4790660"/>
            <a:gd name="connsiteY11" fmla="*/ 1520687 h 1580321"/>
            <a:gd name="connsiteX12" fmla="*/ 298173 w 4790660"/>
            <a:gd name="connsiteY12" fmla="*/ 1580321 h 1580321"/>
            <a:gd name="connsiteX13" fmla="*/ 752060 w 4790660"/>
            <a:gd name="connsiteY13" fmla="*/ 1414669 h 1580321"/>
            <a:gd name="connsiteX14" fmla="*/ 1196008 w 4790660"/>
            <a:gd name="connsiteY14" fmla="*/ 1361661 h 1580321"/>
            <a:gd name="connsiteX15" fmla="*/ 1537252 w 4790660"/>
            <a:gd name="connsiteY15" fmla="*/ 1239078 h 1580321"/>
            <a:gd name="connsiteX16" fmla="*/ 1655704 w 4790660"/>
            <a:gd name="connsiteY16" fmla="*/ 1149179 h 1580321"/>
            <a:gd name="connsiteX17" fmla="*/ 2093843 w 4790660"/>
            <a:gd name="connsiteY17" fmla="*/ 811695 h 1580321"/>
            <a:gd name="connsiteX18" fmla="*/ 2544417 w 4790660"/>
            <a:gd name="connsiteY18" fmla="*/ 1099930 h 1580321"/>
            <a:gd name="connsiteX19" fmla="*/ 2991678 w 4790660"/>
            <a:gd name="connsiteY19" fmla="*/ 1156252 h 1580321"/>
            <a:gd name="connsiteX20" fmla="*/ 3438939 w 4790660"/>
            <a:gd name="connsiteY20" fmla="*/ 1205947 h 1580321"/>
            <a:gd name="connsiteX21" fmla="*/ 3876260 w 4790660"/>
            <a:gd name="connsiteY21" fmla="*/ 1298713 h 1580321"/>
            <a:gd name="connsiteX22" fmla="*/ 4347711 w 4790660"/>
            <a:gd name="connsiteY22" fmla="*/ 1215439 h 1580321"/>
            <a:gd name="connsiteX23" fmla="*/ 4790660 w 4790660"/>
            <a:gd name="connsiteY23" fmla="*/ 1036982 h 1580321"/>
            <a:gd name="connsiteX24" fmla="*/ 4768876 w 4790660"/>
            <a:gd name="connsiteY24" fmla="*/ 158022 h 1580321"/>
            <a:gd name="connsiteX0" fmla="*/ 4768876 w 4794472"/>
            <a:gd name="connsiteY0" fmla="*/ 158022 h 1580321"/>
            <a:gd name="connsiteX1" fmla="*/ 4321207 w 4794472"/>
            <a:gd name="connsiteY1" fmla="*/ 19842 h 1580321"/>
            <a:gd name="connsiteX2" fmla="*/ 3892826 w 4794472"/>
            <a:gd name="connsiteY2" fmla="*/ 0 h 1580321"/>
            <a:gd name="connsiteX3" fmla="*/ 3448878 w 4794472"/>
            <a:gd name="connsiteY3" fmla="*/ 215347 h 1580321"/>
            <a:gd name="connsiteX4" fmla="*/ 2988365 w 4794472"/>
            <a:gd name="connsiteY4" fmla="*/ 205408 h 1580321"/>
            <a:gd name="connsiteX5" fmla="*/ 2557669 w 4794472"/>
            <a:gd name="connsiteY5" fmla="*/ 546652 h 1580321"/>
            <a:gd name="connsiteX6" fmla="*/ 2083904 w 4794472"/>
            <a:gd name="connsiteY6" fmla="*/ 477078 h 1580321"/>
            <a:gd name="connsiteX7" fmla="*/ 1635644 w 4794472"/>
            <a:gd name="connsiteY7" fmla="*/ 732146 h 1580321"/>
            <a:gd name="connsiteX8" fmla="*/ 1178445 w 4794472"/>
            <a:gd name="connsiteY8" fmla="*/ 1012341 h 1580321"/>
            <a:gd name="connsiteX9" fmla="*/ 755373 w 4794472"/>
            <a:gd name="connsiteY9" fmla="*/ 1096617 h 1580321"/>
            <a:gd name="connsiteX10" fmla="*/ 282925 w 4794472"/>
            <a:gd name="connsiteY10" fmla="*/ 1393340 h 1580321"/>
            <a:gd name="connsiteX11" fmla="*/ 0 w 4794472"/>
            <a:gd name="connsiteY11" fmla="*/ 1520687 h 1580321"/>
            <a:gd name="connsiteX12" fmla="*/ 298173 w 4794472"/>
            <a:gd name="connsiteY12" fmla="*/ 1580321 h 1580321"/>
            <a:gd name="connsiteX13" fmla="*/ 752060 w 4794472"/>
            <a:gd name="connsiteY13" fmla="*/ 1414669 h 1580321"/>
            <a:gd name="connsiteX14" fmla="*/ 1196008 w 4794472"/>
            <a:gd name="connsiteY14" fmla="*/ 1361661 h 1580321"/>
            <a:gd name="connsiteX15" fmla="*/ 1537252 w 4794472"/>
            <a:gd name="connsiteY15" fmla="*/ 1239078 h 1580321"/>
            <a:gd name="connsiteX16" fmla="*/ 1655704 w 4794472"/>
            <a:gd name="connsiteY16" fmla="*/ 1149179 h 1580321"/>
            <a:gd name="connsiteX17" fmla="*/ 2093843 w 4794472"/>
            <a:gd name="connsiteY17" fmla="*/ 811695 h 1580321"/>
            <a:gd name="connsiteX18" fmla="*/ 2544417 w 4794472"/>
            <a:gd name="connsiteY18" fmla="*/ 1099930 h 1580321"/>
            <a:gd name="connsiteX19" fmla="*/ 2991678 w 4794472"/>
            <a:gd name="connsiteY19" fmla="*/ 1156252 h 1580321"/>
            <a:gd name="connsiteX20" fmla="*/ 3438939 w 4794472"/>
            <a:gd name="connsiteY20" fmla="*/ 1205947 h 1580321"/>
            <a:gd name="connsiteX21" fmla="*/ 3876260 w 4794472"/>
            <a:gd name="connsiteY21" fmla="*/ 1298713 h 1580321"/>
            <a:gd name="connsiteX22" fmla="*/ 4347711 w 4794472"/>
            <a:gd name="connsiteY22" fmla="*/ 1215439 h 1580321"/>
            <a:gd name="connsiteX23" fmla="*/ 4794472 w 4794472"/>
            <a:gd name="connsiteY23" fmla="*/ 1052168 h 1580321"/>
            <a:gd name="connsiteX24" fmla="*/ 4768876 w 4794472"/>
            <a:gd name="connsiteY24" fmla="*/ 158022 h 1580321"/>
            <a:gd name="connsiteX0" fmla="*/ 4768876 w 4794472"/>
            <a:gd name="connsiteY0" fmla="*/ 158022 h 1580321"/>
            <a:gd name="connsiteX1" fmla="*/ 4321207 w 4794472"/>
            <a:gd name="connsiteY1" fmla="*/ 19842 h 1580321"/>
            <a:gd name="connsiteX2" fmla="*/ 3892826 w 4794472"/>
            <a:gd name="connsiteY2" fmla="*/ 0 h 1580321"/>
            <a:gd name="connsiteX3" fmla="*/ 3448878 w 4794472"/>
            <a:gd name="connsiteY3" fmla="*/ 215347 h 1580321"/>
            <a:gd name="connsiteX4" fmla="*/ 2988365 w 4794472"/>
            <a:gd name="connsiteY4" fmla="*/ 205408 h 1580321"/>
            <a:gd name="connsiteX5" fmla="*/ 2557669 w 4794472"/>
            <a:gd name="connsiteY5" fmla="*/ 546652 h 1580321"/>
            <a:gd name="connsiteX6" fmla="*/ 2083904 w 4794472"/>
            <a:gd name="connsiteY6" fmla="*/ 477078 h 1580321"/>
            <a:gd name="connsiteX7" fmla="*/ 1635644 w 4794472"/>
            <a:gd name="connsiteY7" fmla="*/ 732146 h 1580321"/>
            <a:gd name="connsiteX8" fmla="*/ 1178445 w 4794472"/>
            <a:gd name="connsiteY8" fmla="*/ 1012341 h 1580321"/>
            <a:gd name="connsiteX9" fmla="*/ 755373 w 4794472"/>
            <a:gd name="connsiteY9" fmla="*/ 1096617 h 1580321"/>
            <a:gd name="connsiteX10" fmla="*/ 282925 w 4794472"/>
            <a:gd name="connsiteY10" fmla="*/ 1393340 h 1580321"/>
            <a:gd name="connsiteX11" fmla="*/ 0 w 4794472"/>
            <a:gd name="connsiteY11" fmla="*/ 1520687 h 1580321"/>
            <a:gd name="connsiteX12" fmla="*/ 298173 w 4794472"/>
            <a:gd name="connsiteY12" fmla="*/ 1580321 h 1580321"/>
            <a:gd name="connsiteX13" fmla="*/ 752060 w 4794472"/>
            <a:gd name="connsiteY13" fmla="*/ 1414669 h 1580321"/>
            <a:gd name="connsiteX14" fmla="*/ 1196008 w 4794472"/>
            <a:gd name="connsiteY14" fmla="*/ 1361661 h 1580321"/>
            <a:gd name="connsiteX15" fmla="*/ 1537252 w 4794472"/>
            <a:gd name="connsiteY15" fmla="*/ 1239078 h 1580321"/>
            <a:gd name="connsiteX16" fmla="*/ 1655704 w 4794472"/>
            <a:gd name="connsiteY16" fmla="*/ 1149179 h 1580321"/>
            <a:gd name="connsiteX17" fmla="*/ 2093843 w 4794472"/>
            <a:gd name="connsiteY17" fmla="*/ 811695 h 1580321"/>
            <a:gd name="connsiteX18" fmla="*/ 2544417 w 4794472"/>
            <a:gd name="connsiteY18" fmla="*/ 1099930 h 1580321"/>
            <a:gd name="connsiteX19" fmla="*/ 2991678 w 4794472"/>
            <a:gd name="connsiteY19" fmla="*/ 1156252 h 1580321"/>
            <a:gd name="connsiteX20" fmla="*/ 3438939 w 4794472"/>
            <a:gd name="connsiteY20" fmla="*/ 1205947 h 1580321"/>
            <a:gd name="connsiteX21" fmla="*/ 3883885 w 4794472"/>
            <a:gd name="connsiteY21" fmla="*/ 1306307 h 1580321"/>
            <a:gd name="connsiteX22" fmla="*/ 4347711 w 4794472"/>
            <a:gd name="connsiteY22" fmla="*/ 1215439 h 1580321"/>
            <a:gd name="connsiteX23" fmla="*/ 4794472 w 4794472"/>
            <a:gd name="connsiteY23" fmla="*/ 1052168 h 1580321"/>
            <a:gd name="connsiteX24" fmla="*/ 4768876 w 4794472"/>
            <a:gd name="connsiteY24" fmla="*/ 158022 h 1580321"/>
            <a:gd name="connsiteX0" fmla="*/ 4768876 w 4794472"/>
            <a:gd name="connsiteY0" fmla="*/ 158022 h 1580321"/>
            <a:gd name="connsiteX1" fmla="*/ 4321207 w 4794472"/>
            <a:gd name="connsiteY1" fmla="*/ 19842 h 1580321"/>
            <a:gd name="connsiteX2" fmla="*/ 3892826 w 4794472"/>
            <a:gd name="connsiteY2" fmla="*/ 0 h 1580321"/>
            <a:gd name="connsiteX3" fmla="*/ 3448878 w 4794472"/>
            <a:gd name="connsiteY3" fmla="*/ 215347 h 1580321"/>
            <a:gd name="connsiteX4" fmla="*/ 2988365 w 4794472"/>
            <a:gd name="connsiteY4" fmla="*/ 205408 h 1580321"/>
            <a:gd name="connsiteX5" fmla="*/ 2557669 w 4794472"/>
            <a:gd name="connsiteY5" fmla="*/ 546652 h 1580321"/>
            <a:gd name="connsiteX6" fmla="*/ 2083904 w 4794472"/>
            <a:gd name="connsiteY6" fmla="*/ 477078 h 1580321"/>
            <a:gd name="connsiteX7" fmla="*/ 1635644 w 4794472"/>
            <a:gd name="connsiteY7" fmla="*/ 732146 h 1580321"/>
            <a:gd name="connsiteX8" fmla="*/ 1178445 w 4794472"/>
            <a:gd name="connsiteY8" fmla="*/ 1012341 h 1580321"/>
            <a:gd name="connsiteX9" fmla="*/ 755373 w 4794472"/>
            <a:gd name="connsiteY9" fmla="*/ 1096617 h 1580321"/>
            <a:gd name="connsiteX10" fmla="*/ 282925 w 4794472"/>
            <a:gd name="connsiteY10" fmla="*/ 1393340 h 1580321"/>
            <a:gd name="connsiteX11" fmla="*/ 0 w 4794472"/>
            <a:gd name="connsiteY11" fmla="*/ 1520687 h 1580321"/>
            <a:gd name="connsiteX12" fmla="*/ 298173 w 4794472"/>
            <a:gd name="connsiteY12" fmla="*/ 1580321 h 1580321"/>
            <a:gd name="connsiteX13" fmla="*/ 752060 w 4794472"/>
            <a:gd name="connsiteY13" fmla="*/ 1414669 h 1580321"/>
            <a:gd name="connsiteX14" fmla="*/ 1196008 w 4794472"/>
            <a:gd name="connsiteY14" fmla="*/ 1361661 h 1580321"/>
            <a:gd name="connsiteX15" fmla="*/ 1537252 w 4794472"/>
            <a:gd name="connsiteY15" fmla="*/ 1239078 h 1580321"/>
            <a:gd name="connsiteX16" fmla="*/ 1655704 w 4794472"/>
            <a:gd name="connsiteY16" fmla="*/ 1149179 h 1580321"/>
            <a:gd name="connsiteX17" fmla="*/ 2093843 w 4794472"/>
            <a:gd name="connsiteY17" fmla="*/ 811695 h 1580321"/>
            <a:gd name="connsiteX18" fmla="*/ 2544417 w 4794472"/>
            <a:gd name="connsiteY18" fmla="*/ 1099930 h 1580321"/>
            <a:gd name="connsiteX19" fmla="*/ 2991678 w 4794472"/>
            <a:gd name="connsiteY19" fmla="*/ 1156252 h 1580321"/>
            <a:gd name="connsiteX20" fmla="*/ 3438940 w 4794472"/>
            <a:gd name="connsiteY20" fmla="*/ 1215439 h 1580321"/>
            <a:gd name="connsiteX21" fmla="*/ 3883885 w 4794472"/>
            <a:gd name="connsiteY21" fmla="*/ 1306307 h 1580321"/>
            <a:gd name="connsiteX22" fmla="*/ 4347711 w 4794472"/>
            <a:gd name="connsiteY22" fmla="*/ 1215439 h 1580321"/>
            <a:gd name="connsiteX23" fmla="*/ 4794472 w 4794472"/>
            <a:gd name="connsiteY23" fmla="*/ 1052168 h 1580321"/>
            <a:gd name="connsiteX24" fmla="*/ 4768876 w 4794472"/>
            <a:gd name="connsiteY24" fmla="*/ 158022 h 1580321"/>
            <a:gd name="connsiteX0" fmla="*/ 4768876 w 4794472"/>
            <a:gd name="connsiteY0" fmla="*/ 158022 h 1580321"/>
            <a:gd name="connsiteX1" fmla="*/ 4321207 w 4794472"/>
            <a:gd name="connsiteY1" fmla="*/ 19842 h 1580321"/>
            <a:gd name="connsiteX2" fmla="*/ 3892826 w 4794472"/>
            <a:gd name="connsiteY2" fmla="*/ 0 h 1580321"/>
            <a:gd name="connsiteX3" fmla="*/ 3448878 w 4794472"/>
            <a:gd name="connsiteY3" fmla="*/ 215347 h 1580321"/>
            <a:gd name="connsiteX4" fmla="*/ 2988365 w 4794472"/>
            <a:gd name="connsiteY4" fmla="*/ 205408 h 1580321"/>
            <a:gd name="connsiteX5" fmla="*/ 2557669 w 4794472"/>
            <a:gd name="connsiteY5" fmla="*/ 546652 h 1580321"/>
            <a:gd name="connsiteX6" fmla="*/ 2083904 w 4794472"/>
            <a:gd name="connsiteY6" fmla="*/ 477078 h 1580321"/>
            <a:gd name="connsiteX7" fmla="*/ 1635644 w 4794472"/>
            <a:gd name="connsiteY7" fmla="*/ 732146 h 1580321"/>
            <a:gd name="connsiteX8" fmla="*/ 1178445 w 4794472"/>
            <a:gd name="connsiteY8" fmla="*/ 1012341 h 1580321"/>
            <a:gd name="connsiteX9" fmla="*/ 755373 w 4794472"/>
            <a:gd name="connsiteY9" fmla="*/ 1096617 h 1580321"/>
            <a:gd name="connsiteX10" fmla="*/ 282925 w 4794472"/>
            <a:gd name="connsiteY10" fmla="*/ 1393340 h 1580321"/>
            <a:gd name="connsiteX11" fmla="*/ 0 w 4794472"/>
            <a:gd name="connsiteY11" fmla="*/ 1520687 h 1580321"/>
            <a:gd name="connsiteX12" fmla="*/ 298173 w 4794472"/>
            <a:gd name="connsiteY12" fmla="*/ 1580321 h 1580321"/>
            <a:gd name="connsiteX13" fmla="*/ 752060 w 4794472"/>
            <a:gd name="connsiteY13" fmla="*/ 1414669 h 1580321"/>
            <a:gd name="connsiteX14" fmla="*/ 1196008 w 4794472"/>
            <a:gd name="connsiteY14" fmla="*/ 1361661 h 1580321"/>
            <a:gd name="connsiteX15" fmla="*/ 1537252 w 4794472"/>
            <a:gd name="connsiteY15" fmla="*/ 1239078 h 1580321"/>
            <a:gd name="connsiteX16" fmla="*/ 1655704 w 4794472"/>
            <a:gd name="connsiteY16" fmla="*/ 1149179 h 1580321"/>
            <a:gd name="connsiteX17" fmla="*/ 2093843 w 4794472"/>
            <a:gd name="connsiteY17" fmla="*/ 811695 h 1580321"/>
            <a:gd name="connsiteX18" fmla="*/ 2544417 w 4794472"/>
            <a:gd name="connsiteY18" fmla="*/ 1099930 h 1580321"/>
            <a:gd name="connsiteX19" fmla="*/ 2993584 w 4794472"/>
            <a:gd name="connsiteY19" fmla="*/ 1169540 h 1580321"/>
            <a:gd name="connsiteX20" fmla="*/ 3438940 w 4794472"/>
            <a:gd name="connsiteY20" fmla="*/ 1215439 h 1580321"/>
            <a:gd name="connsiteX21" fmla="*/ 3883885 w 4794472"/>
            <a:gd name="connsiteY21" fmla="*/ 1306307 h 1580321"/>
            <a:gd name="connsiteX22" fmla="*/ 4347711 w 4794472"/>
            <a:gd name="connsiteY22" fmla="*/ 1215439 h 1580321"/>
            <a:gd name="connsiteX23" fmla="*/ 4794472 w 4794472"/>
            <a:gd name="connsiteY23" fmla="*/ 1052168 h 1580321"/>
            <a:gd name="connsiteX24" fmla="*/ 4768876 w 4794472"/>
            <a:gd name="connsiteY24" fmla="*/ 158022 h 1580321"/>
            <a:gd name="connsiteX0" fmla="*/ 4768876 w 4794472"/>
            <a:gd name="connsiteY0" fmla="*/ 158022 h 1580321"/>
            <a:gd name="connsiteX1" fmla="*/ 4321207 w 4794472"/>
            <a:gd name="connsiteY1" fmla="*/ 19842 h 1580321"/>
            <a:gd name="connsiteX2" fmla="*/ 3892826 w 4794472"/>
            <a:gd name="connsiteY2" fmla="*/ 0 h 1580321"/>
            <a:gd name="connsiteX3" fmla="*/ 3448878 w 4794472"/>
            <a:gd name="connsiteY3" fmla="*/ 215347 h 1580321"/>
            <a:gd name="connsiteX4" fmla="*/ 2988365 w 4794472"/>
            <a:gd name="connsiteY4" fmla="*/ 205408 h 1580321"/>
            <a:gd name="connsiteX5" fmla="*/ 2557669 w 4794472"/>
            <a:gd name="connsiteY5" fmla="*/ 546652 h 1580321"/>
            <a:gd name="connsiteX6" fmla="*/ 2083904 w 4794472"/>
            <a:gd name="connsiteY6" fmla="*/ 477078 h 1580321"/>
            <a:gd name="connsiteX7" fmla="*/ 1635644 w 4794472"/>
            <a:gd name="connsiteY7" fmla="*/ 732146 h 1580321"/>
            <a:gd name="connsiteX8" fmla="*/ 1178445 w 4794472"/>
            <a:gd name="connsiteY8" fmla="*/ 1012341 h 1580321"/>
            <a:gd name="connsiteX9" fmla="*/ 755373 w 4794472"/>
            <a:gd name="connsiteY9" fmla="*/ 1096617 h 1580321"/>
            <a:gd name="connsiteX10" fmla="*/ 282925 w 4794472"/>
            <a:gd name="connsiteY10" fmla="*/ 1393340 h 1580321"/>
            <a:gd name="connsiteX11" fmla="*/ 0 w 4794472"/>
            <a:gd name="connsiteY11" fmla="*/ 1520687 h 1580321"/>
            <a:gd name="connsiteX12" fmla="*/ 298173 w 4794472"/>
            <a:gd name="connsiteY12" fmla="*/ 1580321 h 1580321"/>
            <a:gd name="connsiteX13" fmla="*/ 752060 w 4794472"/>
            <a:gd name="connsiteY13" fmla="*/ 1414669 h 1580321"/>
            <a:gd name="connsiteX14" fmla="*/ 1196008 w 4794472"/>
            <a:gd name="connsiteY14" fmla="*/ 1361661 h 1580321"/>
            <a:gd name="connsiteX15" fmla="*/ 1537252 w 4794472"/>
            <a:gd name="connsiteY15" fmla="*/ 1239078 h 1580321"/>
            <a:gd name="connsiteX16" fmla="*/ 1655704 w 4794472"/>
            <a:gd name="connsiteY16" fmla="*/ 1149179 h 1580321"/>
            <a:gd name="connsiteX17" fmla="*/ 2093843 w 4794472"/>
            <a:gd name="connsiteY17" fmla="*/ 811695 h 1580321"/>
            <a:gd name="connsiteX18" fmla="*/ 2538699 w 4794472"/>
            <a:gd name="connsiteY18" fmla="*/ 1115116 h 1580321"/>
            <a:gd name="connsiteX19" fmla="*/ 2993584 w 4794472"/>
            <a:gd name="connsiteY19" fmla="*/ 1169540 h 1580321"/>
            <a:gd name="connsiteX20" fmla="*/ 3438940 w 4794472"/>
            <a:gd name="connsiteY20" fmla="*/ 1215439 h 1580321"/>
            <a:gd name="connsiteX21" fmla="*/ 3883885 w 4794472"/>
            <a:gd name="connsiteY21" fmla="*/ 1306307 h 1580321"/>
            <a:gd name="connsiteX22" fmla="*/ 4347711 w 4794472"/>
            <a:gd name="connsiteY22" fmla="*/ 1215439 h 1580321"/>
            <a:gd name="connsiteX23" fmla="*/ 4794472 w 4794472"/>
            <a:gd name="connsiteY23" fmla="*/ 1052168 h 1580321"/>
            <a:gd name="connsiteX24" fmla="*/ 4768876 w 4794472"/>
            <a:gd name="connsiteY24" fmla="*/ 158022 h 1580321"/>
            <a:gd name="connsiteX0" fmla="*/ 4768876 w 4794472"/>
            <a:gd name="connsiteY0" fmla="*/ 158022 h 1580321"/>
            <a:gd name="connsiteX1" fmla="*/ 4321207 w 4794472"/>
            <a:gd name="connsiteY1" fmla="*/ 19842 h 1580321"/>
            <a:gd name="connsiteX2" fmla="*/ 3892826 w 4794472"/>
            <a:gd name="connsiteY2" fmla="*/ 0 h 1580321"/>
            <a:gd name="connsiteX3" fmla="*/ 3448878 w 4794472"/>
            <a:gd name="connsiteY3" fmla="*/ 215347 h 1580321"/>
            <a:gd name="connsiteX4" fmla="*/ 2988365 w 4794472"/>
            <a:gd name="connsiteY4" fmla="*/ 205408 h 1580321"/>
            <a:gd name="connsiteX5" fmla="*/ 2557669 w 4794472"/>
            <a:gd name="connsiteY5" fmla="*/ 546652 h 1580321"/>
            <a:gd name="connsiteX6" fmla="*/ 2083904 w 4794472"/>
            <a:gd name="connsiteY6" fmla="*/ 477078 h 1580321"/>
            <a:gd name="connsiteX7" fmla="*/ 1635644 w 4794472"/>
            <a:gd name="connsiteY7" fmla="*/ 732146 h 1580321"/>
            <a:gd name="connsiteX8" fmla="*/ 1178445 w 4794472"/>
            <a:gd name="connsiteY8" fmla="*/ 1012341 h 1580321"/>
            <a:gd name="connsiteX9" fmla="*/ 755373 w 4794472"/>
            <a:gd name="connsiteY9" fmla="*/ 1096617 h 1580321"/>
            <a:gd name="connsiteX10" fmla="*/ 282925 w 4794472"/>
            <a:gd name="connsiteY10" fmla="*/ 1393340 h 1580321"/>
            <a:gd name="connsiteX11" fmla="*/ 0 w 4794472"/>
            <a:gd name="connsiteY11" fmla="*/ 1520687 h 1580321"/>
            <a:gd name="connsiteX12" fmla="*/ 298173 w 4794472"/>
            <a:gd name="connsiteY12" fmla="*/ 1580321 h 1580321"/>
            <a:gd name="connsiteX13" fmla="*/ 752060 w 4794472"/>
            <a:gd name="connsiteY13" fmla="*/ 1414669 h 1580321"/>
            <a:gd name="connsiteX14" fmla="*/ 1196008 w 4794472"/>
            <a:gd name="connsiteY14" fmla="*/ 1361661 h 1580321"/>
            <a:gd name="connsiteX15" fmla="*/ 1537252 w 4794472"/>
            <a:gd name="connsiteY15" fmla="*/ 1239078 h 1580321"/>
            <a:gd name="connsiteX16" fmla="*/ 1655704 w 4794472"/>
            <a:gd name="connsiteY16" fmla="*/ 1149179 h 1580321"/>
            <a:gd name="connsiteX17" fmla="*/ 2090031 w 4794472"/>
            <a:gd name="connsiteY17" fmla="*/ 821186 h 1580321"/>
            <a:gd name="connsiteX18" fmla="*/ 2538699 w 4794472"/>
            <a:gd name="connsiteY18" fmla="*/ 1115116 h 1580321"/>
            <a:gd name="connsiteX19" fmla="*/ 2993584 w 4794472"/>
            <a:gd name="connsiteY19" fmla="*/ 1169540 h 1580321"/>
            <a:gd name="connsiteX20" fmla="*/ 3438940 w 4794472"/>
            <a:gd name="connsiteY20" fmla="*/ 1215439 h 1580321"/>
            <a:gd name="connsiteX21" fmla="*/ 3883885 w 4794472"/>
            <a:gd name="connsiteY21" fmla="*/ 1306307 h 1580321"/>
            <a:gd name="connsiteX22" fmla="*/ 4347711 w 4794472"/>
            <a:gd name="connsiteY22" fmla="*/ 1215439 h 1580321"/>
            <a:gd name="connsiteX23" fmla="*/ 4794472 w 4794472"/>
            <a:gd name="connsiteY23" fmla="*/ 1052168 h 1580321"/>
            <a:gd name="connsiteX24" fmla="*/ 4768876 w 4794472"/>
            <a:gd name="connsiteY24" fmla="*/ 158022 h 1580321"/>
            <a:gd name="connsiteX0" fmla="*/ 4768876 w 4794472"/>
            <a:gd name="connsiteY0" fmla="*/ 158022 h 1580321"/>
            <a:gd name="connsiteX1" fmla="*/ 4321207 w 4794472"/>
            <a:gd name="connsiteY1" fmla="*/ 19842 h 1580321"/>
            <a:gd name="connsiteX2" fmla="*/ 3892826 w 4794472"/>
            <a:gd name="connsiteY2" fmla="*/ 0 h 1580321"/>
            <a:gd name="connsiteX3" fmla="*/ 3448878 w 4794472"/>
            <a:gd name="connsiteY3" fmla="*/ 215347 h 1580321"/>
            <a:gd name="connsiteX4" fmla="*/ 2988365 w 4794472"/>
            <a:gd name="connsiteY4" fmla="*/ 205408 h 1580321"/>
            <a:gd name="connsiteX5" fmla="*/ 2557669 w 4794472"/>
            <a:gd name="connsiteY5" fmla="*/ 546652 h 1580321"/>
            <a:gd name="connsiteX6" fmla="*/ 2083904 w 4794472"/>
            <a:gd name="connsiteY6" fmla="*/ 477078 h 1580321"/>
            <a:gd name="connsiteX7" fmla="*/ 1635644 w 4794472"/>
            <a:gd name="connsiteY7" fmla="*/ 732146 h 1580321"/>
            <a:gd name="connsiteX8" fmla="*/ 1178445 w 4794472"/>
            <a:gd name="connsiteY8" fmla="*/ 1012341 h 1580321"/>
            <a:gd name="connsiteX9" fmla="*/ 755373 w 4794472"/>
            <a:gd name="connsiteY9" fmla="*/ 1096617 h 1580321"/>
            <a:gd name="connsiteX10" fmla="*/ 282925 w 4794472"/>
            <a:gd name="connsiteY10" fmla="*/ 1393340 h 1580321"/>
            <a:gd name="connsiteX11" fmla="*/ 0 w 4794472"/>
            <a:gd name="connsiteY11" fmla="*/ 1520687 h 1580321"/>
            <a:gd name="connsiteX12" fmla="*/ 298173 w 4794472"/>
            <a:gd name="connsiteY12" fmla="*/ 1580321 h 1580321"/>
            <a:gd name="connsiteX13" fmla="*/ 752060 w 4794472"/>
            <a:gd name="connsiteY13" fmla="*/ 1414669 h 1580321"/>
            <a:gd name="connsiteX14" fmla="*/ 1196008 w 4794472"/>
            <a:gd name="connsiteY14" fmla="*/ 1361661 h 1580321"/>
            <a:gd name="connsiteX15" fmla="*/ 1544876 w 4794472"/>
            <a:gd name="connsiteY15" fmla="*/ 1246671 h 1580321"/>
            <a:gd name="connsiteX16" fmla="*/ 1655704 w 4794472"/>
            <a:gd name="connsiteY16" fmla="*/ 1149179 h 1580321"/>
            <a:gd name="connsiteX17" fmla="*/ 2090031 w 4794472"/>
            <a:gd name="connsiteY17" fmla="*/ 821186 h 1580321"/>
            <a:gd name="connsiteX18" fmla="*/ 2538699 w 4794472"/>
            <a:gd name="connsiteY18" fmla="*/ 1115116 h 1580321"/>
            <a:gd name="connsiteX19" fmla="*/ 2993584 w 4794472"/>
            <a:gd name="connsiteY19" fmla="*/ 1169540 h 1580321"/>
            <a:gd name="connsiteX20" fmla="*/ 3438940 w 4794472"/>
            <a:gd name="connsiteY20" fmla="*/ 1215439 h 1580321"/>
            <a:gd name="connsiteX21" fmla="*/ 3883885 w 4794472"/>
            <a:gd name="connsiteY21" fmla="*/ 1306307 h 1580321"/>
            <a:gd name="connsiteX22" fmla="*/ 4347711 w 4794472"/>
            <a:gd name="connsiteY22" fmla="*/ 1215439 h 1580321"/>
            <a:gd name="connsiteX23" fmla="*/ 4794472 w 4794472"/>
            <a:gd name="connsiteY23" fmla="*/ 1052168 h 1580321"/>
            <a:gd name="connsiteX24" fmla="*/ 4768876 w 4794472"/>
            <a:gd name="connsiteY24" fmla="*/ 158022 h 1580321"/>
            <a:gd name="connsiteX0" fmla="*/ 4768876 w 4794472"/>
            <a:gd name="connsiteY0" fmla="*/ 158022 h 1580321"/>
            <a:gd name="connsiteX1" fmla="*/ 4321207 w 4794472"/>
            <a:gd name="connsiteY1" fmla="*/ 19842 h 1580321"/>
            <a:gd name="connsiteX2" fmla="*/ 3892826 w 4794472"/>
            <a:gd name="connsiteY2" fmla="*/ 0 h 1580321"/>
            <a:gd name="connsiteX3" fmla="*/ 3448878 w 4794472"/>
            <a:gd name="connsiteY3" fmla="*/ 215347 h 1580321"/>
            <a:gd name="connsiteX4" fmla="*/ 2988365 w 4794472"/>
            <a:gd name="connsiteY4" fmla="*/ 205408 h 1580321"/>
            <a:gd name="connsiteX5" fmla="*/ 2557669 w 4794472"/>
            <a:gd name="connsiteY5" fmla="*/ 546652 h 1580321"/>
            <a:gd name="connsiteX6" fmla="*/ 2083904 w 4794472"/>
            <a:gd name="connsiteY6" fmla="*/ 477078 h 1580321"/>
            <a:gd name="connsiteX7" fmla="*/ 1635644 w 4794472"/>
            <a:gd name="connsiteY7" fmla="*/ 732146 h 1580321"/>
            <a:gd name="connsiteX8" fmla="*/ 1178445 w 4794472"/>
            <a:gd name="connsiteY8" fmla="*/ 1012341 h 1580321"/>
            <a:gd name="connsiteX9" fmla="*/ 755373 w 4794472"/>
            <a:gd name="connsiteY9" fmla="*/ 1096617 h 1580321"/>
            <a:gd name="connsiteX10" fmla="*/ 282925 w 4794472"/>
            <a:gd name="connsiteY10" fmla="*/ 1393340 h 1580321"/>
            <a:gd name="connsiteX11" fmla="*/ 0 w 4794472"/>
            <a:gd name="connsiteY11" fmla="*/ 1520687 h 1580321"/>
            <a:gd name="connsiteX12" fmla="*/ 298173 w 4794472"/>
            <a:gd name="connsiteY12" fmla="*/ 1580321 h 1580321"/>
            <a:gd name="connsiteX13" fmla="*/ 752060 w 4794472"/>
            <a:gd name="connsiteY13" fmla="*/ 1414669 h 1580321"/>
            <a:gd name="connsiteX14" fmla="*/ 1190290 w 4794472"/>
            <a:gd name="connsiteY14" fmla="*/ 1374949 h 1580321"/>
            <a:gd name="connsiteX15" fmla="*/ 1544876 w 4794472"/>
            <a:gd name="connsiteY15" fmla="*/ 1246671 h 1580321"/>
            <a:gd name="connsiteX16" fmla="*/ 1655704 w 4794472"/>
            <a:gd name="connsiteY16" fmla="*/ 1149179 h 1580321"/>
            <a:gd name="connsiteX17" fmla="*/ 2090031 w 4794472"/>
            <a:gd name="connsiteY17" fmla="*/ 821186 h 1580321"/>
            <a:gd name="connsiteX18" fmla="*/ 2538699 w 4794472"/>
            <a:gd name="connsiteY18" fmla="*/ 1115116 h 1580321"/>
            <a:gd name="connsiteX19" fmla="*/ 2993584 w 4794472"/>
            <a:gd name="connsiteY19" fmla="*/ 1169540 h 1580321"/>
            <a:gd name="connsiteX20" fmla="*/ 3438940 w 4794472"/>
            <a:gd name="connsiteY20" fmla="*/ 1215439 h 1580321"/>
            <a:gd name="connsiteX21" fmla="*/ 3883885 w 4794472"/>
            <a:gd name="connsiteY21" fmla="*/ 1306307 h 1580321"/>
            <a:gd name="connsiteX22" fmla="*/ 4347711 w 4794472"/>
            <a:gd name="connsiteY22" fmla="*/ 1215439 h 1580321"/>
            <a:gd name="connsiteX23" fmla="*/ 4794472 w 4794472"/>
            <a:gd name="connsiteY23" fmla="*/ 1052168 h 1580321"/>
            <a:gd name="connsiteX24" fmla="*/ 4768876 w 4794472"/>
            <a:gd name="connsiteY24" fmla="*/ 158022 h 1580321"/>
            <a:gd name="connsiteX0" fmla="*/ 4768876 w 4794472"/>
            <a:gd name="connsiteY0" fmla="*/ 158022 h 1580321"/>
            <a:gd name="connsiteX1" fmla="*/ 4321207 w 4794472"/>
            <a:gd name="connsiteY1" fmla="*/ 19842 h 1580321"/>
            <a:gd name="connsiteX2" fmla="*/ 3892826 w 4794472"/>
            <a:gd name="connsiteY2" fmla="*/ 0 h 1580321"/>
            <a:gd name="connsiteX3" fmla="*/ 3444875 w 4794472"/>
            <a:gd name="connsiteY3" fmla="*/ 205335 h 1580321"/>
            <a:gd name="connsiteX4" fmla="*/ 2988365 w 4794472"/>
            <a:gd name="connsiteY4" fmla="*/ 205408 h 1580321"/>
            <a:gd name="connsiteX5" fmla="*/ 2557669 w 4794472"/>
            <a:gd name="connsiteY5" fmla="*/ 546652 h 1580321"/>
            <a:gd name="connsiteX6" fmla="*/ 2083904 w 4794472"/>
            <a:gd name="connsiteY6" fmla="*/ 477078 h 1580321"/>
            <a:gd name="connsiteX7" fmla="*/ 1635644 w 4794472"/>
            <a:gd name="connsiteY7" fmla="*/ 732146 h 1580321"/>
            <a:gd name="connsiteX8" fmla="*/ 1178445 w 4794472"/>
            <a:gd name="connsiteY8" fmla="*/ 1012341 h 1580321"/>
            <a:gd name="connsiteX9" fmla="*/ 755373 w 4794472"/>
            <a:gd name="connsiteY9" fmla="*/ 1096617 h 1580321"/>
            <a:gd name="connsiteX10" fmla="*/ 282925 w 4794472"/>
            <a:gd name="connsiteY10" fmla="*/ 1393340 h 1580321"/>
            <a:gd name="connsiteX11" fmla="*/ 0 w 4794472"/>
            <a:gd name="connsiteY11" fmla="*/ 1520687 h 1580321"/>
            <a:gd name="connsiteX12" fmla="*/ 298173 w 4794472"/>
            <a:gd name="connsiteY12" fmla="*/ 1580321 h 1580321"/>
            <a:gd name="connsiteX13" fmla="*/ 752060 w 4794472"/>
            <a:gd name="connsiteY13" fmla="*/ 1414669 h 1580321"/>
            <a:gd name="connsiteX14" fmla="*/ 1190290 w 4794472"/>
            <a:gd name="connsiteY14" fmla="*/ 1374949 h 1580321"/>
            <a:gd name="connsiteX15" fmla="*/ 1544876 w 4794472"/>
            <a:gd name="connsiteY15" fmla="*/ 1246671 h 1580321"/>
            <a:gd name="connsiteX16" fmla="*/ 1655704 w 4794472"/>
            <a:gd name="connsiteY16" fmla="*/ 1149179 h 1580321"/>
            <a:gd name="connsiteX17" fmla="*/ 2090031 w 4794472"/>
            <a:gd name="connsiteY17" fmla="*/ 821186 h 1580321"/>
            <a:gd name="connsiteX18" fmla="*/ 2538699 w 4794472"/>
            <a:gd name="connsiteY18" fmla="*/ 1115116 h 1580321"/>
            <a:gd name="connsiteX19" fmla="*/ 2993584 w 4794472"/>
            <a:gd name="connsiteY19" fmla="*/ 1169540 h 1580321"/>
            <a:gd name="connsiteX20" fmla="*/ 3438940 w 4794472"/>
            <a:gd name="connsiteY20" fmla="*/ 1215439 h 1580321"/>
            <a:gd name="connsiteX21" fmla="*/ 3883885 w 4794472"/>
            <a:gd name="connsiteY21" fmla="*/ 1306307 h 1580321"/>
            <a:gd name="connsiteX22" fmla="*/ 4347711 w 4794472"/>
            <a:gd name="connsiteY22" fmla="*/ 1215439 h 1580321"/>
            <a:gd name="connsiteX23" fmla="*/ 4794472 w 4794472"/>
            <a:gd name="connsiteY23" fmla="*/ 1052168 h 1580321"/>
            <a:gd name="connsiteX24" fmla="*/ 4768876 w 4794472"/>
            <a:gd name="connsiteY24" fmla="*/ 158022 h 1580321"/>
            <a:gd name="connsiteX0" fmla="*/ 4768876 w 4794472"/>
            <a:gd name="connsiteY0" fmla="*/ 158022 h 1580321"/>
            <a:gd name="connsiteX1" fmla="*/ 4321207 w 4794472"/>
            <a:gd name="connsiteY1" fmla="*/ 19842 h 1580321"/>
            <a:gd name="connsiteX2" fmla="*/ 3892826 w 4794472"/>
            <a:gd name="connsiteY2" fmla="*/ 0 h 1580321"/>
            <a:gd name="connsiteX3" fmla="*/ 3444875 w 4794472"/>
            <a:gd name="connsiteY3" fmla="*/ 205335 h 1580321"/>
            <a:gd name="connsiteX4" fmla="*/ 2992368 w 4794472"/>
            <a:gd name="connsiteY4" fmla="*/ 199401 h 1580321"/>
            <a:gd name="connsiteX5" fmla="*/ 2557669 w 4794472"/>
            <a:gd name="connsiteY5" fmla="*/ 546652 h 1580321"/>
            <a:gd name="connsiteX6" fmla="*/ 2083904 w 4794472"/>
            <a:gd name="connsiteY6" fmla="*/ 477078 h 1580321"/>
            <a:gd name="connsiteX7" fmla="*/ 1635644 w 4794472"/>
            <a:gd name="connsiteY7" fmla="*/ 732146 h 1580321"/>
            <a:gd name="connsiteX8" fmla="*/ 1178445 w 4794472"/>
            <a:gd name="connsiteY8" fmla="*/ 1012341 h 1580321"/>
            <a:gd name="connsiteX9" fmla="*/ 755373 w 4794472"/>
            <a:gd name="connsiteY9" fmla="*/ 1096617 h 1580321"/>
            <a:gd name="connsiteX10" fmla="*/ 282925 w 4794472"/>
            <a:gd name="connsiteY10" fmla="*/ 1393340 h 1580321"/>
            <a:gd name="connsiteX11" fmla="*/ 0 w 4794472"/>
            <a:gd name="connsiteY11" fmla="*/ 1520687 h 1580321"/>
            <a:gd name="connsiteX12" fmla="*/ 298173 w 4794472"/>
            <a:gd name="connsiteY12" fmla="*/ 1580321 h 1580321"/>
            <a:gd name="connsiteX13" fmla="*/ 752060 w 4794472"/>
            <a:gd name="connsiteY13" fmla="*/ 1414669 h 1580321"/>
            <a:gd name="connsiteX14" fmla="*/ 1190290 w 4794472"/>
            <a:gd name="connsiteY14" fmla="*/ 1374949 h 1580321"/>
            <a:gd name="connsiteX15" fmla="*/ 1544876 w 4794472"/>
            <a:gd name="connsiteY15" fmla="*/ 1246671 h 1580321"/>
            <a:gd name="connsiteX16" fmla="*/ 1655704 w 4794472"/>
            <a:gd name="connsiteY16" fmla="*/ 1149179 h 1580321"/>
            <a:gd name="connsiteX17" fmla="*/ 2090031 w 4794472"/>
            <a:gd name="connsiteY17" fmla="*/ 821186 h 1580321"/>
            <a:gd name="connsiteX18" fmla="*/ 2538699 w 4794472"/>
            <a:gd name="connsiteY18" fmla="*/ 1115116 h 1580321"/>
            <a:gd name="connsiteX19" fmla="*/ 2993584 w 4794472"/>
            <a:gd name="connsiteY19" fmla="*/ 1169540 h 1580321"/>
            <a:gd name="connsiteX20" fmla="*/ 3438940 w 4794472"/>
            <a:gd name="connsiteY20" fmla="*/ 1215439 h 1580321"/>
            <a:gd name="connsiteX21" fmla="*/ 3883885 w 4794472"/>
            <a:gd name="connsiteY21" fmla="*/ 1306307 h 1580321"/>
            <a:gd name="connsiteX22" fmla="*/ 4347711 w 4794472"/>
            <a:gd name="connsiteY22" fmla="*/ 1215439 h 1580321"/>
            <a:gd name="connsiteX23" fmla="*/ 4794472 w 4794472"/>
            <a:gd name="connsiteY23" fmla="*/ 1052168 h 1580321"/>
            <a:gd name="connsiteX24" fmla="*/ 4768876 w 4794472"/>
            <a:gd name="connsiteY24" fmla="*/ 158022 h 1580321"/>
            <a:gd name="connsiteX0" fmla="*/ 4768876 w 4794472"/>
            <a:gd name="connsiteY0" fmla="*/ 168034 h 1590333"/>
            <a:gd name="connsiteX1" fmla="*/ 4321207 w 4794472"/>
            <a:gd name="connsiteY1" fmla="*/ 29854 h 1590333"/>
            <a:gd name="connsiteX2" fmla="*/ 3892827 w 4794472"/>
            <a:gd name="connsiteY2" fmla="*/ 0 h 1590333"/>
            <a:gd name="connsiteX3" fmla="*/ 3444875 w 4794472"/>
            <a:gd name="connsiteY3" fmla="*/ 215347 h 1590333"/>
            <a:gd name="connsiteX4" fmla="*/ 2992368 w 4794472"/>
            <a:gd name="connsiteY4" fmla="*/ 209413 h 1590333"/>
            <a:gd name="connsiteX5" fmla="*/ 2557669 w 4794472"/>
            <a:gd name="connsiteY5" fmla="*/ 556664 h 1590333"/>
            <a:gd name="connsiteX6" fmla="*/ 2083904 w 4794472"/>
            <a:gd name="connsiteY6" fmla="*/ 487090 h 1590333"/>
            <a:gd name="connsiteX7" fmla="*/ 1635644 w 4794472"/>
            <a:gd name="connsiteY7" fmla="*/ 742158 h 1590333"/>
            <a:gd name="connsiteX8" fmla="*/ 1178445 w 4794472"/>
            <a:gd name="connsiteY8" fmla="*/ 1022353 h 1590333"/>
            <a:gd name="connsiteX9" fmla="*/ 755373 w 4794472"/>
            <a:gd name="connsiteY9" fmla="*/ 1106629 h 1590333"/>
            <a:gd name="connsiteX10" fmla="*/ 282925 w 4794472"/>
            <a:gd name="connsiteY10" fmla="*/ 1403352 h 1590333"/>
            <a:gd name="connsiteX11" fmla="*/ 0 w 4794472"/>
            <a:gd name="connsiteY11" fmla="*/ 1530699 h 1590333"/>
            <a:gd name="connsiteX12" fmla="*/ 298173 w 4794472"/>
            <a:gd name="connsiteY12" fmla="*/ 1590333 h 1590333"/>
            <a:gd name="connsiteX13" fmla="*/ 752060 w 4794472"/>
            <a:gd name="connsiteY13" fmla="*/ 1424681 h 1590333"/>
            <a:gd name="connsiteX14" fmla="*/ 1190290 w 4794472"/>
            <a:gd name="connsiteY14" fmla="*/ 1384961 h 1590333"/>
            <a:gd name="connsiteX15" fmla="*/ 1544876 w 4794472"/>
            <a:gd name="connsiteY15" fmla="*/ 1256683 h 1590333"/>
            <a:gd name="connsiteX16" fmla="*/ 1655704 w 4794472"/>
            <a:gd name="connsiteY16" fmla="*/ 1159191 h 1590333"/>
            <a:gd name="connsiteX17" fmla="*/ 2090031 w 4794472"/>
            <a:gd name="connsiteY17" fmla="*/ 831198 h 1590333"/>
            <a:gd name="connsiteX18" fmla="*/ 2538699 w 4794472"/>
            <a:gd name="connsiteY18" fmla="*/ 1125128 h 1590333"/>
            <a:gd name="connsiteX19" fmla="*/ 2993584 w 4794472"/>
            <a:gd name="connsiteY19" fmla="*/ 1179552 h 1590333"/>
            <a:gd name="connsiteX20" fmla="*/ 3438940 w 4794472"/>
            <a:gd name="connsiteY20" fmla="*/ 1225451 h 1590333"/>
            <a:gd name="connsiteX21" fmla="*/ 3883885 w 4794472"/>
            <a:gd name="connsiteY21" fmla="*/ 1316319 h 1590333"/>
            <a:gd name="connsiteX22" fmla="*/ 4347711 w 4794472"/>
            <a:gd name="connsiteY22" fmla="*/ 1225451 h 1590333"/>
            <a:gd name="connsiteX23" fmla="*/ 4794472 w 4794472"/>
            <a:gd name="connsiteY23" fmla="*/ 1062180 h 1590333"/>
            <a:gd name="connsiteX24" fmla="*/ 4768876 w 4794472"/>
            <a:gd name="connsiteY24" fmla="*/ 168034 h 159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94472" h="1590333">
              <a:moveTo>
                <a:pt x="4768876" y="168034"/>
              </a:moveTo>
              <a:lnTo>
                <a:pt x="4321207" y="29854"/>
              </a:lnTo>
              <a:lnTo>
                <a:pt x="3892827" y="0"/>
              </a:lnTo>
              <a:lnTo>
                <a:pt x="3444875" y="215347"/>
              </a:lnTo>
              <a:lnTo>
                <a:pt x="2992368" y="209413"/>
              </a:lnTo>
              <a:lnTo>
                <a:pt x="2557669" y="556664"/>
              </a:lnTo>
              <a:cubicBezTo>
                <a:pt x="2397539" y="536786"/>
                <a:pt x="2244034" y="503655"/>
                <a:pt x="2083904" y="487090"/>
              </a:cubicBezTo>
              <a:lnTo>
                <a:pt x="1635644" y="742158"/>
              </a:lnTo>
              <a:lnTo>
                <a:pt x="1178445" y="1022353"/>
              </a:lnTo>
              <a:lnTo>
                <a:pt x="755373" y="1106629"/>
              </a:lnTo>
              <a:lnTo>
                <a:pt x="282925" y="1403352"/>
              </a:lnTo>
              <a:lnTo>
                <a:pt x="0" y="1530699"/>
              </a:lnTo>
              <a:lnTo>
                <a:pt x="298173" y="1590333"/>
              </a:lnTo>
              <a:lnTo>
                <a:pt x="752060" y="1424681"/>
              </a:lnTo>
              <a:lnTo>
                <a:pt x="1190290" y="1384961"/>
              </a:lnTo>
              <a:lnTo>
                <a:pt x="1544876" y="1256683"/>
              </a:lnTo>
              <a:lnTo>
                <a:pt x="1655704" y="1159191"/>
              </a:lnTo>
              <a:lnTo>
                <a:pt x="2090031" y="831198"/>
              </a:lnTo>
              <a:lnTo>
                <a:pt x="2538699" y="1125128"/>
              </a:lnTo>
              <a:lnTo>
                <a:pt x="2993584" y="1179552"/>
              </a:lnTo>
              <a:lnTo>
                <a:pt x="3438940" y="1225451"/>
              </a:lnTo>
              <a:lnTo>
                <a:pt x="3883885" y="1316319"/>
              </a:lnTo>
              <a:lnTo>
                <a:pt x="4347711" y="1225451"/>
              </a:lnTo>
              <a:lnTo>
                <a:pt x="4794472" y="1062180"/>
              </a:lnTo>
              <a:lnTo>
                <a:pt x="4768876" y="168034"/>
              </a:lnTo>
              <a:close/>
            </a:path>
          </a:pathLst>
        </a:custGeom>
        <a:solidFill xmlns:a="http://schemas.openxmlformats.org/drawingml/2006/main">
          <a:srgbClr val="6CA060">
            <a:alpha val="79000"/>
          </a:srgbClr>
        </a:solidFill>
        <a:ln xmlns:a="http://schemas.openxmlformats.org/drawingml/2006/main">
          <a:solidFill>
            <a:schemeClr val="accent6">
              <a:alpha val="42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0.06877</cdr:x>
      <cdr:y>0.20345</cdr:y>
    </cdr:from>
    <cdr:to>
      <cdr:x>0.14737</cdr:x>
      <cdr:y>0.28746</cdr:y>
    </cdr:to>
    <cdr:sp macro="" textlink="">
      <cdr:nvSpPr>
        <cdr:cNvPr id="2" name="TextBox 1"/>
        <cdr:cNvSpPr txBox="1"/>
      </cdr:nvSpPr>
      <cdr:spPr>
        <a:xfrm xmlns:a="http://schemas.openxmlformats.org/drawingml/2006/main">
          <a:off x="725775" y="1016850"/>
          <a:ext cx="829472" cy="419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tx1">
                  <a:lumMod val="65000"/>
                  <a:lumOff val="35000"/>
                </a:schemeClr>
              </a:solidFill>
            </a:rPr>
            <a:t>State</a:t>
          </a:r>
        </a:p>
      </cdr:txBody>
    </cdr:sp>
  </cdr:relSizeAnchor>
</c:userShapes>
</file>

<file path=ppt/drawings/drawing3.xml><?xml version="1.0" encoding="utf-8"?>
<c:userShapes xmlns:c="http://schemas.openxmlformats.org/drawingml/2006/chart">
  <cdr:relSizeAnchor xmlns:cdr="http://schemas.openxmlformats.org/drawingml/2006/chartDrawing">
    <cdr:from>
      <cdr:x>0.07154</cdr:x>
      <cdr:y>0.22969</cdr:y>
    </cdr:from>
    <cdr:to>
      <cdr:x>0.15033</cdr:x>
      <cdr:y>0.31351</cdr:y>
    </cdr:to>
    <cdr:sp macro="" textlink="">
      <cdr:nvSpPr>
        <cdr:cNvPr id="2" name="TextBox 1"/>
        <cdr:cNvSpPr txBox="1"/>
      </cdr:nvSpPr>
      <cdr:spPr>
        <a:xfrm xmlns:a="http://schemas.openxmlformats.org/drawingml/2006/main">
          <a:off x="766114" y="1189608"/>
          <a:ext cx="843706" cy="4341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1">
                  <a:lumMod val="65000"/>
                  <a:lumOff val="35000"/>
                </a:schemeClr>
              </a:solidFill>
            </a:rPr>
            <a:t>State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D4FFEBE7-CE0C-463D-81D3-09BB910D7ADE}" type="datetimeFigureOut">
              <a:rPr lang="en-US"/>
              <a:pPr>
                <a:defRPr/>
              </a:pPr>
              <a:t>5/26/2015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a:defRPr sz="1200"/>
            </a:lvl1pPr>
          </a:lstStyle>
          <a:p>
            <a:pPr>
              <a:defRPr/>
            </a:pPr>
            <a:fld id="{33884AF4-E7CB-40E5-AAED-478AE1167603}" type="slidenum">
              <a:rPr lang="en-US"/>
              <a:pPr>
                <a:defRPr/>
              </a:pPr>
              <a:t>‹#›</a:t>
            </a:fld>
            <a:endParaRPr lang="en-US" dirty="0"/>
          </a:p>
        </p:txBody>
      </p:sp>
    </p:spTree>
    <p:extLst>
      <p:ext uri="{BB962C8B-B14F-4D97-AF65-F5344CB8AC3E}">
        <p14:creationId xmlns:p14="http://schemas.microsoft.com/office/powerpoint/2010/main" val="213111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623E7A50-1647-4175-81BB-96D75EDF1488}" type="datetimeFigureOut">
              <a:rPr lang="en-US"/>
              <a:pPr>
                <a:defRPr/>
              </a:pPr>
              <a:t>5/26/2015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a:defRPr sz="1200"/>
            </a:lvl1pPr>
          </a:lstStyle>
          <a:p>
            <a:pPr>
              <a:defRPr/>
            </a:pPr>
            <a:fld id="{B4605215-8FE8-46C4-A341-64478F821641}" type="slidenum">
              <a:rPr lang="en-US"/>
              <a:pPr>
                <a:defRPr/>
              </a:pPr>
              <a:t>‹#›</a:t>
            </a:fld>
            <a:endParaRPr lang="en-US" dirty="0"/>
          </a:p>
        </p:txBody>
      </p:sp>
    </p:spTree>
    <p:extLst>
      <p:ext uri="{BB962C8B-B14F-4D97-AF65-F5344CB8AC3E}">
        <p14:creationId xmlns:p14="http://schemas.microsoft.com/office/powerpoint/2010/main" val="415245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1</a:t>
            </a:fld>
            <a:endParaRPr lang="en-US" dirty="0"/>
          </a:p>
        </p:txBody>
      </p:sp>
    </p:spTree>
    <p:extLst>
      <p:ext uri="{BB962C8B-B14F-4D97-AF65-F5344CB8AC3E}">
        <p14:creationId xmlns:p14="http://schemas.microsoft.com/office/powerpoint/2010/main" val="1864937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 changes are required to existing fire tax district rates for FY 2015-16.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 new Durham County Fire and Rescue Service District will be created to cover the combined areas of the former Bethesda Fire and Rescue Service District and </a:t>
            </a:r>
            <a:r>
              <a:rPr lang="en-US" sz="1200" kern="1200" dirty="0" err="1" smtClean="0">
                <a:solidFill>
                  <a:schemeClr val="tx1"/>
                </a:solidFill>
                <a:effectLst/>
                <a:latin typeface="+mn-lt"/>
                <a:ea typeface="+mn-ea"/>
                <a:cs typeface="+mn-cs"/>
              </a:rPr>
              <a:t>Parkwood</a:t>
            </a:r>
            <a:r>
              <a:rPr lang="en-US" sz="1200" kern="1200" dirty="0" smtClean="0">
                <a:solidFill>
                  <a:schemeClr val="tx1"/>
                </a:solidFill>
                <a:effectLst/>
                <a:latin typeface="+mn-lt"/>
                <a:ea typeface="+mn-ea"/>
                <a:cs typeface="+mn-cs"/>
              </a:rPr>
              <a:t> Fire District.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change will allow better distribution of services across both districts.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r>
              <a:rPr lang="en-US" altLang="en-US" dirty="0" smtClean="0"/>
              <a:t>The rate for the Durham </a:t>
            </a:r>
            <a:r>
              <a:rPr lang="en-US" altLang="en-US" dirty="0" smtClean="0"/>
              <a:t>County Fire &amp; Rescue District </a:t>
            </a:r>
            <a:r>
              <a:rPr lang="en-US" altLang="en-US" dirty="0" smtClean="0"/>
              <a:t>is .13</a:t>
            </a:r>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fld id="{22CB166D-DCF9-49AE-BDD2-E89EFE31CBC6}" type="slidenum">
              <a:rPr lang="en-US" altLang="en-US" smtClean="0"/>
              <a:pPr/>
              <a:t>10</a:t>
            </a:fld>
            <a:endParaRPr lang="en-US" altLang="en-US" dirty="0" smtClean="0"/>
          </a:p>
        </p:txBody>
      </p:sp>
    </p:spTree>
    <p:extLst>
      <p:ext uri="{BB962C8B-B14F-4D97-AF65-F5344CB8AC3E}">
        <p14:creationId xmlns:p14="http://schemas.microsoft.com/office/powerpoint/2010/main" val="297563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Across</a:t>
            </a:r>
            <a:r>
              <a:rPr lang="en-US" altLang="en-US" baseline="0" dirty="0" smtClean="0"/>
              <a:t> the state, sales tax revenue is up compared to last year.  We are budgeting revenues close to actual</a:t>
            </a:r>
          </a:p>
          <a:p>
            <a:endParaRPr lang="en-US" altLang="en-US" dirty="0" smtClean="0"/>
          </a:p>
          <a:p>
            <a:endParaRPr lang="en-US" altLang="en-US" dirty="0" smtClean="0"/>
          </a:p>
          <a:p>
            <a:r>
              <a:rPr lang="en-US" altLang="en-US" dirty="0" smtClean="0"/>
              <a:t>Article </a:t>
            </a:r>
            <a:r>
              <a:rPr lang="en-US" altLang="en-US" dirty="0" smtClean="0"/>
              <a:t>39: General Fund use</a:t>
            </a:r>
          </a:p>
          <a:p>
            <a:r>
              <a:rPr lang="en-US" altLang="en-US" dirty="0" smtClean="0"/>
              <a:t>Article 40 and 42: 100% of both support DPS related debt service per BOCC Capital Financing Policy</a:t>
            </a:r>
          </a:p>
          <a:p>
            <a:r>
              <a:rPr lang="en-US" altLang="en-US" dirty="0" smtClean="0"/>
              <a:t>Article 44: No longer collected</a:t>
            </a:r>
          </a:p>
          <a:p>
            <a:r>
              <a:rPr lang="en-US" altLang="en-US" dirty="0" smtClean="0"/>
              <a:t>Article 46: 67.12% for DPS, 8.97% for DTCC, 2.17% for Pre-K programs, 21.7% for DPS related debt service – All per BOCC policy</a:t>
            </a:r>
          </a:p>
          <a:p>
            <a:r>
              <a:rPr lang="en-US" altLang="en-US" dirty="0" smtClean="0"/>
              <a:t>Inter-local: Agreement between City of Durham and Durham County to split sales tax collected between both entities at a 58% (County)/42% (City) distribution</a:t>
            </a:r>
          </a:p>
          <a:p>
            <a:endParaRPr lang="en-US" altLang="en-US" dirty="0" smtClean="0"/>
          </a:p>
          <a:p>
            <a:endParaRPr lang="en-US" altLang="en-US" dirty="0" smtClean="0"/>
          </a:p>
          <a:p>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fld id="{1D7AAB29-CBB2-4153-841B-6F20EC651225}" type="slidenum">
              <a:rPr lang="en-US" altLang="en-US" smtClean="0"/>
              <a:pPr/>
              <a:t>11</a:t>
            </a:fld>
            <a:endParaRPr lang="en-US" altLang="en-US" dirty="0" smtClean="0"/>
          </a:p>
        </p:txBody>
      </p:sp>
    </p:spTree>
    <p:extLst>
      <p:ext uri="{BB962C8B-B14F-4D97-AF65-F5344CB8AC3E}">
        <p14:creationId xmlns:p14="http://schemas.microsoft.com/office/powerpoint/2010/main" val="397087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12</a:t>
            </a:fld>
            <a:endParaRPr lang="en-US" dirty="0"/>
          </a:p>
        </p:txBody>
      </p:sp>
    </p:spTree>
    <p:extLst>
      <p:ext uri="{BB962C8B-B14F-4D97-AF65-F5344CB8AC3E}">
        <p14:creationId xmlns:p14="http://schemas.microsoft.com/office/powerpoint/2010/main" val="1769030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FY 2013-14 is latest CAFR Fund Balance Numbers</a:t>
            </a:r>
          </a:p>
          <a:p>
            <a:r>
              <a:rPr lang="en-US" altLang="en-US" dirty="0" smtClean="0"/>
              <a:t>FY 2014-15 is estimated Fund Balance Numbers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fld id="{1A61A400-CE94-418E-B5D2-A8735F25AF19}" type="slidenum">
              <a:rPr lang="en-US" altLang="en-US" smtClean="0"/>
              <a:pPr/>
              <a:t>13</a:t>
            </a:fld>
            <a:endParaRPr lang="en-US" altLang="en-US" dirty="0" smtClean="0"/>
          </a:p>
        </p:txBody>
      </p:sp>
    </p:spTree>
    <p:extLst>
      <p:ext uri="{BB962C8B-B14F-4D97-AF65-F5344CB8AC3E}">
        <p14:creationId xmlns:p14="http://schemas.microsoft.com/office/powerpoint/2010/main" val="2675905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14</a:t>
            </a:fld>
            <a:endParaRPr lang="en-US" dirty="0"/>
          </a:p>
        </p:txBody>
      </p:sp>
    </p:spTree>
    <p:extLst>
      <p:ext uri="{BB962C8B-B14F-4D97-AF65-F5344CB8AC3E}">
        <p14:creationId xmlns:p14="http://schemas.microsoft.com/office/powerpoint/2010/main" val="1617869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15</a:t>
            </a:fld>
            <a:endParaRPr lang="en-US" dirty="0"/>
          </a:p>
        </p:txBody>
      </p:sp>
    </p:spTree>
    <p:extLst>
      <p:ext uri="{BB962C8B-B14F-4D97-AF65-F5344CB8AC3E}">
        <p14:creationId xmlns:p14="http://schemas.microsoft.com/office/powerpoint/2010/main" val="93331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Explanation for 177.56% change in contributions &amp; donations; explanation for sewer connection fees (CLAUDIA TO ADD)</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fld id="{684C1D97-F896-48E5-843A-CB4317FDB911}" type="slidenum">
              <a:rPr lang="en-US" altLang="en-US" smtClean="0"/>
              <a:pPr/>
              <a:t>16</a:t>
            </a:fld>
            <a:endParaRPr lang="en-US" altLang="en-US" dirty="0" smtClean="0"/>
          </a:p>
        </p:txBody>
      </p:sp>
    </p:spTree>
    <p:extLst>
      <p:ext uri="{BB962C8B-B14F-4D97-AF65-F5344CB8AC3E}">
        <p14:creationId xmlns:p14="http://schemas.microsoft.com/office/powerpoint/2010/main" val="3050980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17</a:t>
            </a:fld>
            <a:endParaRPr lang="en-US" dirty="0"/>
          </a:p>
        </p:txBody>
      </p:sp>
    </p:spTree>
    <p:extLst>
      <p:ext uri="{BB962C8B-B14F-4D97-AF65-F5344CB8AC3E}">
        <p14:creationId xmlns:p14="http://schemas.microsoft.com/office/powerpoint/2010/main" val="229581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Explanation for economic/physical development</a:t>
            </a:r>
          </a:p>
          <a:p>
            <a:pPr lvl="1"/>
            <a:r>
              <a:rPr lang="en-US" sz="1200" kern="1200" dirty="0" smtClean="0">
                <a:solidFill>
                  <a:schemeClr val="tx1"/>
                </a:solidFill>
                <a:effectLst/>
                <a:latin typeface="+mn-lt"/>
                <a:ea typeface="+mn-ea"/>
                <a:cs typeface="+mn-cs"/>
              </a:rPr>
              <a:t>$600,000 increase from FY 2014-15</a:t>
            </a:r>
          </a:p>
          <a:p>
            <a:pPr lvl="1"/>
            <a:r>
              <a:rPr lang="en-US" sz="1200" kern="1200" dirty="0" smtClean="0">
                <a:solidFill>
                  <a:schemeClr val="tx1"/>
                </a:solidFill>
                <a:effectLst/>
                <a:latin typeface="+mn-lt"/>
                <a:ea typeface="+mn-ea"/>
                <a:cs typeface="+mn-cs"/>
              </a:rPr>
              <a:t>21c Museum/Hotel - $200,000</a:t>
            </a:r>
          </a:p>
          <a:p>
            <a:pPr lvl="1"/>
            <a:r>
              <a:rPr lang="en-US" sz="1200" kern="1200" dirty="0" smtClean="0">
                <a:solidFill>
                  <a:schemeClr val="tx1"/>
                </a:solidFill>
                <a:effectLst/>
                <a:latin typeface="+mn-lt"/>
                <a:ea typeface="+mn-ea"/>
                <a:cs typeface="+mn-cs"/>
              </a:rPr>
              <a:t>Concord Hospitality - $400,000</a:t>
            </a:r>
          </a:p>
          <a:p>
            <a:endParaRPr lang="en-US"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fld id="{F61F6F02-7F98-435C-BB80-E52EFEF85ED2}" type="slidenum">
              <a:rPr lang="en-US" altLang="en-US" smtClean="0"/>
              <a:pPr/>
              <a:t>18</a:t>
            </a:fld>
            <a:endParaRPr lang="en-US" altLang="en-US" dirty="0" smtClean="0"/>
          </a:p>
        </p:txBody>
      </p:sp>
    </p:spTree>
    <p:extLst>
      <p:ext uri="{BB962C8B-B14F-4D97-AF65-F5344CB8AC3E}">
        <p14:creationId xmlns:p14="http://schemas.microsoft.com/office/powerpoint/2010/main" val="666582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19</a:t>
            </a:fld>
            <a:endParaRPr lang="en-US" dirty="0"/>
          </a:p>
        </p:txBody>
      </p:sp>
    </p:spTree>
    <p:extLst>
      <p:ext uri="{BB962C8B-B14F-4D97-AF65-F5344CB8AC3E}">
        <p14:creationId xmlns:p14="http://schemas.microsoft.com/office/powerpoint/2010/main" val="92208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01675" y="4416425"/>
            <a:ext cx="56991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smtClean="0"/>
              <a:t>Last summer and fall, we engaged more than 100 staff as part of key stakeholder group. Teams were organized and Design Labs held to plan our model and prepare for early implementation.</a:t>
            </a:r>
          </a:p>
          <a:p>
            <a:endParaRPr lang="en-US" altLang="en-US" sz="1800" dirty="0" smtClean="0"/>
          </a:p>
          <a:p>
            <a:r>
              <a:rPr lang="en-US" altLang="en-US" sz="1800" dirty="0" smtClean="0"/>
              <a:t>We received your concurrence with the model and timeline last November.</a:t>
            </a:r>
          </a:p>
          <a:p>
            <a:r>
              <a:rPr lang="en-US" altLang="en-US" sz="1800" dirty="0" smtClean="0"/>
              <a:t>Durham County’s business model to:</a:t>
            </a:r>
          </a:p>
          <a:p>
            <a:endParaRPr lang="en-US" altLang="en-US" sz="1800" dirty="0" smtClean="0"/>
          </a:p>
          <a:p>
            <a:pPr lvl="1"/>
            <a:r>
              <a:rPr lang="en-US" altLang="en-US" sz="1800" dirty="0" smtClean="0"/>
              <a:t>Plan for what we want to achieve</a:t>
            </a:r>
          </a:p>
          <a:p>
            <a:pPr lvl="1"/>
            <a:endParaRPr lang="en-US" altLang="en-US" sz="1800" dirty="0" smtClean="0"/>
          </a:p>
          <a:p>
            <a:pPr lvl="1"/>
            <a:r>
              <a:rPr lang="en-US" altLang="en-US" sz="1800" dirty="0" smtClean="0"/>
              <a:t>Budget for the results we want</a:t>
            </a:r>
          </a:p>
          <a:p>
            <a:pPr lvl="1"/>
            <a:endParaRPr lang="en-US" altLang="en-US" sz="1800" dirty="0" smtClean="0"/>
          </a:p>
          <a:p>
            <a:pPr lvl="1"/>
            <a:r>
              <a:rPr lang="en-US" altLang="en-US" sz="1800" dirty="0" smtClean="0"/>
              <a:t>Manage to ensure we are achieving those results</a:t>
            </a:r>
          </a:p>
          <a:p>
            <a:pPr lvl="1"/>
            <a:endParaRPr lang="en-US" altLang="en-US" sz="1800" dirty="0" smtClean="0"/>
          </a:p>
          <a:p>
            <a:pPr lvl="1"/>
            <a:r>
              <a:rPr lang="en-US" altLang="en-US" sz="1800" dirty="0" smtClean="0"/>
              <a:t>And evaluate and learn to determine how we can make improvements</a:t>
            </a:r>
          </a:p>
          <a:p>
            <a:endParaRPr lang="en-US" altLang="en-US" sz="1000"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fld id="{20DDB444-71CE-493B-9C31-994236C30BED}" type="slidenum">
              <a:rPr lang="en-US" altLang="en-US" smtClean="0"/>
              <a:pPr/>
              <a:t>2</a:t>
            </a:fld>
            <a:endParaRPr lang="en-US" altLang="en-US" dirty="0" smtClean="0"/>
          </a:p>
        </p:txBody>
      </p:sp>
    </p:spTree>
    <p:extLst>
      <p:ext uri="{BB962C8B-B14F-4D97-AF65-F5344CB8AC3E}">
        <p14:creationId xmlns:p14="http://schemas.microsoft.com/office/powerpoint/2010/main" val="130568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20</a:t>
            </a:fld>
            <a:endParaRPr lang="en-US" dirty="0"/>
          </a:p>
        </p:txBody>
      </p:sp>
    </p:spTree>
    <p:extLst>
      <p:ext uri="{BB962C8B-B14F-4D97-AF65-F5344CB8AC3E}">
        <p14:creationId xmlns:p14="http://schemas.microsoft.com/office/powerpoint/2010/main" val="3157779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21</a:t>
            </a:fld>
            <a:endParaRPr lang="en-US" dirty="0"/>
          </a:p>
        </p:txBody>
      </p:sp>
    </p:spTree>
    <p:extLst>
      <p:ext uri="{BB962C8B-B14F-4D97-AF65-F5344CB8AC3E}">
        <p14:creationId xmlns:p14="http://schemas.microsoft.com/office/powerpoint/2010/main" val="1677898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22</a:t>
            </a:fld>
            <a:endParaRPr lang="en-US" dirty="0"/>
          </a:p>
        </p:txBody>
      </p:sp>
    </p:spTree>
    <p:extLst>
      <p:ext uri="{BB962C8B-B14F-4D97-AF65-F5344CB8AC3E}">
        <p14:creationId xmlns:p14="http://schemas.microsoft.com/office/powerpoint/2010/main" val="2392342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23</a:t>
            </a:fld>
            <a:endParaRPr lang="en-US" dirty="0"/>
          </a:p>
        </p:txBody>
      </p:sp>
    </p:spTree>
    <p:extLst>
      <p:ext uri="{BB962C8B-B14F-4D97-AF65-F5344CB8AC3E}">
        <p14:creationId xmlns:p14="http://schemas.microsoft.com/office/powerpoint/2010/main" val="399927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24</a:t>
            </a:fld>
            <a:endParaRPr lang="en-US" dirty="0"/>
          </a:p>
        </p:txBody>
      </p:sp>
    </p:spTree>
    <p:extLst>
      <p:ext uri="{BB962C8B-B14F-4D97-AF65-F5344CB8AC3E}">
        <p14:creationId xmlns:p14="http://schemas.microsoft.com/office/powerpoint/2010/main" val="819612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25</a:t>
            </a:fld>
            <a:endParaRPr lang="en-US" dirty="0"/>
          </a:p>
        </p:txBody>
      </p:sp>
    </p:spTree>
    <p:extLst>
      <p:ext uri="{BB962C8B-B14F-4D97-AF65-F5344CB8AC3E}">
        <p14:creationId xmlns:p14="http://schemas.microsoft.com/office/powerpoint/2010/main" val="3105888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26</a:t>
            </a:fld>
            <a:endParaRPr lang="en-US" dirty="0"/>
          </a:p>
        </p:txBody>
      </p:sp>
    </p:spTree>
    <p:extLst>
      <p:ext uri="{BB962C8B-B14F-4D97-AF65-F5344CB8AC3E}">
        <p14:creationId xmlns:p14="http://schemas.microsoft.com/office/powerpoint/2010/main" val="3123543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27</a:t>
            </a:fld>
            <a:endParaRPr lang="en-US" dirty="0"/>
          </a:p>
        </p:txBody>
      </p:sp>
    </p:spTree>
    <p:extLst>
      <p:ext uri="{BB962C8B-B14F-4D97-AF65-F5344CB8AC3E}">
        <p14:creationId xmlns:p14="http://schemas.microsoft.com/office/powerpoint/2010/main" val="3264408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28</a:t>
            </a:fld>
            <a:endParaRPr lang="en-US" dirty="0"/>
          </a:p>
        </p:txBody>
      </p:sp>
    </p:spTree>
    <p:extLst>
      <p:ext uri="{BB962C8B-B14F-4D97-AF65-F5344CB8AC3E}">
        <p14:creationId xmlns:p14="http://schemas.microsoft.com/office/powerpoint/2010/main" val="453297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DTCC – Durham Technical Community College requested</a:t>
            </a:r>
            <a:r>
              <a:rPr lang="en-US" baseline="0" dirty="0" smtClean="0"/>
              <a:t> an additional $275,00 to support operating budget and minor repairs and renovations.  I am recommending that the BOCC amend its policy on the one-quarter cent sales tax (article 46) to expand DTCC’s use of funds for critical operating budget needs. </a:t>
            </a:r>
          </a:p>
          <a:p>
            <a:endParaRPr lang="en-US" baseline="0" dirty="0" smtClean="0"/>
          </a:p>
          <a:p>
            <a:r>
              <a:rPr lang="en-US" baseline="0" dirty="0" smtClean="0"/>
              <a:t>Library funded technology van (book mobile) at $210,000. The Library Foundation will donate $50,000 to offset the cost associated with this expense. </a:t>
            </a:r>
            <a:endParaRPr lang="en-US" dirty="0"/>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29</a:t>
            </a:fld>
            <a:endParaRPr lang="en-US" dirty="0"/>
          </a:p>
        </p:txBody>
      </p:sp>
    </p:spTree>
    <p:extLst>
      <p:ext uri="{BB962C8B-B14F-4D97-AF65-F5344CB8AC3E}">
        <p14:creationId xmlns:p14="http://schemas.microsoft.com/office/powerpoint/2010/main" val="152589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Per pupil funding remains constant</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fld id="{C6EED1A9-A51F-41BD-A4C9-A7191191DCDC}" type="slidenum">
              <a:rPr lang="en-US" altLang="en-US" smtClean="0"/>
              <a:pPr/>
              <a:t>3</a:t>
            </a:fld>
            <a:endParaRPr lang="en-US" altLang="en-US" dirty="0" smtClean="0"/>
          </a:p>
        </p:txBody>
      </p:sp>
    </p:spTree>
    <p:extLst>
      <p:ext uri="{BB962C8B-B14F-4D97-AF65-F5344CB8AC3E}">
        <p14:creationId xmlns:p14="http://schemas.microsoft.com/office/powerpoint/2010/main" val="939691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Process</a:t>
            </a:r>
            <a:r>
              <a:rPr lang="en-US" altLang="en-US" baseline="0" dirty="0" smtClean="0"/>
              <a:t> change fund Senior PharmAssist in Public Health for operational efficiencies.  They have partnered with the Health Department for over X years.  </a:t>
            </a:r>
          </a:p>
          <a:p>
            <a:endParaRPr lang="en-US" altLang="en-US" baseline="0" dirty="0" smtClean="0"/>
          </a:p>
          <a:p>
            <a:r>
              <a:rPr lang="en-US" altLang="en-US" baseline="0" dirty="0" smtClean="0"/>
              <a:t>Policy discussion about the nonprofit process will occur in Fall.   Recommended changes will be a part of the FY 2016-17 budget cycle. </a:t>
            </a:r>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fld id="{6D4179D4-E0FE-401E-BD4E-A072733B10AE}" type="slidenum">
              <a:rPr lang="en-US" altLang="en-US" smtClean="0"/>
              <a:pPr/>
              <a:t>30</a:t>
            </a:fld>
            <a:endParaRPr lang="en-US" altLang="en-US" dirty="0" smtClean="0"/>
          </a:p>
        </p:txBody>
      </p:sp>
    </p:spTree>
    <p:extLst>
      <p:ext uri="{BB962C8B-B14F-4D97-AF65-F5344CB8AC3E}">
        <p14:creationId xmlns:p14="http://schemas.microsoft.com/office/powerpoint/2010/main" val="1115711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31</a:t>
            </a:fld>
            <a:endParaRPr lang="en-US" dirty="0"/>
          </a:p>
        </p:txBody>
      </p:sp>
    </p:spTree>
    <p:extLst>
      <p:ext uri="{BB962C8B-B14F-4D97-AF65-F5344CB8AC3E}">
        <p14:creationId xmlns:p14="http://schemas.microsoft.com/office/powerpoint/2010/main" val="3590312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previously</a:t>
            </a:r>
            <a:r>
              <a:rPr lang="en-US" baseline="0" dirty="0" smtClean="0"/>
              <a:t> mentioned, DSS redirected over $936,000 in existing funds</a:t>
            </a:r>
            <a:r>
              <a:rPr lang="en-US" baseline="0" dirty="0" smtClean="0"/>
              <a:t>.  </a:t>
            </a:r>
          </a:p>
          <a:p>
            <a:endParaRPr lang="en-US" baseline="0" dirty="0" smtClean="0"/>
          </a:p>
          <a:p>
            <a:r>
              <a:rPr lang="en-US" baseline="0" dirty="0" smtClean="0"/>
              <a:t>These measures helped to reduce the pressure on the property tax base.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32</a:t>
            </a:fld>
            <a:endParaRPr lang="en-US" dirty="0"/>
          </a:p>
        </p:txBody>
      </p:sp>
    </p:spTree>
    <p:extLst>
      <p:ext uri="{BB962C8B-B14F-4D97-AF65-F5344CB8AC3E}">
        <p14:creationId xmlns:p14="http://schemas.microsoft.com/office/powerpoint/2010/main" val="1489058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33</a:t>
            </a:fld>
            <a:endParaRPr lang="en-US" dirty="0"/>
          </a:p>
        </p:txBody>
      </p:sp>
    </p:spTree>
    <p:extLst>
      <p:ext uri="{BB962C8B-B14F-4D97-AF65-F5344CB8AC3E}">
        <p14:creationId xmlns:p14="http://schemas.microsoft.com/office/powerpoint/2010/main" val="4014745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34</a:t>
            </a:fld>
            <a:endParaRPr lang="en-US" dirty="0"/>
          </a:p>
        </p:txBody>
      </p:sp>
    </p:spTree>
    <p:extLst>
      <p:ext uri="{BB962C8B-B14F-4D97-AF65-F5344CB8AC3E}">
        <p14:creationId xmlns:p14="http://schemas.microsoft.com/office/powerpoint/2010/main" val="2209788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35</a:t>
            </a:fld>
            <a:endParaRPr lang="en-US" dirty="0"/>
          </a:p>
        </p:txBody>
      </p:sp>
    </p:spTree>
    <p:extLst>
      <p:ext uri="{BB962C8B-B14F-4D97-AF65-F5344CB8AC3E}">
        <p14:creationId xmlns:p14="http://schemas.microsoft.com/office/powerpoint/2010/main" val="3847662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36</a:t>
            </a:fld>
            <a:endParaRPr lang="en-US" dirty="0"/>
          </a:p>
        </p:txBody>
      </p:sp>
    </p:spTree>
    <p:extLst>
      <p:ext uri="{BB962C8B-B14F-4D97-AF65-F5344CB8AC3E}">
        <p14:creationId xmlns:p14="http://schemas.microsoft.com/office/powerpoint/2010/main" val="257422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37</a:t>
            </a:fld>
            <a:endParaRPr lang="en-US" dirty="0"/>
          </a:p>
        </p:txBody>
      </p:sp>
    </p:spTree>
    <p:extLst>
      <p:ext uri="{BB962C8B-B14F-4D97-AF65-F5344CB8AC3E}">
        <p14:creationId xmlns:p14="http://schemas.microsoft.com/office/powerpoint/2010/main" val="2813952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38</a:t>
            </a:fld>
            <a:endParaRPr lang="en-US" dirty="0"/>
          </a:p>
        </p:txBody>
      </p:sp>
    </p:spTree>
    <p:extLst>
      <p:ext uri="{BB962C8B-B14F-4D97-AF65-F5344CB8AC3E}">
        <p14:creationId xmlns:p14="http://schemas.microsoft.com/office/powerpoint/2010/main" val="2816110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schemeClr val="tx1"/>
                </a:solidFill>
              </a:rPr>
              <a:t>Expand strategic planning, program budget development and performance measurement training throughout the organization. </a:t>
            </a:r>
          </a:p>
          <a:p>
            <a:pPr lvl="0"/>
            <a:endParaRPr lang="en-US" sz="800" dirty="0" smtClean="0">
              <a:solidFill>
                <a:schemeClr val="tx1"/>
              </a:solidFill>
            </a:endParaRPr>
          </a:p>
          <a:p>
            <a:pPr>
              <a:lnSpc>
                <a:spcPct val="125000"/>
              </a:lnSpc>
              <a:spcBef>
                <a:spcPct val="0"/>
              </a:spcBef>
            </a:pPr>
            <a:r>
              <a:rPr lang="en-US" altLang="en-US" b="1" dirty="0" smtClean="0">
                <a:solidFill>
                  <a:schemeClr val="tx1"/>
                </a:solidFill>
              </a:rPr>
              <a:t>$</a:t>
            </a:r>
            <a:r>
              <a:rPr lang="en-US" altLang="en-US" b="1" dirty="0" smtClean="0">
                <a:solidFill>
                  <a:schemeClr val="tx1"/>
                </a:solidFill>
              </a:rPr>
              <a:t>400,000</a:t>
            </a:r>
            <a:r>
              <a:rPr lang="en-US" altLang="en-US" b="1" baseline="0" dirty="0" smtClean="0">
                <a:solidFill>
                  <a:schemeClr val="tx1"/>
                </a:solidFill>
              </a:rPr>
              <a:t> set aside to begin infrastructure improvements. Staff communicate plan in August. </a:t>
            </a:r>
            <a:endParaRPr lang="en-US" altLang="en-US" b="1" dirty="0" smtClean="0">
              <a:solidFill>
                <a:schemeClr val="tx1"/>
              </a:solidFill>
            </a:endParaRPr>
          </a:p>
          <a:p>
            <a:pPr>
              <a:lnSpc>
                <a:spcPct val="125000"/>
              </a:lnSpc>
              <a:spcBef>
                <a:spcPct val="0"/>
              </a:spcBef>
            </a:pPr>
            <a:endParaRPr lang="en-US" altLang="en-US" b="1" dirty="0" smtClean="0">
              <a:solidFill>
                <a:schemeClr val="tx1"/>
              </a:solidFill>
            </a:endParaRPr>
          </a:p>
          <a:p>
            <a:pPr>
              <a:lnSpc>
                <a:spcPct val="125000"/>
              </a:lnSpc>
              <a:spcBef>
                <a:spcPct val="0"/>
              </a:spcBef>
            </a:pPr>
            <a:r>
              <a:rPr lang="en-US" altLang="en-US" b="1" dirty="0" smtClean="0">
                <a:solidFill>
                  <a:schemeClr val="tx1"/>
                </a:solidFill>
              </a:rPr>
              <a:t>In addition</a:t>
            </a:r>
            <a:r>
              <a:rPr lang="en-US" altLang="en-US" b="1" baseline="0" dirty="0" smtClean="0">
                <a:solidFill>
                  <a:schemeClr val="tx1"/>
                </a:solidFill>
              </a:rPr>
              <a:t> to $400,000, </a:t>
            </a:r>
            <a:r>
              <a:rPr lang="en-US" altLang="en-US" b="1" dirty="0" smtClean="0">
                <a:solidFill>
                  <a:schemeClr val="tx1"/>
                </a:solidFill>
              </a:rPr>
              <a:t>Also funded positions</a:t>
            </a:r>
            <a:r>
              <a:rPr lang="en-US" altLang="en-US" b="1" baseline="0" dirty="0" smtClean="0">
                <a:solidFill>
                  <a:schemeClr val="tx1"/>
                </a:solidFill>
              </a:rPr>
              <a:t> </a:t>
            </a:r>
            <a:r>
              <a:rPr lang="en-US" altLang="en-US" b="1" baseline="0" dirty="0" smtClean="0">
                <a:solidFill>
                  <a:schemeClr val="tx1"/>
                </a:solidFill>
              </a:rPr>
              <a:t>to support increased communications, finance system changes, and </a:t>
            </a:r>
            <a:r>
              <a:rPr lang="en-US" altLang="en-US" b="1" baseline="0" dirty="0" smtClean="0">
                <a:solidFill>
                  <a:schemeClr val="tx1"/>
                </a:solidFill>
              </a:rPr>
              <a:t>process improvements</a:t>
            </a:r>
            <a:endParaRPr lang="en-US" altLang="en-US" b="1"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39</a:t>
            </a:fld>
            <a:endParaRPr lang="en-US" dirty="0"/>
          </a:p>
        </p:txBody>
      </p:sp>
    </p:spTree>
    <p:extLst>
      <p:ext uri="{BB962C8B-B14F-4D97-AF65-F5344CB8AC3E}">
        <p14:creationId xmlns:p14="http://schemas.microsoft.com/office/powerpoint/2010/main" val="162905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t>We </a:t>
            </a:r>
            <a:r>
              <a:rPr lang="en-US" sz="2400" b="1" baseline="0" dirty="0" smtClean="0"/>
              <a:t>started the b</a:t>
            </a:r>
            <a:r>
              <a:rPr lang="en-US" sz="2400" b="1" dirty="0" smtClean="0"/>
              <a:t>udget</a:t>
            </a:r>
            <a:r>
              <a:rPr lang="en-US" sz="2400" b="1" baseline="0" dirty="0" smtClean="0"/>
              <a:t> process in January </a:t>
            </a:r>
          </a:p>
          <a:p>
            <a:endParaRPr lang="en-US" sz="2400" b="1" baseline="0" dirty="0" smtClean="0"/>
          </a:p>
          <a:p>
            <a:r>
              <a:rPr lang="en-US" sz="2400" b="1" baseline="0" dirty="0" smtClean="0"/>
              <a:t>The BOCC budget retreat occurred in March</a:t>
            </a:r>
          </a:p>
          <a:p>
            <a:endParaRPr lang="en-US" sz="2400" b="1" dirty="0" smtClean="0"/>
          </a:p>
          <a:p>
            <a:r>
              <a:rPr lang="en-US" sz="2400" b="1" dirty="0" smtClean="0"/>
              <a:t>We will begin</a:t>
            </a:r>
            <a:r>
              <a:rPr lang="en-US" sz="2400" b="1" baseline="0" dirty="0" smtClean="0"/>
              <a:t> budget </a:t>
            </a:r>
            <a:r>
              <a:rPr lang="en-US" sz="2400" b="1" baseline="0" dirty="0" err="1" smtClean="0"/>
              <a:t>worksessions</a:t>
            </a:r>
            <a:r>
              <a:rPr lang="en-US" sz="2400" b="1" baseline="0" dirty="0" smtClean="0"/>
              <a:t> next week</a:t>
            </a:r>
          </a:p>
          <a:p>
            <a:endParaRPr lang="en-US" sz="2400" b="1" baseline="0" dirty="0" smtClean="0"/>
          </a:p>
          <a:p>
            <a:r>
              <a:rPr lang="en-US" sz="2400" b="1" baseline="0" dirty="0" smtClean="0"/>
              <a:t>Public Hearing on June 8 </a:t>
            </a:r>
          </a:p>
          <a:p>
            <a:endParaRPr lang="en-US" sz="2400" b="1" baseline="0" dirty="0" smtClean="0"/>
          </a:p>
          <a:p>
            <a:r>
              <a:rPr lang="en-US" sz="2400" b="1" baseline="0" dirty="0" smtClean="0"/>
              <a:t>Adopt budget June 22</a:t>
            </a:r>
            <a:endParaRPr lang="en-US" sz="2400" b="1" dirty="0"/>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4</a:t>
            </a:fld>
            <a:endParaRPr lang="en-US" dirty="0"/>
          </a:p>
        </p:txBody>
      </p:sp>
    </p:spTree>
    <p:extLst>
      <p:ext uri="{BB962C8B-B14F-4D97-AF65-F5344CB8AC3E}">
        <p14:creationId xmlns:p14="http://schemas.microsoft.com/office/powerpoint/2010/main" val="398307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40</a:t>
            </a:fld>
            <a:endParaRPr lang="en-US" dirty="0"/>
          </a:p>
        </p:txBody>
      </p:sp>
    </p:spTree>
    <p:extLst>
      <p:ext uri="{BB962C8B-B14F-4D97-AF65-F5344CB8AC3E}">
        <p14:creationId xmlns:p14="http://schemas.microsoft.com/office/powerpoint/2010/main" val="4269082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41</a:t>
            </a:fld>
            <a:endParaRPr lang="en-US" dirty="0"/>
          </a:p>
        </p:txBody>
      </p:sp>
    </p:spTree>
    <p:extLst>
      <p:ext uri="{BB962C8B-B14F-4D97-AF65-F5344CB8AC3E}">
        <p14:creationId xmlns:p14="http://schemas.microsoft.com/office/powerpoint/2010/main" val="172836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42</a:t>
            </a:fld>
            <a:endParaRPr lang="en-US" dirty="0"/>
          </a:p>
        </p:txBody>
      </p:sp>
    </p:spTree>
    <p:extLst>
      <p:ext uri="{BB962C8B-B14F-4D97-AF65-F5344CB8AC3E}">
        <p14:creationId xmlns:p14="http://schemas.microsoft.com/office/powerpoint/2010/main" val="8229872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43</a:t>
            </a:fld>
            <a:endParaRPr lang="en-US" dirty="0"/>
          </a:p>
        </p:txBody>
      </p:sp>
    </p:spTree>
    <p:extLst>
      <p:ext uri="{BB962C8B-B14F-4D97-AF65-F5344CB8AC3E}">
        <p14:creationId xmlns:p14="http://schemas.microsoft.com/office/powerpoint/2010/main" val="4152637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44</a:t>
            </a:fld>
            <a:endParaRPr lang="en-US" dirty="0"/>
          </a:p>
        </p:txBody>
      </p:sp>
    </p:spTree>
    <p:extLst>
      <p:ext uri="{BB962C8B-B14F-4D97-AF65-F5344CB8AC3E}">
        <p14:creationId xmlns:p14="http://schemas.microsoft.com/office/powerpoint/2010/main" val="2335357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45</a:t>
            </a:fld>
            <a:endParaRPr lang="en-US" dirty="0"/>
          </a:p>
        </p:txBody>
      </p:sp>
    </p:spTree>
    <p:extLst>
      <p:ext uri="{BB962C8B-B14F-4D97-AF65-F5344CB8AC3E}">
        <p14:creationId xmlns:p14="http://schemas.microsoft.com/office/powerpoint/2010/main" val="3174475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46</a:t>
            </a:fld>
            <a:endParaRPr lang="en-US" dirty="0"/>
          </a:p>
        </p:txBody>
      </p:sp>
    </p:spTree>
    <p:extLst>
      <p:ext uri="{BB962C8B-B14F-4D97-AF65-F5344CB8AC3E}">
        <p14:creationId xmlns:p14="http://schemas.microsoft.com/office/powerpoint/2010/main" val="277835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800" kern="1200" dirty="0" smtClean="0">
                <a:solidFill>
                  <a:schemeClr val="tx1"/>
                </a:solidFill>
                <a:effectLst/>
                <a:latin typeface="+mn-lt"/>
                <a:ea typeface="+mn-ea"/>
                <a:cs typeface="+mn-cs"/>
              </a:rPr>
              <a:t>From FY 2014-15 to FY 2015-16, we project a property valuation growth of 2.09% or $655.8 million </a:t>
            </a:r>
          </a:p>
          <a:p>
            <a:endParaRPr lang="en-US" altLang="en-US" sz="2800" kern="1200" dirty="0" smtClean="0">
              <a:solidFill>
                <a:schemeClr val="tx1"/>
              </a:solidFill>
              <a:effectLst/>
              <a:latin typeface="+mn-lt"/>
              <a:ea typeface="+mn-ea"/>
              <a:cs typeface="+mn-cs"/>
            </a:endParaRPr>
          </a:p>
          <a:p>
            <a:r>
              <a:rPr lang="en-US" altLang="en-US" sz="2800" kern="1200" dirty="0" smtClean="0">
                <a:solidFill>
                  <a:schemeClr val="tx1"/>
                </a:solidFill>
                <a:effectLst/>
                <a:latin typeface="+mn-lt"/>
                <a:ea typeface="+mn-ea"/>
                <a:cs typeface="+mn-cs"/>
              </a:rPr>
              <a:t>We are</a:t>
            </a:r>
            <a:r>
              <a:rPr lang="en-US" altLang="en-US" sz="2800" kern="1200" baseline="0" dirty="0" smtClean="0">
                <a:solidFill>
                  <a:schemeClr val="tx1"/>
                </a:solidFill>
                <a:effectLst/>
                <a:latin typeface="+mn-lt"/>
                <a:ea typeface="+mn-ea"/>
                <a:cs typeface="+mn-cs"/>
              </a:rPr>
              <a:t> projecting our collection rate at 99.03%. </a:t>
            </a:r>
          </a:p>
          <a:p>
            <a:endParaRPr lang="en-US" altLang="en-US" sz="2800" kern="1200" baseline="0" dirty="0" smtClean="0">
              <a:solidFill>
                <a:schemeClr val="tx1"/>
              </a:solidFill>
              <a:effectLst/>
              <a:latin typeface="+mn-lt"/>
              <a:ea typeface="+mn-ea"/>
              <a:cs typeface="+mn-cs"/>
            </a:endParaRPr>
          </a:p>
          <a:p>
            <a:r>
              <a:rPr lang="en-US" altLang="en-US" sz="2800" kern="1200" baseline="0" dirty="0" smtClean="0">
                <a:solidFill>
                  <a:schemeClr val="tx1"/>
                </a:solidFill>
                <a:effectLst/>
                <a:latin typeface="+mn-lt"/>
                <a:ea typeface="+mn-ea"/>
                <a:cs typeface="+mn-cs"/>
              </a:rPr>
              <a:t>This results in an additional $4.7 million due to natural growth to support the overall budget.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fld id="{FE2169A5-D3E9-4A87-8A6E-72213FEDEBD5}" type="slidenum">
              <a:rPr lang="en-US" altLang="en-US" smtClean="0"/>
              <a:pPr/>
              <a:t>5</a:t>
            </a:fld>
            <a:endParaRPr lang="en-US" altLang="en-US" dirty="0" smtClean="0"/>
          </a:p>
        </p:txBody>
      </p:sp>
    </p:spTree>
    <p:extLst>
      <p:ext uri="{BB962C8B-B14F-4D97-AF65-F5344CB8AC3E}">
        <p14:creationId xmlns:p14="http://schemas.microsoft.com/office/powerpoint/2010/main" val="323236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rgbClr val="FF0000"/>
                </a:solidFill>
              </a:rPr>
              <a:t>This</a:t>
            </a:r>
            <a:r>
              <a:rPr lang="en-US" altLang="en-US" baseline="0" dirty="0" smtClean="0">
                <a:solidFill>
                  <a:srgbClr val="FF0000"/>
                </a:solidFill>
              </a:rPr>
              <a:t> slide shows the revenue growth type by category </a:t>
            </a:r>
          </a:p>
          <a:p>
            <a:endParaRPr lang="en-US" altLang="en-US"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annual property valuation growth rate is slightly higher than the five-year average.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Next</a:t>
            </a:r>
            <a:r>
              <a:rPr lang="en-US" sz="1200" kern="1200" baseline="0" dirty="0" smtClean="0">
                <a:solidFill>
                  <a:schemeClr val="tx1"/>
                </a:solidFill>
                <a:effectLst/>
                <a:latin typeface="+mn-lt"/>
                <a:ea typeface="+mn-ea"/>
                <a:cs typeface="+mn-cs"/>
              </a:rPr>
              <a:t> slide</a:t>
            </a:r>
            <a:endParaRPr lang="en-US" sz="1200" kern="1200" dirty="0" smtClean="0">
              <a:solidFill>
                <a:schemeClr val="tx1"/>
              </a:solidFill>
              <a:effectLst/>
              <a:latin typeface="+mn-lt"/>
              <a:ea typeface="+mn-ea"/>
              <a:cs typeface="+mn-cs"/>
            </a:endParaRPr>
          </a:p>
          <a:p>
            <a:endParaRPr lang="en-US" altLang="en-US" dirty="0" smtClean="0">
              <a:solidFill>
                <a:srgbClr val="FF0000"/>
              </a:solidFill>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fld id="{8AB951C0-5CFE-4148-8F54-140D858EADD7}" type="slidenum">
              <a:rPr lang="en-US" altLang="en-US" smtClean="0"/>
              <a:pPr/>
              <a:t>6</a:t>
            </a:fld>
            <a:endParaRPr lang="en-US" altLang="en-US" dirty="0" smtClean="0"/>
          </a:p>
        </p:txBody>
      </p:sp>
    </p:spTree>
    <p:extLst>
      <p:ext uri="{BB962C8B-B14F-4D97-AF65-F5344CB8AC3E}">
        <p14:creationId xmlns:p14="http://schemas.microsoft.com/office/powerpoint/2010/main" val="181914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budget our property tax revenue in two categories to support general fund operating expenses and the dollars to fund the capital finance fund, which funds all major capital projects (including debt service and </a:t>
            </a:r>
            <a:r>
              <a:rPr lang="en-US" baseline="0" dirty="0" err="1" smtClean="0"/>
              <a:t>paygo</a:t>
            </a:r>
            <a:r>
              <a:rPr lang="en-US" baseline="0" dirty="0" smtClean="0"/>
              <a:t>) undertaken by the county.  </a:t>
            </a:r>
          </a:p>
          <a:p>
            <a:endParaRPr lang="en-US" baseline="0" dirty="0" smtClean="0"/>
          </a:p>
          <a:p>
            <a:r>
              <a:rPr lang="en-US" baseline="0" dirty="0" smtClean="0"/>
              <a:t>You will see the overall tax rate remains flat.</a:t>
            </a:r>
          </a:p>
          <a:p>
            <a:endParaRPr lang="en-US" baseline="0" dirty="0" smtClean="0"/>
          </a:p>
          <a:p>
            <a:r>
              <a:rPr lang="en-US" baseline="0" dirty="0" smtClean="0"/>
              <a:t>Next slide</a:t>
            </a:r>
          </a:p>
        </p:txBody>
      </p:sp>
      <p:sp>
        <p:nvSpPr>
          <p:cNvPr id="4" name="Slide Number Placeholder 3"/>
          <p:cNvSpPr>
            <a:spLocks noGrp="1"/>
          </p:cNvSpPr>
          <p:nvPr>
            <p:ph type="sldNum" sz="quarter" idx="10"/>
          </p:nvPr>
        </p:nvSpPr>
        <p:spPr/>
        <p:txBody>
          <a:bodyPr/>
          <a:lstStyle/>
          <a:p>
            <a:pPr>
              <a:defRPr/>
            </a:pPr>
            <a:fld id="{B4605215-8FE8-46C4-A341-64478F821641}" type="slidenum">
              <a:rPr lang="en-US" smtClean="0"/>
              <a:pPr>
                <a:defRPr/>
              </a:pPr>
              <a:t>7</a:t>
            </a:fld>
            <a:endParaRPr lang="en-US" dirty="0"/>
          </a:p>
        </p:txBody>
      </p:sp>
    </p:spTree>
    <p:extLst>
      <p:ext uri="{BB962C8B-B14F-4D97-AF65-F5344CB8AC3E}">
        <p14:creationId xmlns:p14="http://schemas.microsoft.com/office/powerpoint/2010/main" val="216809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000" dirty="0" smtClean="0"/>
              <a:t>There is no net property tax increase</a:t>
            </a:r>
            <a:r>
              <a:rPr lang="en-US" altLang="en-US" sz="2000" baseline="0" dirty="0" smtClean="0"/>
              <a:t> </a:t>
            </a:r>
          </a:p>
          <a:p>
            <a:endParaRPr lang="en-US" altLang="en-US" sz="2000" baseline="0" dirty="0" smtClean="0"/>
          </a:p>
          <a:p>
            <a:r>
              <a:rPr lang="en-US" altLang="en-US" sz="2000" baseline="0" dirty="0" smtClean="0"/>
              <a:t>.33 cents is moved from the capital financing fund to the general fund. </a:t>
            </a:r>
          </a:p>
          <a:p>
            <a:endParaRPr lang="en-US" altLang="en-US" sz="2000" baseline="0" dirty="0" smtClean="0"/>
          </a:p>
          <a:p>
            <a:r>
              <a:rPr lang="en-US" altLang="en-US" sz="2000" baseline="0" dirty="0" smtClean="0"/>
              <a:t>This decrease is due to a pause in capital spending as the long-range master plan is developed and a decrease funds needed to support the annual debt service.</a:t>
            </a:r>
            <a:endParaRPr lang="en-US" altLang="en-US" sz="2000"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fld id="{D24FF310-9374-4373-BB47-4D6464D64B0D}" type="slidenum">
              <a:rPr lang="en-US" altLang="en-US" smtClean="0"/>
              <a:pPr/>
              <a:t>8</a:t>
            </a:fld>
            <a:endParaRPr lang="en-US" altLang="en-US" dirty="0" smtClean="0"/>
          </a:p>
        </p:txBody>
      </p:sp>
    </p:spTree>
    <p:extLst>
      <p:ext uri="{BB962C8B-B14F-4D97-AF65-F5344CB8AC3E}">
        <p14:creationId xmlns:p14="http://schemas.microsoft.com/office/powerpoint/2010/main" val="386696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captures</a:t>
            </a:r>
            <a:r>
              <a:rPr lang="en-US" altLang="en-US" baseline="0" dirty="0" smtClean="0"/>
              <a:t> the overall debt.</a:t>
            </a:r>
          </a:p>
          <a:p>
            <a:endParaRPr lang="en-US" altLang="en-US" baseline="0" dirty="0" smtClean="0"/>
          </a:p>
          <a:p>
            <a:r>
              <a:rPr lang="en-US" altLang="en-US" baseline="0" dirty="0" smtClean="0"/>
              <a:t>You will see, majority of the debt service payment supports educational capital project obligations</a:t>
            </a:r>
          </a:p>
          <a:p>
            <a:endParaRPr lang="en-US" altLang="en-US" baseline="0" dirty="0" smtClean="0"/>
          </a:p>
          <a:p>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fld id="{F41A77C2-7763-4DF8-B493-8D2623157F56}" type="slidenum">
              <a:rPr lang="en-US" altLang="en-US" smtClean="0"/>
              <a:pPr/>
              <a:t>9</a:t>
            </a:fld>
            <a:endParaRPr lang="en-US" altLang="en-US" dirty="0" smtClean="0"/>
          </a:p>
        </p:txBody>
      </p:sp>
    </p:spTree>
    <p:extLst>
      <p:ext uri="{BB962C8B-B14F-4D97-AF65-F5344CB8AC3E}">
        <p14:creationId xmlns:p14="http://schemas.microsoft.com/office/powerpoint/2010/main" val="1946615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16"/>
          <p:cNvPicPr>
            <a:picLocks noChangeAspect="1"/>
          </p:cNvPicPr>
          <p:nvPr userDrawn="1"/>
        </p:nvPicPr>
        <p:blipFill>
          <a:blip r:embed="rId4">
            <a:extLst>
              <a:ext uri="{28A0092B-C50C-407E-A947-70E740481C1C}">
                <a14:useLocalDpi xmlns:a14="http://schemas.microsoft.com/office/drawing/2010/main" val="0"/>
              </a:ext>
            </a:extLst>
          </a:blip>
          <a:srcRect l="5908" t="2388" r="-17"/>
          <a:stretch>
            <a:fillRect/>
          </a:stretch>
        </p:blipFill>
        <p:spPr bwMode="auto">
          <a:xfrm>
            <a:off x="0" y="-12700"/>
            <a:ext cx="8902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ntagon 4"/>
          <p:cNvSpPr/>
          <p:nvPr userDrawn="1"/>
        </p:nvSpPr>
        <p:spPr>
          <a:xfrm rot="10800000">
            <a:off x="6091238" y="0"/>
            <a:ext cx="6100762" cy="6858000"/>
          </a:xfrm>
          <a:prstGeom prst="homePlate">
            <a:avLst>
              <a:gd name="adj" fmla="val 460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2400">
              <a:solidFill>
                <a:prstClr val="white"/>
              </a:solidFill>
              <a:latin typeface="Quicksand" panose="02070303000000060000" pitchFamily="18" charset="0"/>
            </a:endParaRPr>
          </a:p>
        </p:txBody>
      </p:sp>
      <p:sp>
        <p:nvSpPr>
          <p:cNvPr id="7" name="Text Placeholder 10"/>
          <p:cNvSpPr>
            <a:spLocks noGrp="1"/>
          </p:cNvSpPr>
          <p:nvPr>
            <p:ph type="body" sz="quarter" idx="17"/>
          </p:nvPr>
        </p:nvSpPr>
        <p:spPr>
          <a:xfrm>
            <a:off x="6960096" y="4007346"/>
            <a:ext cx="4687707" cy="477772"/>
          </a:xfrm>
          <a:prstGeom prst="rect">
            <a:avLst/>
          </a:prstGeom>
          <a:noFill/>
        </p:spPr>
        <p:txBody>
          <a:bodyPr>
            <a:noAutofit/>
          </a:bodyPr>
          <a:lstStyle>
            <a:lvl1pPr marL="0" indent="0" algn="l">
              <a:lnSpc>
                <a:spcPct val="100000"/>
              </a:lnSpc>
              <a:spcBef>
                <a:spcPts val="1600"/>
              </a:spcBef>
              <a:buNone/>
              <a:defRPr sz="2400" b="0" baseline="0">
                <a:solidFill>
                  <a:schemeClr val="accent3">
                    <a:lumMod val="60000"/>
                    <a:lumOff val="40000"/>
                  </a:schemeClr>
                </a:solidFill>
                <a:latin typeface="+mn-lt"/>
                <a:cs typeface="Narkisim" pitchFamily="34" charset="-79"/>
              </a:defRPr>
            </a:lvl1pPr>
          </a:lstStyle>
          <a:p>
            <a:pPr lvl="0"/>
            <a:r>
              <a:rPr lang="en-US" smtClean="0"/>
              <a:t>Click to edit Master text styles</a:t>
            </a:r>
          </a:p>
        </p:txBody>
      </p:sp>
      <p:sp>
        <p:nvSpPr>
          <p:cNvPr id="8" name="Title 1"/>
          <p:cNvSpPr>
            <a:spLocks noGrp="1"/>
          </p:cNvSpPr>
          <p:nvPr>
            <p:ph type="ctrTitle"/>
          </p:nvPr>
        </p:nvSpPr>
        <p:spPr>
          <a:xfrm>
            <a:off x="7233539" y="2389853"/>
            <a:ext cx="4687707" cy="902811"/>
          </a:xfrm>
          <a:prstGeom prst="rect">
            <a:avLst/>
          </a:prstGeom>
          <a:noFill/>
        </p:spPr>
        <p:txBody>
          <a:bodyPr tIns="0" bIns="0" anchor="t">
            <a:spAutoFit/>
          </a:bodyPr>
          <a:lstStyle>
            <a:lvl1pPr algn="l">
              <a:defRPr sz="5867" b="0" cap="none" normalizeH="0" baseline="0">
                <a:solidFill>
                  <a:schemeClr val="tx1">
                    <a:lumMod val="85000"/>
                  </a:schemeClr>
                </a:solidFill>
                <a:latin typeface="+mj-lt"/>
                <a:ea typeface="Gulim" pitchFamily="34" charset="-127"/>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7533837"/>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About">
    <p:spTree>
      <p:nvGrpSpPr>
        <p:cNvPr id="1" name=""/>
        <p:cNvGrpSpPr/>
        <p:nvPr/>
      </p:nvGrpSpPr>
      <p:grpSpPr>
        <a:xfrm>
          <a:off x="0" y="0"/>
          <a:ext cx="0" cy="0"/>
          <a:chOff x="0" y="0"/>
          <a:chExt cx="0" cy="0"/>
        </a:xfrm>
      </p:grpSpPr>
      <p:sp>
        <p:nvSpPr>
          <p:cNvPr id="7" name="Rectangle 6"/>
          <p:cNvSpPr/>
          <p:nvPr userDrawn="1"/>
        </p:nvSpPr>
        <p:spPr>
          <a:xfrm>
            <a:off x="841375" y="3155950"/>
            <a:ext cx="1049338" cy="80963"/>
          </a:xfrm>
          <a:prstGeom prst="rect">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2400">
              <a:solidFill>
                <a:prstClr val="white"/>
              </a:solidFill>
              <a:latin typeface="Quicksand" panose="02070303000000060000" pitchFamily="18" charset="0"/>
            </a:endParaRPr>
          </a:p>
        </p:txBody>
      </p:sp>
      <p:sp>
        <p:nvSpPr>
          <p:cNvPr id="9" name="Rectangle 8"/>
          <p:cNvSpPr/>
          <p:nvPr userDrawn="1"/>
        </p:nvSpPr>
        <p:spPr>
          <a:xfrm>
            <a:off x="1890713" y="3155950"/>
            <a:ext cx="1049337" cy="80963"/>
          </a:xfrm>
          <a:prstGeom prst="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2400">
              <a:solidFill>
                <a:prstClr val="white"/>
              </a:solidFill>
              <a:latin typeface="Quicksand" panose="02070303000000060000" pitchFamily="18" charset="0"/>
            </a:endParaRPr>
          </a:p>
        </p:txBody>
      </p:sp>
      <p:sp>
        <p:nvSpPr>
          <p:cNvPr id="11" name="Rectangle 10"/>
          <p:cNvSpPr/>
          <p:nvPr userDrawn="1"/>
        </p:nvSpPr>
        <p:spPr>
          <a:xfrm>
            <a:off x="2940050" y="3155950"/>
            <a:ext cx="1050925" cy="80963"/>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2400">
              <a:solidFill>
                <a:prstClr val="white"/>
              </a:solidFill>
              <a:latin typeface="Quicksand" panose="02070303000000060000" pitchFamily="18" charset="0"/>
            </a:endParaRPr>
          </a:p>
        </p:txBody>
      </p:sp>
      <p:sp>
        <p:nvSpPr>
          <p:cNvPr id="12" name="Rectangle 11"/>
          <p:cNvSpPr/>
          <p:nvPr userDrawn="1"/>
        </p:nvSpPr>
        <p:spPr>
          <a:xfrm>
            <a:off x="3990975" y="3155950"/>
            <a:ext cx="1049338" cy="80963"/>
          </a:xfrm>
          <a:prstGeom prst="rect">
            <a:avLst/>
          </a:prstGeom>
          <a:solidFill>
            <a:schemeClr val="accent3">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2400">
              <a:solidFill>
                <a:prstClr val="white"/>
              </a:solidFill>
              <a:latin typeface="Quicksand" panose="02070303000000060000" pitchFamily="18" charset="0"/>
            </a:endParaRPr>
          </a:p>
        </p:txBody>
      </p:sp>
      <p:sp>
        <p:nvSpPr>
          <p:cNvPr id="8" name="Picture Placeholder 2"/>
          <p:cNvSpPr>
            <a:spLocks noGrp="1"/>
          </p:cNvSpPr>
          <p:nvPr>
            <p:ph type="pic" sz="quarter" idx="25"/>
          </p:nvPr>
        </p:nvSpPr>
        <p:spPr>
          <a:xfrm>
            <a:off x="6672065" y="1988840"/>
            <a:ext cx="5515668" cy="3648405"/>
          </a:xfrm>
          <a:custGeom>
            <a:avLst/>
            <a:gdLst>
              <a:gd name="connsiteX0" fmla="*/ 0 w 4248472"/>
              <a:gd name="connsiteY0" fmla="*/ 0 h 2378621"/>
              <a:gd name="connsiteX1" fmla="*/ 4248472 w 4248472"/>
              <a:gd name="connsiteY1" fmla="*/ 0 h 2378621"/>
              <a:gd name="connsiteX2" fmla="*/ 4248472 w 4248472"/>
              <a:gd name="connsiteY2" fmla="*/ 2378621 h 2378621"/>
              <a:gd name="connsiteX3" fmla="*/ 0 w 4248472"/>
              <a:gd name="connsiteY3" fmla="*/ 2378621 h 2378621"/>
              <a:gd name="connsiteX4" fmla="*/ 0 w 4248472"/>
              <a:gd name="connsiteY4" fmla="*/ 0 h 2378621"/>
              <a:gd name="connsiteX0" fmla="*/ 0 w 4252705"/>
              <a:gd name="connsiteY0" fmla="*/ 0 h 2378645"/>
              <a:gd name="connsiteX1" fmla="*/ 4248472 w 4252705"/>
              <a:gd name="connsiteY1" fmla="*/ 0 h 2378645"/>
              <a:gd name="connsiteX2" fmla="*/ 4248472 w 4252705"/>
              <a:gd name="connsiteY2" fmla="*/ 2378621 h 2378645"/>
              <a:gd name="connsiteX3" fmla="*/ 0 w 4252705"/>
              <a:gd name="connsiteY3" fmla="*/ 2378621 h 2378645"/>
              <a:gd name="connsiteX4" fmla="*/ 0 w 4252705"/>
              <a:gd name="connsiteY4" fmla="*/ 0 h 237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2705" h="2378645">
                <a:moveTo>
                  <a:pt x="0" y="0"/>
                </a:moveTo>
                <a:lnTo>
                  <a:pt x="4248472" y="0"/>
                </a:lnTo>
                <a:cubicBezTo>
                  <a:pt x="4248472" y="792874"/>
                  <a:pt x="4257997" y="2385847"/>
                  <a:pt x="4248472" y="2378621"/>
                </a:cubicBezTo>
                <a:lnTo>
                  <a:pt x="0" y="2378621"/>
                </a:lnTo>
                <a:lnTo>
                  <a:pt x="0" y="0"/>
                </a:lnTo>
                <a:close/>
              </a:path>
            </a:pathLst>
          </a:custGeom>
          <a:effectLst>
            <a:outerShdw blurRad="50800" dist="38100" dir="10800000" algn="r" rotWithShape="0">
              <a:prstClr val="black">
                <a:alpha val="40000"/>
              </a:prstClr>
            </a:outerShdw>
          </a:effectLst>
        </p:spPr>
        <p:txBody>
          <a:bodyPr rtlCol="0">
            <a:normAutofit/>
          </a:bodyPr>
          <a:lstStyle>
            <a:lvl1pPr marL="0" indent="0" algn="l">
              <a:buNone/>
              <a:defRPr sz="1600">
                <a:solidFill>
                  <a:srgbClr val="1C1306"/>
                </a:solidFill>
                <a:latin typeface="Quicksand" panose="02070303000000060000" pitchFamily="18" charset="0"/>
              </a:defRPr>
            </a:lvl1pPr>
          </a:lstStyle>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r>
              <a:rPr lang="id-ID" noProof="0" dirty="0" smtClean="0"/>
              <a:t>Picture</a:t>
            </a:r>
          </a:p>
        </p:txBody>
      </p:sp>
      <p:sp>
        <p:nvSpPr>
          <p:cNvPr id="4" name="Text Placeholder 8"/>
          <p:cNvSpPr>
            <a:spLocks noGrp="1"/>
          </p:cNvSpPr>
          <p:nvPr>
            <p:ph type="body" sz="quarter" idx="18"/>
          </p:nvPr>
        </p:nvSpPr>
        <p:spPr>
          <a:xfrm>
            <a:off x="725848" y="3525012"/>
            <a:ext cx="5562173" cy="2112235"/>
          </a:xfrm>
          <a:prstGeom prst="rect">
            <a:avLst/>
          </a:prstGeom>
          <a:noFill/>
        </p:spPr>
        <p:txBody>
          <a:bodyPr/>
          <a:lstStyle>
            <a:lvl1pPr marL="0" indent="0">
              <a:lnSpc>
                <a:spcPct val="90000"/>
              </a:lnSpc>
              <a:spcBef>
                <a:spcPts val="1600"/>
              </a:spcBef>
              <a:buNone/>
              <a:defRPr sz="1600">
                <a:solidFill>
                  <a:schemeClr val="tx1">
                    <a:lumMod val="95000"/>
                    <a:lumOff val="5000"/>
                  </a:schemeClr>
                </a:solidFill>
                <a:latin typeface="+mn-lt"/>
              </a:defRPr>
            </a:lvl1pPr>
          </a:lstStyle>
          <a:p>
            <a:pPr lvl="0"/>
            <a:endParaRPr lang="en-US" dirty="0"/>
          </a:p>
        </p:txBody>
      </p:sp>
      <p:sp>
        <p:nvSpPr>
          <p:cNvPr id="6" name="Text Placeholder 10"/>
          <p:cNvSpPr>
            <a:spLocks noGrp="1"/>
          </p:cNvSpPr>
          <p:nvPr>
            <p:ph type="body" sz="quarter" idx="17"/>
          </p:nvPr>
        </p:nvSpPr>
        <p:spPr>
          <a:xfrm>
            <a:off x="725850" y="2683992"/>
            <a:ext cx="5562172"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mn-lt"/>
                <a:cs typeface="Narkisim" pitchFamily="34" charset="-79"/>
              </a:defRPr>
            </a:lvl1pPr>
          </a:lstStyle>
          <a:p>
            <a:pPr lvl="0"/>
            <a:r>
              <a:rPr lang="en-US" smtClean="0"/>
              <a:t>Click to edit Master text styles</a:t>
            </a:r>
          </a:p>
        </p:txBody>
      </p:sp>
      <p:sp>
        <p:nvSpPr>
          <p:cNvPr id="10" name="Title 1"/>
          <p:cNvSpPr>
            <a:spLocks noGrp="1"/>
          </p:cNvSpPr>
          <p:nvPr>
            <p:ph type="title"/>
          </p:nvPr>
        </p:nvSpPr>
        <p:spPr>
          <a:xfrm>
            <a:off x="725848" y="1988840"/>
            <a:ext cx="5562173" cy="778099"/>
          </a:xfrm>
          <a:prstGeom prst="rect">
            <a:avLst/>
          </a:prstGeom>
        </p:spPr>
        <p:txBody>
          <a:bodyPr/>
          <a:lstStyle>
            <a:lvl1pPr algn="l">
              <a:defRPr sz="4800" b="0">
                <a:solidFill>
                  <a:schemeClr val="accent2"/>
                </a:solidFill>
                <a:latin typeface="+mj-lt"/>
              </a:defRPr>
            </a:lvl1pPr>
          </a:lstStyle>
          <a:p>
            <a:r>
              <a:rPr lang="en-US" smtClean="0"/>
              <a:t>Click to edit Master title style</a:t>
            </a:r>
            <a:endParaRPr lang="id-ID" dirty="0"/>
          </a:p>
        </p:txBody>
      </p:sp>
    </p:spTree>
    <p:extLst>
      <p:ext uri="{BB962C8B-B14F-4D97-AF65-F5344CB8AC3E}">
        <p14:creationId xmlns:p14="http://schemas.microsoft.com/office/powerpoint/2010/main" val="2870221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4_Picture_and_Text">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96211" y="2008440"/>
            <a:ext cx="1920000" cy="1920000"/>
          </a:xfrm>
          <a:prstGeom prst="rect">
            <a:avLst/>
          </a:prstGeom>
          <a:ln w="57150">
            <a:noFill/>
          </a:ln>
          <a:effectLst>
            <a:outerShdw blurRad="63500" sx="102000" sy="102000" algn="ctr" rotWithShape="0">
              <a:prstClr val="black">
                <a:alpha val="40000"/>
              </a:prstClr>
            </a:outerShdw>
          </a:effectLst>
        </p:spPr>
        <p:txBody>
          <a:bodyPr rtlCol="0">
            <a:normAutofit/>
          </a:bodyPr>
          <a:lstStyle>
            <a:lvl1pPr marL="0" indent="0" algn="l">
              <a:buNone/>
              <a:defRPr sz="1600">
                <a:latin typeface="+mn-lt"/>
              </a:defRPr>
            </a:lvl1pPr>
          </a:lstStyle>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r>
              <a:rPr lang="id-ID" noProof="0" dirty="0" smtClean="0"/>
              <a:t>Picture</a:t>
            </a:r>
          </a:p>
        </p:txBody>
      </p:sp>
      <p:sp>
        <p:nvSpPr>
          <p:cNvPr id="12" name="Picture Placeholder 2"/>
          <p:cNvSpPr>
            <a:spLocks noGrp="1"/>
          </p:cNvSpPr>
          <p:nvPr>
            <p:ph type="pic" sz="quarter" idx="28"/>
          </p:nvPr>
        </p:nvSpPr>
        <p:spPr>
          <a:xfrm>
            <a:off x="2927861" y="2018027"/>
            <a:ext cx="1920000" cy="1910413"/>
          </a:xfrm>
          <a:prstGeom prst="rect">
            <a:avLst/>
          </a:prstGeom>
          <a:ln w="57150">
            <a:noFill/>
          </a:ln>
          <a:effectLst>
            <a:outerShdw blurRad="63500" sx="102000" sy="102000" algn="ctr" rotWithShape="0">
              <a:prstClr val="black">
                <a:alpha val="40000"/>
              </a:prstClr>
            </a:outerShdw>
          </a:effectLst>
        </p:spPr>
        <p:txBody>
          <a:bodyPr rtlCol="0">
            <a:normAutofit/>
          </a:bodyPr>
          <a:lstStyle>
            <a:lvl1pPr marL="0" indent="0" algn="l">
              <a:buNone/>
              <a:defRPr sz="1600">
                <a:latin typeface="+mn-lt"/>
              </a:defRPr>
            </a:lvl1pPr>
          </a:lstStyle>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r>
              <a:rPr lang="id-ID" noProof="0" dirty="0" smtClean="0"/>
              <a:t>Picture</a:t>
            </a:r>
          </a:p>
        </p:txBody>
      </p:sp>
      <p:sp>
        <p:nvSpPr>
          <p:cNvPr id="4" name="Text Placeholder 8"/>
          <p:cNvSpPr>
            <a:spLocks noGrp="1"/>
          </p:cNvSpPr>
          <p:nvPr>
            <p:ph type="body" sz="quarter" idx="18"/>
          </p:nvPr>
        </p:nvSpPr>
        <p:spPr>
          <a:xfrm>
            <a:off x="5239672" y="2008440"/>
            <a:ext cx="5561207" cy="3840000"/>
          </a:xfrm>
          <a:prstGeom prst="rect">
            <a:avLst/>
          </a:prstGeom>
          <a:noFill/>
          <a:ln>
            <a:noFill/>
          </a:ln>
        </p:spPr>
        <p:txBody>
          <a:bodyPr/>
          <a:lstStyle>
            <a:lvl1pPr marL="0" indent="0">
              <a:lnSpc>
                <a:spcPct val="90000"/>
              </a:lnSpc>
              <a:spcBef>
                <a:spcPts val="1600"/>
              </a:spcBef>
              <a:buNone/>
              <a:defRPr sz="1600">
                <a:solidFill>
                  <a:srgbClr val="1C1306"/>
                </a:solidFill>
                <a:latin typeface="+mn-lt"/>
              </a:defRPr>
            </a:lvl1pPr>
          </a:lstStyle>
          <a:p>
            <a:pPr lvl="0"/>
            <a:endParaRPr lang="en-US" dirty="0"/>
          </a:p>
        </p:txBody>
      </p:sp>
      <p:sp>
        <p:nvSpPr>
          <p:cNvPr id="13" name="Picture Placeholder 2"/>
          <p:cNvSpPr>
            <a:spLocks noGrp="1"/>
          </p:cNvSpPr>
          <p:nvPr>
            <p:ph type="pic" sz="quarter" idx="29"/>
          </p:nvPr>
        </p:nvSpPr>
        <p:spPr>
          <a:xfrm>
            <a:off x="2927861" y="4005064"/>
            <a:ext cx="1920000" cy="1860955"/>
          </a:xfrm>
          <a:prstGeom prst="rect">
            <a:avLst/>
          </a:prstGeom>
          <a:ln w="57150">
            <a:noFill/>
          </a:ln>
          <a:effectLst>
            <a:outerShdw blurRad="63500" sx="102000" sy="102000" algn="ctr" rotWithShape="0">
              <a:prstClr val="black">
                <a:alpha val="40000"/>
              </a:prstClr>
            </a:outerShdw>
          </a:effectLst>
        </p:spPr>
        <p:txBody>
          <a:bodyPr rtlCol="0">
            <a:normAutofit/>
          </a:bodyPr>
          <a:lstStyle>
            <a:lvl1pPr marL="0" indent="0" algn="l">
              <a:buNone/>
              <a:defRPr sz="1600">
                <a:latin typeface="+mn-lt"/>
              </a:defRPr>
            </a:lvl1pPr>
          </a:lstStyle>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r>
              <a:rPr lang="id-ID" noProof="0" dirty="0" smtClean="0"/>
              <a:t>Picture</a:t>
            </a:r>
          </a:p>
        </p:txBody>
      </p:sp>
      <p:sp>
        <p:nvSpPr>
          <p:cNvPr id="15" name="Picture Placeholder 2"/>
          <p:cNvSpPr>
            <a:spLocks noGrp="1"/>
          </p:cNvSpPr>
          <p:nvPr>
            <p:ph type="pic" sz="quarter" idx="30"/>
          </p:nvPr>
        </p:nvSpPr>
        <p:spPr>
          <a:xfrm>
            <a:off x="896211" y="4005065"/>
            <a:ext cx="1920000" cy="1860953"/>
          </a:xfrm>
          <a:prstGeom prst="rect">
            <a:avLst/>
          </a:prstGeom>
          <a:ln w="57150">
            <a:noFill/>
          </a:ln>
          <a:effectLst>
            <a:outerShdw blurRad="63500" sx="102000" sy="102000" algn="ctr" rotWithShape="0">
              <a:prstClr val="black">
                <a:alpha val="40000"/>
              </a:prstClr>
            </a:outerShdw>
          </a:effectLst>
        </p:spPr>
        <p:txBody>
          <a:bodyPr rtlCol="0">
            <a:normAutofit/>
          </a:bodyPr>
          <a:lstStyle>
            <a:lvl1pPr marL="0" indent="0" algn="l">
              <a:buNone/>
              <a:defRPr sz="1600">
                <a:latin typeface="+mn-lt"/>
              </a:defRPr>
            </a:lvl1pPr>
          </a:lstStyle>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r>
              <a:rPr lang="id-ID" noProof="0" dirty="0" smtClean="0"/>
              <a:t>Picture</a:t>
            </a:r>
          </a:p>
        </p:txBody>
      </p:sp>
      <p:sp>
        <p:nvSpPr>
          <p:cNvPr id="11"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mn-lt"/>
                <a:cs typeface="Narkisim" pitchFamily="34" charset="-79"/>
              </a:defRPr>
            </a:lvl1pPr>
          </a:lstStyle>
          <a:p>
            <a:pPr lvl="0"/>
            <a:r>
              <a:rPr lang="en-US" smtClean="0"/>
              <a:t>Click to edit Master text styles</a:t>
            </a:r>
          </a:p>
        </p:txBody>
      </p:sp>
      <p:sp>
        <p:nvSpPr>
          <p:cNvPr id="14" name="Title 1"/>
          <p:cNvSpPr>
            <a:spLocks noGrp="1"/>
          </p:cNvSpPr>
          <p:nvPr>
            <p:ph type="title"/>
          </p:nvPr>
        </p:nvSpPr>
        <p:spPr>
          <a:xfrm>
            <a:off x="911424" y="446408"/>
            <a:ext cx="9601067" cy="778099"/>
          </a:xfrm>
          <a:prstGeom prst="rect">
            <a:avLst/>
          </a:prstGeom>
        </p:spPr>
        <p:txBody>
          <a:bodyPr/>
          <a:lstStyle>
            <a:lvl1pPr algn="l">
              <a:defRPr sz="4800" b="0">
                <a:solidFill>
                  <a:schemeClr val="accent2"/>
                </a:solidFill>
                <a:latin typeface="+mj-lt"/>
              </a:defRPr>
            </a:lvl1pPr>
          </a:lstStyle>
          <a:p>
            <a:r>
              <a:rPr lang="en-US" smtClean="0"/>
              <a:t>Click to edit Master title style</a:t>
            </a:r>
            <a:endParaRPr lang="id-ID" dirty="0"/>
          </a:p>
        </p:txBody>
      </p:sp>
    </p:spTree>
    <p:extLst>
      <p:ext uri="{BB962C8B-B14F-4D97-AF65-F5344CB8AC3E}">
        <p14:creationId xmlns:p14="http://schemas.microsoft.com/office/powerpoint/2010/main" val="33468451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mn-lt"/>
                <a:cs typeface="Narkisim" pitchFamily="34" charset="-79"/>
              </a:defRPr>
            </a:lvl1pPr>
          </a:lstStyle>
          <a:p>
            <a:pPr lvl="0"/>
            <a:r>
              <a:rPr lang="en-US" smtClean="0"/>
              <a:t>Click to edit Master text styles</a:t>
            </a:r>
          </a:p>
        </p:txBody>
      </p:sp>
      <p:sp>
        <p:nvSpPr>
          <p:cNvPr id="7" name="Title 1"/>
          <p:cNvSpPr>
            <a:spLocks noGrp="1"/>
          </p:cNvSpPr>
          <p:nvPr>
            <p:ph type="title"/>
          </p:nvPr>
        </p:nvSpPr>
        <p:spPr>
          <a:xfrm>
            <a:off x="911424" y="446408"/>
            <a:ext cx="9601067" cy="778099"/>
          </a:xfrm>
          <a:prstGeom prst="rect">
            <a:avLst/>
          </a:prstGeom>
        </p:spPr>
        <p:txBody>
          <a:bodyPr/>
          <a:lstStyle>
            <a:lvl1pPr algn="l">
              <a:defRPr sz="4800" b="0">
                <a:solidFill>
                  <a:schemeClr val="accent2"/>
                </a:solidFill>
                <a:latin typeface="+mj-lt"/>
              </a:defRPr>
            </a:lvl1pPr>
          </a:lstStyle>
          <a:p>
            <a:r>
              <a:rPr lang="en-US" smtClean="0"/>
              <a:t>Click to edit Master title style</a:t>
            </a:r>
            <a:endParaRPr lang="id-ID" dirty="0"/>
          </a:p>
        </p:txBody>
      </p:sp>
    </p:spTree>
    <p:extLst>
      <p:ext uri="{BB962C8B-B14F-4D97-AF65-F5344CB8AC3E}">
        <p14:creationId xmlns:p14="http://schemas.microsoft.com/office/powerpoint/2010/main" val="7080058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1_Picture_Custom Layout">
    <p:spTree>
      <p:nvGrpSpPr>
        <p:cNvPr id="1" name=""/>
        <p:cNvGrpSpPr/>
        <p:nvPr/>
      </p:nvGrpSpPr>
      <p:grpSpPr>
        <a:xfrm>
          <a:off x="0" y="0"/>
          <a:ext cx="0" cy="0"/>
          <a:chOff x="0" y="0"/>
          <a:chExt cx="0" cy="0"/>
        </a:xfrm>
      </p:grpSpPr>
      <p:sp>
        <p:nvSpPr>
          <p:cNvPr id="5" name="Picture Placeholder 5"/>
          <p:cNvSpPr>
            <a:spLocks noGrp="1"/>
          </p:cNvSpPr>
          <p:nvPr>
            <p:ph type="pic" sz="quarter" idx="18"/>
          </p:nvPr>
        </p:nvSpPr>
        <p:spPr>
          <a:xfrm>
            <a:off x="911424" y="1967416"/>
            <a:ext cx="3360000" cy="3360000"/>
          </a:xfrm>
          <a:prstGeom prst="ellipse">
            <a:avLst/>
          </a:prstGeom>
          <a:ln w="76200">
            <a:solidFill>
              <a:schemeClr val="accent4">
                <a:lumMod val="50000"/>
              </a:schemeClr>
            </a:solidFill>
          </a:ln>
          <a:effectLst>
            <a:outerShdw blurRad="63500" sx="102000" sy="102000" algn="ctr" rotWithShape="0">
              <a:prstClr val="black">
                <a:alpha val="40000"/>
              </a:prstClr>
            </a:outerShdw>
          </a:effectLst>
        </p:spPr>
        <p:txBody>
          <a:bodyPr rtlCol="0">
            <a:normAutofit/>
          </a:bodyPr>
          <a:lstStyle>
            <a:lvl1pPr marL="0" indent="0" algn="ctr">
              <a:buNone/>
              <a:defRPr sz="1600">
                <a:solidFill>
                  <a:srgbClr val="1C1306"/>
                </a:solidFill>
                <a:latin typeface="Quicksand" panose="02070303000000060000" pitchFamily="18" charset="0"/>
              </a:defRPr>
            </a:lvl1pPr>
          </a:lstStyle>
          <a:p>
            <a:pPr lvl="0"/>
            <a:endParaRPr lang="en-US" noProof="0" dirty="0"/>
          </a:p>
        </p:txBody>
      </p:sp>
      <p:sp>
        <p:nvSpPr>
          <p:cNvPr id="8"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mn-lt"/>
                <a:cs typeface="Narkisim" pitchFamily="34" charset="-79"/>
              </a:defRPr>
            </a:lvl1pPr>
          </a:lstStyle>
          <a:p>
            <a:pPr lvl="0"/>
            <a:r>
              <a:rPr lang="en-US" smtClean="0"/>
              <a:t>Click to edit Master text styles</a:t>
            </a:r>
          </a:p>
        </p:txBody>
      </p:sp>
      <p:sp>
        <p:nvSpPr>
          <p:cNvPr id="9" name="Title 1"/>
          <p:cNvSpPr>
            <a:spLocks noGrp="1"/>
          </p:cNvSpPr>
          <p:nvPr>
            <p:ph type="title"/>
          </p:nvPr>
        </p:nvSpPr>
        <p:spPr>
          <a:xfrm>
            <a:off x="911424" y="446408"/>
            <a:ext cx="9601067" cy="778099"/>
          </a:xfrm>
          <a:prstGeom prst="rect">
            <a:avLst/>
          </a:prstGeom>
        </p:spPr>
        <p:txBody>
          <a:bodyPr/>
          <a:lstStyle>
            <a:lvl1pPr algn="l">
              <a:defRPr sz="4800" b="0">
                <a:solidFill>
                  <a:schemeClr val="accent2"/>
                </a:solidFill>
                <a:latin typeface="+mj-lt"/>
              </a:defRPr>
            </a:lvl1pPr>
          </a:lstStyle>
          <a:p>
            <a:r>
              <a:rPr lang="en-US" smtClean="0"/>
              <a:t>Click to edit Master title style</a:t>
            </a:r>
            <a:endParaRPr lang="id-ID" dirty="0"/>
          </a:p>
        </p:txBody>
      </p:sp>
    </p:spTree>
    <p:extLst>
      <p:ext uri="{BB962C8B-B14F-4D97-AF65-F5344CB8AC3E}">
        <p14:creationId xmlns:p14="http://schemas.microsoft.com/office/powerpoint/2010/main" val="303516053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_Text_Layout">
    <p:spTree>
      <p:nvGrpSpPr>
        <p:cNvPr id="1" name=""/>
        <p:cNvGrpSpPr/>
        <p:nvPr/>
      </p:nvGrpSpPr>
      <p:grpSpPr>
        <a:xfrm>
          <a:off x="0" y="0"/>
          <a:ext cx="0" cy="0"/>
          <a:chOff x="0" y="0"/>
          <a:chExt cx="0" cy="0"/>
        </a:xfrm>
      </p:grpSpPr>
      <p:sp>
        <p:nvSpPr>
          <p:cNvPr id="5" name="Text Placeholder 8"/>
          <p:cNvSpPr>
            <a:spLocks noGrp="1"/>
          </p:cNvSpPr>
          <p:nvPr>
            <p:ph type="body" sz="quarter" idx="27"/>
          </p:nvPr>
        </p:nvSpPr>
        <p:spPr>
          <a:xfrm>
            <a:off x="5905963" y="1974852"/>
            <a:ext cx="4894560" cy="3892409"/>
          </a:xfrm>
          <a:prstGeom prst="rect">
            <a:avLst/>
          </a:prstGeom>
          <a:noFill/>
        </p:spPr>
        <p:txBody>
          <a:bodyPr/>
          <a:lstStyle>
            <a:lvl1pPr marL="0" indent="0">
              <a:lnSpc>
                <a:spcPct val="90000"/>
              </a:lnSpc>
              <a:spcBef>
                <a:spcPts val="800"/>
              </a:spcBef>
              <a:buNone/>
              <a:defRPr sz="1467">
                <a:solidFill>
                  <a:schemeClr val="tx1">
                    <a:lumMod val="95000"/>
                    <a:lumOff val="5000"/>
                  </a:schemeClr>
                </a:solidFill>
                <a:latin typeface="Quicksand" panose="02070303000000060000" pitchFamily="18" charset="0"/>
              </a:defRPr>
            </a:lvl1pPr>
          </a:lstStyle>
          <a:p>
            <a:pPr lvl="0"/>
            <a:endParaRPr lang="en-US" dirty="0"/>
          </a:p>
        </p:txBody>
      </p:sp>
      <p:sp>
        <p:nvSpPr>
          <p:cNvPr id="8"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9" name="Title 1"/>
          <p:cNvSpPr>
            <a:spLocks noGrp="1"/>
          </p:cNvSpPr>
          <p:nvPr>
            <p:ph type="title"/>
          </p:nvPr>
        </p:nvSpPr>
        <p:spPr>
          <a:xfrm>
            <a:off x="911424" y="446408"/>
            <a:ext cx="9601067" cy="778099"/>
          </a:xfrm>
          <a:prstGeom prst="rect">
            <a:avLst/>
          </a:prstGeom>
        </p:spPr>
        <p:txBody>
          <a:bodyPr/>
          <a:lstStyle>
            <a:lvl1pPr algn="l">
              <a:defRPr sz="4800" b="0">
                <a:solidFill>
                  <a:schemeClr val="tx1">
                    <a:lumMod val="95000"/>
                    <a:lumOff val="5000"/>
                  </a:schemeClr>
                </a:solidFill>
                <a:latin typeface="Caviar Dreams" panose="020B0402020204020504" pitchFamily="34" charset="0"/>
              </a:defRPr>
            </a:lvl1pPr>
          </a:lstStyle>
          <a:p>
            <a:r>
              <a:rPr lang="en-US" smtClean="0"/>
              <a:t>Click to edit Master title style</a:t>
            </a:r>
            <a:endParaRPr lang="id-ID" dirty="0"/>
          </a:p>
        </p:txBody>
      </p:sp>
    </p:spTree>
    <p:extLst>
      <p:ext uri="{BB962C8B-B14F-4D97-AF65-F5344CB8AC3E}">
        <p14:creationId xmlns:p14="http://schemas.microsoft.com/office/powerpoint/2010/main" val="23796492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icture_and_Text">
    <p:spTree>
      <p:nvGrpSpPr>
        <p:cNvPr id="1" name=""/>
        <p:cNvGrpSpPr/>
        <p:nvPr/>
      </p:nvGrpSpPr>
      <p:grpSpPr>
        <a:xfrm>
          <a:off x="0" y="0"/>
          <a:ext cx="0" cy="0"/>
          <a:chOff x="0" y="0"/>
          <a:chExt cx="0" cy="0"/>
        </a:xfrm>
      </p:grpSpPr>
      <p:sp>
        <p:nvSpPr>
          <p:cNvPr id="5" name="Text Placeholder 8"/>
          <p:cNvSpPr>
            <a:spLocks noGrp="1"/>
          </p:cNvSpPr>
          <p:nvPr>
            <p:ph type="body" sz="quarter" idx="27"/>
          </p:nvPr>
        </p:nvSpPr>
        <p:spPr>
          <a:xfrm>
            <a:off x="5905963" y="1974852"/>
            <a:ext cx="4894560" cy="3892409"/>
          </a:xfrm>
          <a:prstGeom prst="rect">
            <a:avLst/>
          </a:prstGeom>
          <a:noFill/>
        </p:spPr>
        <p:txBody>
          <a:bodyPr/>
          <a:lstStyle>
            <a:lvl1pPr marL="0" indent="0">
              <a:lnSpc>
                <a:spcPct val="90000"/>
              </a:lnSpc>
              <a:spcBef>
                <a:spcPts val="800"/>
              </a:spcBef>
              <a:buNone/>
              <a:defRPr sz="1467">
                <a:solidFill>
                  <a:schemeClr val="tx1">
                    <a:lumMod val="95000"/>
                    <a:lumOff val="5000"/>
                  </a:schemeClr>
                </a:solidFill>
                <a:latin typeface="Quicksand" panose="02070303000000060000" pitchFamily="18" charset="0"/>
              </a:defRPr>
            </a:lvl1pPr>
          </a:lstStyle>
          <a:p>
            <a:pPr lvl="0"/>
            <a:endParaRPr lang="en-US" dirty="0"/>
          </a:p>
        </p:txBody>
      </p:sp>
      <p:sp>
        <p:nvSpPr>
          <p:cNvPr id="8" name="Picture Placeholder 5"/>
          <p:cNvSpPr>
            <a:spLocks noGrp="1"/>
          </p:cNvSpPr>
          <p:nvPr>
            <p:ph type="pic" sz="quarter" idx="18"/>
          </p:nvPr>
        </p:nvSpPr>
        <p:spPr>
          <a:xfrm>
            <a:off x="623392" y="2468893"/>
            <a:ext cx="4320480" cy="2400267"/>
          </a:xfrm>
          <a:prstGeom prst="rect">
            <a:avLst/>
          </a:prstGeom>
          <a:ln w="76200">
            <a:noFill/>
          </a:ln>
          <a:effectLst/>
        </p:spPr>
        <p:txBody>
          <a:bodyPr rtlCol="0">
            <a:normAutofit/>
          </a:bodyPr>
          <a:lstStyle>
            <a:lvl1pPr marL="0" indent="0" algn="ctr">
              <a:buNone/>
              <a:defRPr sz="1600">
                <a:solidFill>
                  <a:srgbClr val="1C1306"/>
                </a:solidFill>
                <a:latin typeface="Quicksand" panose="02070303000000060000" pitchFamily="18" charset="0"/>
              </a:defRPr>
            </a:lvl1pPr>
          </a:lstStyle>
          <a:p>
            <a:pPr lvl="0"/>
            <a:endParaRPr lang="en-US" noProof="0" dirty="0"/>
          </a:p>
        </p:txBody>
      </p:sp>
      <p:sp>
        <p:nvSpPr>
          <p:cNvPr id="9"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0" name="Title 1"/>
          <p:cNvSpPr>
            <a:spLocks noGrp="1"/>
          </p:cNvSpPr>
          <p:nvPr>
            <p:ph type="title"/>
          </p:nvPr>
        </p:nvSpPr>
        <p:spPr>
          <a:xfrm>
            <a:off x="911424" y="446408"/>
            <a:ext cx="9601067" cy="778099"/>
          </a:xfrm>
          <a:prstGeom prst="rect">
            <a:avLst/>
          </a:prstGeom>
        </p:spPr>
        <p:txBody>
          <a:bodyPr/>
          <a:lstStyle>
            <a:lvl1pPr algn="l">
              <a:defRPr sz="4800" b="0">
                <a:solidFill>
                  <a:schemeClr val="tx1">
                    <a:lumMod val="95000"/>
                    <a:lumOff val="5000"/>
                  </a:schemeClr>
                </a:solidFill>
                <a:latin typeface="Caviar Dreams" panose="020B0402020204020504" pitchFamily="34" charset="0"/>
              </a:defRPr>
            </a:lvl1pPr>
          </a:lstStyle>
          <a:p>
            <a:r>
              <a:rPr lang="en-US" smtClean="0"/>
              <a:t>Click to edit Master title style</a:t>
            </a:r>
            <a:endParaRPr lang="id-ID" dirty="0"/>
          </a:p>
        </p:txBody>
      </p:sp>
    </p:spTree>
    <p:extLst>
      <p:ext uri="{BB962C8B-B14F-4D97-AF65-F5344CB8AC3E}">
        <p14:creationId xmlns:p14="http://schemas.microsoft.com/office/powerpoint/2010/main" val="32887752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7" name="Title 1"/>
          <p:cNvSpPr>
            <a:spLocks noGrp="1"/>
          </p:cNvSpPr>
          <p:nvPr>
            <p:ph type="title"/>
          </p:nvPr>
        </p:nvSpPr>
        <p:spPr>
          <a:xfrm>
            <a:off x="911424" y="446408"/>
            <a:ext cx="9601067" cy="778099"/>
          </a:xfrm>
          <a:prstGeom prst="rect">
            <a:avLst/>
          </a:prstGeom>
        </p:spPr>
        <p:txBody>
          <a:bodyPr/>
          <a:lstStyle>
            <a:lvl1pPr algn="l">
              <a:defRPr sz="4800" b="0">
                <a:solidFill>
                  <a:schemeClr val="tx1">
                    <a:lumMod val="95000"/>
                    <a:lumOff val="5000"/>
                  </a:schemeClr>
                </a:solidFill>
                <a:latin typeface="Caviar Dreams" panose="020B0402020204020504" pitchFamily="34" charset="0"/>
              </a:defRPr>
            </a:lvl1pPr>
          </a:lstStyle>
          <a:p>
            <a:r>
              <a:rPr lang="en-US" smtClean="0"/>
              <a:t>Click to edit Master title style</a:t>
            </a:r>
            <a:endParaRPr lang="id-ID" dirty="0"/>
          </a:p>
        </p:txBody>
      </p:sp>
    </p:spTree>
    <p:extLst>
      <p:ext uri="{BB962C8B-B14F-4D97-AF65-F5344CB8AC3E}">
        <p14:creationId xmlns:p14="http://schemas.microsoft.com/office/powerpoint/2010/main" val="25881702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Picture_and_Block_Text">
    <p:spTree>
      <p:nvGrpSpPr>
        <p:cNvPr id="1" name=""/>
        <p:cNvGrpSpPr/>
        <p:nvPr/>
      </p:nvGrpSpPr>
      <p:grpSpPr>
        <a:xfrm>
          <a:off x="0" y="0"/>
          <a:ext cx="0" cy="0"/>
          <a:chOff x="0" y="0"/>
          <a:chExt cx="0" cy="0"/>
        </a:xfrm>
      </p:grpSpPr>
      <p:sp>
        <p:nvSpPr>
          <p:cNvPr id="6" name="Rectangle 5"/>
          <p:cNvSpPr/>
          <p:nvPr userDrawn="1"/>
        </p:nvSpPr>
        <p:spPr>
          <a:xfrm>
            <a:off x="5040313" y="1962150"/>
            <a:ext cx="4992687" cy="40338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2400">
              <a:solidFill>
                <a:prstClr val="white"/>
              </a:solidFill>
              <a:latin typeface="Quicksand" panose="02070303000000060000" pitchFamily="18" charset="0"/>
            </a:endParaRPr>
          </a:p>
        </p:txBody>
      </p:sp>
      <p:sp>
        <p:nvSpPr>
          <p:cNvPr id="5" name="Picture Placeholder 5"/>
          <p:cNvSpPr>
            <a:spLocks noGrp="1"/>
          </p:cNvSpPr>
          <p:nvPr>
            <p:ph type="pic" sz="quarter" idx="18"/>
          </p:nvPr>
        </p:nvSpPr>
        <p:spPr>
          <a:xfrm>
            <a:off x="1583499" y="1961497"/>
            <a:ext cx="3456384" cy="4033804"/>
          </a:xfrm>
          <a:prstGeom prst="rect">
            <a:avLst/>
          </a:prstGeom>
          <a:ln w="76200">
            <a:noFill/>
          </a:ln>
          <a:effectLst/>
        </p:spPr>
        <p:txBody>
          <a:bodyPr rtlCol="0">
            <a:normAutofit/>
          </a:bodyPr>
          <a:lstStyle>
            <a:lvl1pPr marL="0" indent="0" algn="ctr">
              <a:buNone/>
              <a:defRPr sz="1600">
                <a:solidFill>
                  <a:srgbClr val="1C1306"/>
                </a:solidFill>
                <a:latin typeface="Quicksand" panose="02070303000000060000" pitchFamily="18" charset="0"/>
              </a:defRPr>
            </a:lvl1pPr>
          </a:lstStyle>
          <a:p>
            <a:pPr lvl="0"/>
            <a:endParaRPr lang="en-US" noProof="0" dirty="0"/>
          </a:p>
        </p:txBody>
      </p:sp>
      <p:sp>
        <p:nvSpPr>
          <p:cNvPr id="8"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9" name="Title 1"/>
          <p:cNvSpPr>
            <a:spLocks noGrp="1"/>
          </p:cNvSpPr>
          <p:nvPr>
            <p:ph type="title"/>
          </p:nvPr>
        </p:nvSpPr>
        <p:spPr>
          <a:xfrm>
            <a:off x="911424" y="446408"/>
            <a:ext cx="9601067" cy="778099"/>
          </a:xfrm>
          <a:prstGeom prst="rect">
            <a:avLst/>
          </a:prstGeom>
        </p:spPr>
        <p:txBody>
          <a:bodyPr/>
          <a:lstStyle>
            <a:lvl1pPr algn="l">
              <a:defRPr sz="4800" b="0">
                <a:solidFill>
                  <a:schemeClr val="tx1">
                    <a:lumMod val="95000"/>
                    <a:lumOff val="5000"/>
                  </a:schemeClr>
                </a:solidFill>
                <a:latin typeface="Caviar Dreams" panose="020B0402020204020504" pitchFamily="34" charset="0"/>
              </a:defRPr>
            </a:lvl1pPr>
          </a:lstStyle>
          <a:p>
            <a:r>
              <a:rPr lang="en-US" smtClean="0"/>
              <a:t>Click to edit Master title style</a:t>
            </a:r>
            <a:endParaRPr lang="id-ID" dirty="0"/>
          </a:p>
        </p:txBody>
      </p:sp>
    </p:spTree>
    <p:extLst>
      <p:ext uri="{BB962C8B-B14F-4D97-AF65-F5344CB8AC3E}">
        <p14:creationId xmlns:p14="http://schemas.microsoft.com/office/powerpoint/2010/main" val="1567683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Full_Picture_Layout">
    <p:spTree>
      <p:nvGrpSpPr>
        <p:cNvPr id="1" name=""/>
        <p:cNvGrpSpPr/>
        <p:nvPr/>
      </p:nvGrpSpPr>
      <p:grpSpPr>
        <a:xfrm>
          <a:off x="0" y="0"/>
          <a:ext cx="0" cy="0"/>
          <a:chOff x="0" y="0"/>
          <a:chExt cx="0" cy="0"/>
        </a:xfrm>
      </p:grpSpPr>
      <p:sp>
        <p:nvSpPr>
          <p:cNvPr id="18" name="Picture Placeholder 9"/>
          <p:cNvSpPr>
            <a:spLocks noGrp="1"/>
          </p:cNvSpPr>
          <p:nvPr>
            <p:ph type="pic" sz="quarter" idx="25"/>
          </p:nvPr>
        </p:nvSpPr>
        <p:spPr>
          <a:xfrm>
            <a:off x="-2862" y="0"/>
            <a:ext cx="12194863" cy="6858000"/>
          </a:xfrm>
          <a:prstGeom prst="rect">
            <a:avLst/>
          </a:prstGeom>
          <a:noFill/>
          <a:ln>
            <a:noFill/>
          </a:ln>
          <a:effectLst/>
        </p:spPr>
        <p:style>
          <a:lnRef idx="1">
            <a:schemeClr val="accent2"/>
          </a:lnRef>
          <a:fillRef idx="3">
            <a:schemeClr val="accent2"/>
          </a:fillRef>
          <a:effectRef idx="2">
            <a:schemeClr val="accent2"/>
          </a:effectRef>
          <a:fontRef idx="none"/>
        </p:style>
        <p:txBody>
          <a:bodyPr rtlCol="0">
            <a:normAutofit/>
          </a:bodyPr>
          <a:lstStyle>
            <a:lvl1pPr marL="0" indent="0" algn="ctr">
              <a:buNone/>
              <a:defRPr sz="1600">
                <a:solidFill>
                  <a:srgbClr val="1C1306"/>
                </a:solidFill>
                <a:latin typeface="Quicksand" panose="02070303000000060000" pitchFamily="18" charset="0"/>
              </a:defRPr>
            </a:lvl1pPr>
          </a:lstStyle>
          <a:p>
            <a:pPr lvl="0"/>
            <a:endParaRPr lang="en-US" noProof="0" dirty="0"/>
          </a:p>
        </p:txBody>
      </p:sp>
    </p:spTree>
    <p:extLst>
      <p:ext uri="{BB962C8B-B14F-4D97-AF65-F5344CB8AC3E}">
        <p14:creationId xmlns:p14="http://schemas.microsoft.com/office/powerpoint/2010/main" val="213380696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Full_Picture_Layout">
    <p:spTree>
      <p:nvGrpSpPr>
        <p:cNvPr id="1" name=""/>
        <p:cNvGrpSpPr/>
        <p:nvPr/>
      </p:nvGrpSpPr>
      <p:grpSpPr>
        <a:xfrm>
          <a:off x="0" y="0"/>
          <a:ext cx="0" cy="0"/>
          <a:chOff x="0" y="0"/>
          <a:chExt cx="0" cy="0"/>
        </a:xfrm>
      </p:grpSpPr>
      <p:sp>
        <p:nvSpPr>
          <p:cNvPr id="18" name="Picture Placeholder 9"/>
          <p:cNvSpPr>
            <a:spLocks noGrp="1"/>
          </p:cNvSpPr>
          <p:nvPr>
            <p:ph type="pic" sz="quarter" idx="25"/>
          </p:nvPr>
        </p:nvSpPr>
        <p:spPr>
          <a:xfrm>
            <a:off x="-2863" y="0"/>
            <a:ext cx="12194863" cy="6858000"/>
          </a:xfrm>
          <a:prstGeom prst="rect">
            <a:avLst/>
          </a:prstGeom>
          <a:noFill/>
          <a:ln>
            <a:noFill/>
          </a:ln>
          <a:effectLst/>
        </p:spPr>
        <p:style>
          <a:lnRef idx="1">
            <a:schemeClr val="accent2"/>
          </a:lnRef>
          <a:fillRef idx="3">
            <a:schemeClr val="accent2"/>
          </a:fillRef>
          <a:effectRef idx="2">
            <a:schemeClr val="accent2"/>
          </a:effectRef>
          <a:fontRef idx="none"/>
        </p:style>
        <p:txBody>
          <a:bodyPr rtlCol="0">
            <a:normAutofit/>
          </a:bodyPr>
          <a:lstStyle>
            <a:lvl1pPr marL="0" indent="0" algn="ctr">
              <a:buNone/>
              <a:defRPr sz="1600">
                <a:solidFill>
                  <a:srgbClr val="1C1306"/>
                </a:solidFill>
                <a:latin typeface="Quicksand" panose="02070303000000060000" pitchFamily="18" charset="0"/>
              </a:defRPr>
            </a:lvl1pPr>
          </a:lstStyle>
          <a:p>
            <a:pPr lvl="0"/>
            <a:endParaRPr lang="en-US" noProof="0" dirty="0"/>
          </a:p>
        </p:txBody>
      </p:sp>
    </p:spTree>
    <p:extLst>
      <p:ext uri="{BB962C8B-B14F-4D97-AF65-F5344CB8AC3E}">
        <p14:creationId xmlns:p14="http://schemas.microsoft.com/office/powerpoint/2010/main" val="2911055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_Slide">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748600"/>
      </p:ext>
    </p:extLst>
  </p:cSld>
  <p:clrMapOvr>
    <a:overrideClrMapping bg1="dk1" tx1="lt1" bg2="dk2" tx2="lt2" accent1="accent1" accent2="accent2" accent3="accent3" accent4="accent4" accent5="accent5" accent6="accent6" hlink="hlink" folHlink="folHlink"/>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Text_and_4_Pictures">
    <p:spTree>
      <p:nvGrpSpPr>
        <p:cNvPr id="1" name=""/>
        <p:cNvGrpSpPr/>
        <p:nvPr/>
      </p:nvGrpSpPr>
      <p:grpSpPr>
        <a:xfrm>
          <a:off x="0" y="0"/>
          <a:ext cx="0" cy="0"/>
          <a:chOff x="0" y="0"/>
          <a:chExt cx="0" cy="0"/>
        </a:xfrm>
      </p:grpSpPr>
      <p:sp>
        <p:nvSpPr>
          <p:cNvPr id="5" name="Picture Placeholder 2"/>
          <p:cNvSpPr>
            <a:spLocks noGrp="1"/>
          </p:cNvSpPr>
          <p:nvPr>
            <p:ph type="pic" sz="quarter" idx="19"/>
          </p:nvPr>
        </p:nvSpPr>
        <p:spPr>
          <a:xfrm>
            <a:off x="6943261" y="2976443"/>
            <a:ext cx="1920000" cy="1920000"/>
          </a:xfrm>
          <a:prstGeom prst="flowChartDecision">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8" name="Text Placeholder 10"/>
          <p:cNvSpPr>
            <a:spLocks noGrp="1"/>
          </p:cNvSpPr>
          <p:nvPr>
            <p:ph type="body" sz="quarter" idx="23"/>
          </p:nvPr>
        </p:nvSpPr>
        <p:spPr>
          <a:xfrm>
            <a:off x="911424" y="2186227"/>
            <a:ext cx="5568619" cy="3264363"/>
          </a:xfrm>
          <a:prstGeom prst="rect">
            <a:avLst/>
          </a:prstGeom>
        </p:spPr>
        <p:txBody>
          <a:bodyPr>
            <a:noAutofit/>
          </a:bodyPr>
          <a:lstStyle>
            <a:lvl1pPr marL="0" indent="0" algn="l">
              <a:lnSpc>
                <a:spcPct val="100000"/>
              </a:lnSpc>
              <a:spcBef>
                <a:spcPts val="1600"/>
              </a:spcBef>
              <a:buNone/>
              <a:defRPr sz="1600" b="0" baseline="0">
                <a:solidFill>
                  <a:schemeClr val="tx1">
                    <a:lumMod val="85000"/>
                    <a:lumOff val="1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3" name="Picture Placeholder 2"/>
          <p:cNvSpPr>
            <a:spLocks noGrp="1"/>
          </p:cNvSpPr>
          <p:nvPr>
            <p:ph type="pic" sz="quarter" idx="24"/>
          </p:nvPr>
        </p:nvSpPr>
        <p:spPr>
          <a:xfrm>
            <a:off x="9089165" y="2976443"/>
            <a:ext cx="1920000" cy="1920000"/>
          </a:xfrm>
          <a:prstGeom prst="flowChartDecision">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14" name="Picture Placeholder 2"/>
          <p:cNvSpPr>
            <a:spLocks noGrp="1"/>
          </p:cNvSpPr>
          <p:nvPr>
            <p:ph type="pic" sz="quarter" idx="25"/>
          </p:nvPr>
        </p:nvSpPr>
        <p:spPr>
          <a:xfrm>
            <a:off x="8016213" y="1889199"/>
            <a:ext cx="1920000" cy="1920000"/>
          </a:xfrm>
          <a:prstGeom prst="flowChartDecision">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15" name="Picture Placeholder 2"/>
          <p:cNvSpPr>
            <a:spLocks noGrp="1"/>
          </p:cNvSpPr>
          <p:nvPr>
            <p:ph type="pic" sz="quarter" idx="26"/>
          </p:nvPr>
        </p:nvSpPr>
        <p:spPr>
          <a:xfrm>
            <a:off x="8026929" y="4063687"/>
            <a:ext cx="1920000" cy="1920000"/>
          </a:xfrm>
          <a:prstGeom prst="flowChartDecision">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9"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1" name="Title 1"/>
          <p:cNvSpPr>
            <a:spLocks noGrp="1"/>
          </p:cNvSpPr>
          <p:nvPr>
            <p:ph type="title"/>
          </p:nvPr>
        </p:nvSpPr>
        <p:spPr>
          <a:xfrm>
            <a:off x="911424" y="446408"/>
            <a:ext cx="9601067" cy="778099"/>
          </a:xfrm>
          <a:prstGeom prst="rect">
            <a:avLst/>
          </a:prstGeom>
        </p:spPr>
        <p:txBody>
          <a:bodyPr/>
          <a:lstStyle>
            <a:lvl1pPr algn="l">
              <a:defRPr sz="4800" b="0">
                <a:solidFill>
                  <a:schemeClr val="tx1">
                    <a:lumMod val="95000"/>
                    <a:lumOff val="5000"/>
                  </a:schemeClr>
                </a:solidFill>
                <a:latin typeface="Caviar Dreams" panose="020B0402020204020504" pitchFamily="34" charset="0"/>
              </a:defRPr>
            </a:lvl1pPr>
          </a:lstStyle>
          <a:p>
            <a:r>
              <a:rPr lang="en-US" smtClean="0"/>
              <a:t>Click to edit Master title style</a:t>
            </a:r>
            <a:endParaRPr lang="id-ID" dirty="0"/>
          </a:p>
        </p:txBody>
      </p:sp>
    </p:spTree>
    <p:extLst>
      <p:ext uri="{BB962C8B-B14F-4D97-AF65-F5344CB8AC3E}">
        <p14:creationId xmlns:p14="http://schemas.microsoft.com/office/powerpoint/2010/main" val="406843829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4_Pictures_and_Text">
    <p:spTree>
      <p:nvGrpSpPr>
        <p:cNvPr id="1" name=""/>
        <p:cNvGrpSpPr/>
        <p:nvPr/>
      </p:nvGrpSpPr>
      <p:grpSpPr>
        <a:xfrm>
          <a:off x="0" y="0"/>
          <a:ext cx="0" cy="0"/>
          <a:chOff x="0" y="0"/>
          <a:chExt cx="0" cy="0"/>
        </a:xfrm>
      </p:grpSpPr>
      <p:sp>
        <p:nvSpPr>
          <p:cNvPr id="7" name="Picture Placeholder 9"/>
          <p:cNvSpPr>
            <a:spLocks noGrp="1"/>
          </p:cNvSpPr>
          <p:nvPr>
            <p:ph type="pic" sz="quarter" idx="25"/>
          </p:nvPr>
        </p:nvSpPr>
        <p:spPr>
          <a:xfrm>
            <a:off x="736960" y="2012545"/>
            <a:ext cx="2793563" cy="1910200"/>
          </a:xfrm>
          <a:prstGeom prst="flowChartInputOutput">
            <a:avLst/>
          </a:prstGeom>
          <a:no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none"/>
        </p:style>
        <p:txBody>
          <a:bodyPr rtlCol="0">
            <a:normAutofit/>
          </a:bodyPr>
          <a:lstStyle>
            <a:lvl1pPr marL="0" indent="0" algn="ctr">
              <a:buNone/>
              <a:defRPr sz="1600">
                <a:solidFill>
                  <a:srgbClr val="1C1306"/>
                </a:solidFill>
                <a:latin typeface="Quicksand" panose="02070303000000060000" pitchFamily="18" charset="0"/>
              </a:defRPr>
            </a:lvl1pPr>
          </a:lstStyle>
          <a:p>
            <a:pPr lvl="0"/>
            <a:endParaRPr lang="en-US" noProof="0" dirty="0"/>
          </a:p>
        </p:txBody>
      </p:sp>
      <p:sp>
        <p:nvSpPr>
          <p:cNvPr id="18" name="Text Placeholder 8"/>
          <p:cNvSpPr>
            <a:spLocks noGrp="1"/>
          </p:cNvSpPr>
          <p:nvPr>
            <p:ph type="body" sz="quarter" idx="28"/>
          </p:nvPr>
        </p:nvSpPr>
        <p:spPr>
          <a:xfrm>
            <a:off x="6480043" y="2621092"/>
            <a:ext cx="3744416" cy="3061080"/>
          </a:xfrm>
          <a:prstGeom prst="rect">
            <a:avLst/>
          </a:prstGeom>
        </p:spPr>
        <p:txBody>
          <a:bodyPr/>
          <a:lstStyle>
            <a:lvl1pPr marL="0" indent="0">
              <a:lnSpc>
                <a:spcPct val="90000"/>
              </a:lnSpc>
              <a:spcBef>
                <a:spcPts val="800"/>
              </a:spcBef>
              <a:buNone/>
              <a:defRPr sz="1467">
                <a:solidFill>
                  <a:schemeClr val="tx1">
                    <a:lumMod val="95000"/>
                    <a:lumOff val="5000"/>
                  </a:schemeClr>
                </a:solidFill>
                <a:latin typeface="Quicksand" panose="02070303000000060000" pitchFamily="18" charset="0"/>
              </a:defRPr>
            </a:lvl1pPr>
          </a:lstStyle>
          <a:p>
            <a:pPr lvl="0"/>
            <a:endParaRPr lang="en-US" dirty="0"/>
          </a:p>
        </p:txBody>
      </p:sp>
      <p:sp>
        <p:nvSpPr>
          <p:cNvPr id="11" name="Picture Placeholder 9"/>
          <p:cNvSpPr>
            <a:spLocks noGrp="1"/>
          </p:cNvSpPr>
          <p:nvPr>
            <p:ph type="pic" sz="quarter" idx="29"/>
          </p:nvPr>
        </p:nvSpPr>
        <p:spPr>
          <a:xfrm>
            <a:off x="2969613" y="2012545"/>
            <a:ext cx="2793563" cy="1910200"/>
          </a:xfrm>
          <a:prstGeom prst="flowChartInputOutput">
            <a:avLst/>
          </a:prstGeom>
          <a:no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none"/>
        </p:style>
        <p:txBody>
          <a:bodyPr rtlCol="0">
            <a:normAutofit/>
          </a:bodyPr>
          <a:lstStyle>
            <a:lvl1pPr marL="0" indent="0" algn="ctr">
              <a:buNone/>
              <a:defRPr sz="1600">
                <a:solidFill>
                  <a:srgbClr val="1C1306"/>
                </a:solidFill>
                <a:latin typeface="Quicksand" panose="02070303000000060000" pitchFamily="18" charset="0"/>
              </a:defRPr>
            </a:lvl1pPr>
          </a:lstStyle>
          <a:p>
            <a:pPr lvl="0"/>
            <a:endParaRPr lang="en-US" noProof="0" dirty="0"/>
          </a:p>
        </p:txBody>
      </p:sp>
      <p:sp>
        <p:nvSpPr>
          <p:cNvPr id="14" name="Text Placeholder 8"/>
          <p:cNvSpPr>
            <a:spLocks noGrp="1"/>
          </p:cNvSpPr>
          <p:nvPr>
            <p:ph type="body" sz="quarter" idx="18"/>
          </p:nvPr>
        </p:nvSpPr>
        <p:spPr>
          <a:xfrm>
            <a:off x="6480043" y="2041517"/>
            <a:ext cx="3744416" cy="576064"/>
          </a:xfrm>
          <a:prstGeom prst="rect">
            <a:avLst/>
          </a:prstGeom>
          <a:noFill/>
        </p:spPr>
        <p:txBody>
          <a:bodyPr/>
          <a:lstStyle>
            <a:lvl1pPr marL="0" indent="0">
              <a:lnSpc>
                <a:spcPct val="90000"/>
              </a:lnSpc>
              <a:spcBef>
                <a:spcPts val="1600"/>
              </a:spcBef>
              <a:buNone/>
              <a:defRPr sz="2000" b="1">
                <a:solidFill>
                  <a:schemeClr val="accent3">
                    <a:lumMod val="50000"/>
                  </a:schemeClr>
                </a:solidFill>
                <a:latin typeface="Quicksand" panose="02070303000000060000" pitchFamily="18" charset="0"/>
              </a:defRPr>
            </a:lvl1pPr>
          </a:lstStyle>
          <a:p>
            <a:pPr lvl="0"/>
            <a:endParaRPr lang="en-US" dirty="0"/>
          </a:p>
        </p:txBody>
      </p:sp>
      <p:sp>
        <p:nvSpPr>
          <p:cNvPr id="12"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5" name="Title 1"/>
          <p:cNvSpPr>
            <a:spLocks noGrp="1"/>
          </p:cNvSpPr>
          <p:nvPr>
            <p:ph type="title"/>
          </p:nvPr>
        </p:nvSpPr>
        <p:spPr>
          <a:xfrm>
            <a:off x="911424" y="446408"/>
            <a:ext cx="9601067" cy="778099"/>
          </a:xfrm>
          <a:prstGeom prst="rect">
            <a:avLst/>
          </a:prstGeom>
        </p:spPr>
        <p:txBody>
          <a:bodyPr/>
          <a:lstStyle>
            <a:lvl1pPr algn="l">
              <a:defRPr sz="4800" b="0">
                <a:solidFill>
                  <a:schemeClr val="tx1">
                    <a:lumMod val="95000"/>
                    <a:lumOff val="5000"/>
                  </a:schemeClr>
                </a:solidFill>
                <a:latin typeface="Caviar Dreams" panose="020B0402020204020504" pitchFamily="34" charset="0"/>
              </a:defRPr>
            </a:lvl1pPr>
          </a:lstStyle>
          <a:p>
            <a:r>
              <a:rPr lang="en-US" smtClean="0"/>
              <a:t>Click to edit Master title style</a:t>
            </a:r>
            <a:endParaRPr lang="id-ID" dirty="0"/>
          </a:p>
        </p:txBody>
      </p:sp>
      <p:sp>
        <p:nvSpPr>
          <p:cNvPr id="16" name="Picture Placeholder 9"/>
          <p:cNvSpPr>
            <a:spLocks noGrp="1"/>
          </p:cNvSpPr>
          <p:nvPr>
            <p:ph type="pic" sz="quarter" idx="30"/>
          </p:nvPr>
        </p:nvSpPr>
        <p:spPr>
          <a:xfrm>
            <a:off x="736960" y="3922745"/>
            <a:ext cx="2793563" cy="1910200"/>
          </a:xfrm>
          <a:prstGeom prst="flowChartInputOutput">
            <a:avLst/>
          </a:prstGeom>
          <a:no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none"/>
        </p:style>
        <p:txBody>
          <a:bodyPr rtlCol="0">
            <a:normAutofit/>
          </a:bodyPr>
          <a:lstStyle>
            <a:lvl1pPr marL="0" indent="0" algn="ctr">
              <a:buNone/>
              <a:defRPr sz="1600">
                <a:solidFill>
                  <a:srgbClr val="1C1306"/>
                </a:solidFill>
                <a:latin typeface="Quicksand" panose="02070303000000060000" pitchFamily="18" charset="0"/>
              </a:defRPr>
            </a:lvl1pPr>
          </a:lstStyle>
          <a:p>
            <a:pPr lvl="0"/>
            <a:endParaRPr lang="en-US" noProof="0" dirty="0"/>
          </a:p>
        </p:txBody>
      </p:sp>
      <p:sp>
        <p:nvSpPr>
          <p:cNvPr id="17" name="Picture Placeholder 9"/>
          <p:cNvSpPr>
            <a:spLocks noGrp="1"/>
          </p:cNvSpPr>
          <p:nvPr>
            <p:ph type="pic" sz="quarter" idx="31"/>
          </p:nvPr>
        </p:nvSpPr>
        <p:spPr>
          <a:xfrm>
            <a:off x="2969613" y="3922745"/>
            <a:ext cx="2793563" cy="1910200"/>
          </a:xfrm>
          <a:prstGeom prst="flowChartInputOutput">
            <a:avLst/>
          </a:prstGeom>
          <a:no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none"/>
        </p:style>
        <p:txBody>
          <a:bodyPr rtlCol="0">
            <a:normAutofit/>
          </a:bodyPr>
          <a:lstStyle>
            <a:lvl1pPr marL="0" indent="0" algn="ctr">
              <a:buNone/>
              <a:defRPr sz="1600">
                <a:solidFill>
                  <a:srgbClr val="1C1306"/>
                </a:solidFill>
                <a:latin typeface="Quicksand" panose="02070303000000060000" pitchFamily="18" charset="0"/>
              </a:defRPr>
            </a:lvl1pPr>
          </a:lstStyle>
          <a:p>
            <a:pPr lvl="0"/>
            <a:endParaRPr lang="en-US" noProof="0" dirty="0"/>
          </a:p>
        </p:txBody>
      </p:sp>
    </p:spTree>
    <p:extLst>
      <p:ext uri="{BB962C8B-B14F-4D97-AF65-F5344CB8AC3E}">
        <p14:creationId xmlns:p14="http://schemas.microsoft.com/office/powerpoint/2010/main" val="189107427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9_Main_Text_and_Picture">
    <p:spTree>
      <p:nvGrpSpPr>
        <p:cNvPr id="1" name=""/>
        <p:cNvGrpSpPr/>
        <p:nvPr/>
      </p:nvGrpSpPr>
      <p:grpSpPr>
        <a:xfrm>
          <a:off x="0" y="0"/>
          <a:ext cx="0" cy="0"/>
          <a:chOff x="0" y="0"/>
          <a:chExt cx="0" cy="0"/>
        </a:xfrm>
      </p:grpSpPr>
      <p:pic>
        <p:nvPicPr>
          <p:cNvPr id="2"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3550"/>
            <a:ext cx="77787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80194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Portofolio">
    <p:spTree>
      <p:nvGrpSpPr>
        <p:cNvPr id="1" name=""/>
        <p:cNvGrpSpPr/>
        <p:nvPr/>
      </p:nvGrpSpPr>
      <p:grpSpPr>
        <a:xfrm>
          <a:off x="0" y="0"/>
          <a:ext cx="0" cy="0"/>
          <a:chOff x="0" y="0"/>
          <a:chExt cx="0" cy="0"/>
        </a:xfrm>
      </p:grpSpPr>
      <p:sp>
        <p:nvSpPr>
          <p:cNvPr id="4" name="Picture Placeholder 2"/>
          <p:cNvSpPr>
            <a:spLocks noGrp="1"/>
          </p:cNvSpPr>
          <p:nvPr>
            <p:ph type="pic" sz="quarter" idx="19"/>
          </p:nvPr>
        </p:nvSpPr>
        <p:spPr>
          <a:xfrm>
            <a:off x="917824" y="1886500"/>
            <a:ext cx="1920000" cy="1920000"/>
          </a:xfrm>
          <a:prstGeom prst="rect">
            <a:avLst/>
          </a:prstGeom>
          <a:ln w="3810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5" name="Text Placeholder 10"/>
          <p:cNvSpPr>
            <a:spLocks noGrp="1"/>
          </p:cNvSpPr>
          <p:nvPr>
            <p:ph type="body" sz="quarter" idx="20"/>
          </p:nvPr>
        </p:nvSpPr>
        <p:spPr>
          <a:xfrm>
            <a:off x="918997" y="5014780"/>
            <a:ext cx="9594667" cy="1056117"/>
          </a:xfrm>
          <a:prstGeom prst="rect">
            <a:avLst/>
          </a:prstGeom>
        </p:spPr>
        <p:txBody>
          <a:bodyPr>
            <a:noAutofit/>
          </a:bodyPr>
          <a:lstStyle>
            <a:lvl1pPr marL="0" indent="0" algn="l">
              <a:lnSpc>
                <a:spcPct val="100000"/>
              </a:lnSpc>
              <a:spcBef>
                <a:spcPts val="1600"/>
              </a:spcBef>
              <a:buNone/>
              <a:defRPr sz="1600"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6" name="Text Placeholder 10"/>
          <p:cNvSpPr>
            <a:spLocks noGrp="1"/>
          </p:cNvSpPr>
          <p:nvPr>
            <p:ph type="body" sz="quarter" idx="41"/>
          </p:nvPr>
        </p:nvSpPr>
        <p:spPr>
          <a:xfrm>
            <a:off x="907309" y="4581128"/>
            <a:ext cx="9594667" cy="385672"/>
          </a:xfrm>
          <a:prstGeom prst="rect">
            <a:avLst/>
          </a:prstGeom>
        </p:spPr>
        <p:txBody>
          <a:bodyPr>
            <a:noAutofit/>
          </a:bodyPr>
          <a:lstStyle>
            <a:lvl1pPr marL="0" indent="0" algn="l">
              <a:lnSpc>
                <a:spcPct val="100000"/>
              </a:lnSpc>
              <a:spcBef>
                <a:spcPts val="1600"/>
              </a:spcBef>
              <a:buNone/>
              <a:defRPr sz="1867" b="1"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9"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20" name="Title 1"/>
          <p:cNvSpPr>
            <a:spLocks noGrp="1"/>
          </p:cNvSpPr>
          <p:nvPr>
            <p:ph type="title"/>
          </p:nvPr>
        </p:nvSpPr>
        <p:spPr>
          <a:xfrm>
            <a:off x="911424" y="446408"/>
            <a:ext cx="9601067" cy="778099"/>
          </a:xfrm>
          <a:prstGeom prst="rect">
            <a:avLst/>
          </a:prstGeom>
        </p:spPr>
        <p:txBody>
          <a:bodyPr/>
          <a:lstStyle>
            <a:lvl1pPr algn="l">
              <a:defRPr sz="4800" b="0">
                <a:solidFill>
                  <a:schemeClr val="tx1">
                    <a:lumMod val="95000"/>
                    <a:lumOff val="5000"/>
                  </a:schemeClr>
                </a:solidFill>
                <a:latin typeface="Caviar Dreams" panose="020B0402020204020504" pitchFamily="34" charset="0"/>
              </a:defRPr>
            </a:lvl1pPr>
          </a:lstStyle>
          <a:p>
            <a:r>
              <a:rPr lang="en-US" smtClean="0"/>
              <a:t>Click to edit Master title style</a:t>
            </a:r>
            <a:endParaRPr lang="id-ID" dirty="0"/>
          </a:p>
        </p:txBody>
      </p:sp>
      <p:sp>
        <p:nvSpPr>
          <p:cNvPr id="21" name="Picture Placeholder 2"/>
          <p:cNvSpPr>
            <a:spLocks noGrp="1"/>
          </p:cNvSpPr>
          <p:nvPr>
            <p:ph type="pic" sz="quarter" idx="42"/>
          </p:nvPr>
        </p:nvSpPr>
        <p:spPr>
          <a:xfrm>
            <a:off x="2837824" y="1886500"/>
            <a:ext cx="1920000" cy="1920000"/>
          </a:xfrm>
          <a:prstGeom prst="rect">
            <a:avLst/>
          </a:prstGeom>
          <a:ln w="3810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22" name="Picture Placeholder 2"/>
          <p:cNvSpPr>
            <a:spLocks noGrp="1"/>
          </p:cNvSpPr>
          <p:nvPr>
            <p:ph type="pic" sz="quarter" idx="43"/>
          </p:nvPr>
        </p:nvSpPr>
        <p:spPr>
          <a:xfrm>
            <a:off x="4751957" y="1886500"/>
            <a:ext cx="1920000" cy="1920000"/>
          </a:xfrm>
          <a:prstGeom prst="rect">
            <a:avLst/>
          </a:prstGeom>
          <a:ln w="3810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23" name="Picture Placeholder 2"/>
          <p:cNvSpPr>
            <a:spLocks noGrp="1"/>
          </p:cNvSpPr>
          <p:nvPr>
            <p:ph type="pic" sz="quarter" idx="44"/>
          </p:nvPr>
        </p:nvSpPr>
        <p:spPr>
          <a:xfrm>
            <a:off x="6671957" y="1886500"/>
            <a:ext cx="1920000" cy="1920000"/>
          </a:xfrm>
          <a:prstGeom prst="rect">
            <a:avLst/>
          </a:prstGeom>
          <a:ln w="3810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24" name="Picture Placeholder 2"/>
          <p:cNvSpPr>
            <a:spLocks noGrp="1"/>
          </p:cNvSpPr>
          <p:nvPr>
            <p:ph type="pic" sz="quarter" idx="45"/>
          </p:nvPr>
        </p:nvSpPr>
        <p:spPr>
          <a:xfrm>
            <a:off x="8586091" y="1875321"/>
            <a:ext cx="1920000" cy="1920000"/>
          </a:xfrm>
          <a:prstGeom prst="rect">
            <a:avLst/>
          </a:prstGeom>
          <a:ln w="3810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Tree>
    <p:extLst>
      <p:ext uri="{BB962C8B-B14F-4D97-AF65-F5344CB8AC3E}">
        <p14:creationId xmlns:p14="http://schemas.microsoft.com/office/powerpoint/2010/main" val="7687851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Picture_and_text">
    <p:spTree>
      <p:nvGrpSpPr>
        <p:cNvPr id="1" name=""/>
        <p:cNvGrpSpPr/>
        <p:nvPr/>
      </p:nvGrpSpPr>
      <p:grpSpPr>
        <a:xfrm>
          <a:off x="0" y="0"/>
          <a:ext cx="0" cy="0"/>
          <a:chOff x="0" y="0"/>
          <a:chExt cx="0" cy="0"/>
        </a:xfrm>
      </p:grpSpPr>
      <p:sp>
        <p:nvSpPr>
          <p:cNvPr id="4" name="Picture Placeholder 2"/>
          <p:cNvSpPr>
            <a:spLocks noGrp="1"/>
          </p:cNvSpPr>
          <p:nvPr>
            <p:ph type="pic" sz="quarter" idx="19"/>
          </p:nvPr>
        </p:nvSpPr>
        <p:spPr>
          <a:xfrm>
            <a:off x="9084733" y="1796819"/>
            <a:ext cx="2641600" cy="3376072"/>
          </a:xfrm>
          <a:prstGeom prst="rect">
            <a:avLst/>
          </a:prstGeom>
          <a:ln w="38100">
            <a:noFill/>
          </a:ln>
          <a:effectLst>
            <a:outerShdw blurRad="63500" sx="102000" sy="102000" algn="ctr" rotWithShape="0">
              <a:prstClr val="black">
                <a:alpha val="40000"/>
              </a:prstClr>
            </a:outerShdw>
          </a:effectLst>
        </p:spPr>
        <p:txBody>
          <a:bodyPr rtlCol="0">
            <a:normAutofit/>
          </a:bodyPr>
          <a:lstStyle>
            <a:lvl1pPr marL="0" indent="0">
              <a:buNone/>
              <a:defRPr sz="1867">
                <a:latin typeface="Quicksand" panose="02070303000000060000" pitchFamily="18" charset="0"/>
              </a:defRPr>
            </a:lvl1pPr>
          </a:lstStyle>
          <a:p>
            <a:pPr lvl="0"/>
            <a:endParaRPr lang="en-US" noProof="0" dirty="0"/>
          </a:p>
        </p:txBody>
      </p:sp>
      <p:sp>
        <p:nvSpPr>
          <p:cNvPr id="3" name="Picture Placeholder 2"/>
          <p:cNvSpPr>
            <a:spLocks noGrp="1"/>
          </p:cNvSpPr>
          <p:nvPr>
            <p:ph type="pic" sz="quarter" idx="18"/>
          </p:nvPr>
        </p:nvSpPr>
        <p:spPr>
          <a:xfrm>
            <a:off x="613833" y="1796819"/>
            <a:ext cx="2641600" cy="3356532"/>
          </a:xfrm>
          <a:prstGeom prst="rect">
            <a:avLst/>
          </a:prstGeom>
          <a:ln w="38100">
            <a:noFill/>
          </a:ln>
          <a:effectLst>
            <a:outerShdw blurRad="63500" sx="102000" sy="102000" algn="ctr" rotWithShape="0">
              <a:prstClr val="black">
                <a:alpha val="40000"/>
              </a:prstClr>
            </a:outerShdw>
          </a:effectLst>
        </p:spPr>
        <p:txBody>
          <a:bodyPr rtlCol="0">
            <a:normAutofit/>
          </a:bodyPr>
          <a:lstStyle>
            <a:lvl1pPr marL="0" indent="0">
              <a:buNone/>
              <a:defRPr sz="1867">
                <a:latin typeface="Quicksand" panose="02070303000000060000" pitchFamily="18" charset="0"/>
              </a:defRPr>
            </a:lvl1pPr>
          </a:lstStyle>
          <a:p>
            <a:pPr lvl="0"/>
            <a:endParaRPr lang="en-US" noProof="0" dirty="0"/>
          </a:p>
        </p:txBody>
      </p:sp>
      <p:sp>
        <p:nvSpPr>
          <p:cNvPr id="5" name="Picture Placeholder 2"/>
          <p:cNvSpPr>
            <a:spLocks noGrp="1"/>
          </p:cNvSpPr>
          <p:nvPr>
            <p:ph type="pic" sz="quarter" idx="20"/>
          </p:nvPr>
        </p:nvSpPr>
        <p:spPr>
          <a:xfrm>
            <a:off x="6261100" y="1796819"/>
            <a:ext cx="2641600" cy="3376072"/>
          </a:xfrm>
          <a:prstGeom prst="rect">
            <a:avLst/>
          </a:prstGeom>
          <a:ln w="38100">
            <a:noFill/>
          </a:ln>
          <a:effectLst>
            <a:outerShdw blurRad="63500" sx="102000" sy="102000" algn="ctr" rotWithShape="0">
              <a:prstClr val="black">
                <a:alpha val="40000"/>
              </a:prstClr>
            </a:outerShdw>
          </a:effectLst>
        </p:spPr>
        <p:txBody>
          <a:bodyPr rtlCol="0">
            <a:normAutofit/>
          </a:bodyPr>
          <a:lstStyle>
            <a:lvl1pPr marL="0" indent="0">
              <a:buNone/>
              <a:defRPr sz="1867">
                <a:latin typeface="Quicksand" panose="02070303000000060000" pitchFamily="18" charset="0"/>
              </a:defRPr>
            </a:lvl1pPr>
          </a:lstStyle>
          <a:p>
            <a:pPr lvl="0"/>
            <a:endParaRPr lang="en-US" noProof="0" dirty="0"/>
          </a:p>
        </p:txBody>
      </p:sp>
      <p:sp>
        <p:nvSpPr>
          <p:cNvPr id="6" name="Picture Placeholder 2"/>
          <p:cNvSpPr>
            <a:spLocks noGrp="1"/>
          </p:cNvSpPr>
          <p:nvPr>
            <p:ph type="pic" sz="quarter" idx="21"/>
          </p:nvPr>
        </p:nvSpPr>
        <p:spPr>
          <a:xfrm>
            <a:off x="3437467" y="1796819"/>
            <a:ext cx="2641600" cy="3376072"/>
          </a:xfrm>
          <a:prstGeom prst="rect">
            <a:avLst/>
          </a:prstGeom>
          <a:ln w="38100">
            <a:noFill/>
          </a:ln>
          <a:effectLst>
            <a:outerShdw blurRad="63500" sx="102000" sy="102000" algn="ctr" rotWithShape="0">
              <a:prstClr val="black">
                <a:alpha val="40000"/>
              </a:prstClr>
            </a:outerShdw>
          </a:effectLst>
        </p:spPr>
        <p:txBody>
          <a:bodyPr rtlCol="0">
            <a:normAutofit/>
          </a:bodyPr>
          <a:lstStyle>
            <a:lvl1pPr marL="0" indent="0">
              <a:buNone/>
              <a:defRPr sz="1867">
                <a:latin typeface="Quicksand" panose="02070303000000060000" pitchFamily="18" charset="0"/>
              </a:defRPr>
            </a:lvl1pPr>
          </a:lstStyle>
          <a:p>
            <a:pPr lvl="0"/>
            <a:endParaRPr lang="en-US" noProof="0" dirty="0"/>
          </a:p>
        </p:txBody>
      </p:sp>
      <p:sp>
        <p:nvSpPr>
          <p:cNvPr id="8" name="Text Placeholder 10"/>
          <p:cNvSpPr>
            <a:spLocks noGrp="1"/>
          </p:cNvSpPr>
          <p:nvPr>
            <p:ph type="body" sz="quarter" idx="23"/>
          </p:nvPr>
        </p:nvSpPr>
        <p:spPr>
          <a:xfrm>
            <a:off x="609600" y="5599766"/>
            <a:ext cx="2641600" cy="502788"/>
          </a:xfrm>
          <a:prstGeom prst="rect">
            <a:avLst/>
          </a:prstGeom>
        </p:spPr>
        <p:txBody>
          <a:bodyPr>
            <a:noAutofit/>
          </a:bodyPr>
          <a:lstStyle>
            <a:lvl1pPr marL="0" indent="0" algn="ctr">
              <a:lnSpc>
                <a:spcPct val="100000"/>
              </a:lnSpc>
              <a:spcBef>
                <a:spcPts val="1600"/>
              </a:spcBef>
              <a:buNone/>
              <a:defRPr sz="1600" b="0" baseline="0">
                <a:solidFill>
                  <a:srgbClr val="1C1306"/>
                </a:solidFill>
                <a:latin typeface="Quicksand" panose="02070303000000060000" pitchFamily="18" charset="0"/>
                <a:cs typeface="Narkisim" pitchFamily="34" charset="-79"/>
              </a:defRPr>
            </a:lvl1pPr>
          </a:lstStyle>
          <a:p>
            <a:pPr lvl="0"/>
            <a:r>
              <a:rPr lang="en-US" smtClean="0"/>
              <a:t>Click to edit Master text styles</a:t>
            </a:r>
          </a:p>
        </p:txBody>
      </p:sp>
      <p:sp>
        <p:nvSpPr>
          <p:cNvPr id="10" name="Text Placeholder 10"/>
          <p:cNvSpPr>
            <a:spLocks noGrp="1"/>
          </p:cNvSpPr>
          <p:nvPr>
            <p:ph type="body" sz="quarter" idx="25"/>
          </p:nvPr>
        </p:nvSpPr>
        <p:spPr>
          <a:xfrm>
            <a:off x="3429000" y="5599766"/>
            <a:ext cx="2641600" cy="502788"/>
          </a:xfrm>
          <a:prstGeom prst="rect">
            <a:avLst/>
          </a:prstGeom>
        </p:spPr>
        <p:txBody>
          <a:bodyPr>
            <a:noAutofit/>
          </a:bodyPr>
          <a:lstStyle>
            <a:lvl1pPr marL="0" indent="0" algn="ctr">
              <a:lnSpc>
                <a:spcPct val="100000"/>
              </a:lnSpc>
              <a:spcBef>
                <a:spcPts val="1600"/>
              </a:spcBef>
              <a:buNone/>
              <a:defRPr sz="1600" b="0" baseline="0">
                <a:solidFill>
                  <a:srgbClr val="1C1306"/>
                </a:solidFill>
                <a:latin typeface="Quicksand" panose="02070303000000060000" pitchFamily="18" charset="0"/>
                <a:cs typeface="Narkisim" pitchFamily="34" charset="-79"/>
              </a:defRPr>
            </a:lvl1pPr>
          </a:lstStyle>
          <a:p>
            <a:pPr lvl="0"/>
            <a:r>
              <a:rPr lang="en-US" smtClean="0"/>
              <a:t>Click to edit Master text styles</a:t>
            </a:r>
          </a:p>
        </p:txBody>
      </p:sp>
      <p:sp>
        <p:nvSpPr>
          <p:cNvPr id="12" name="Text Placeholder 10"/>
          <p:cNvSpPr>
            <a:spLocks noGrp="1"/>
          </p:cNvSpPr>
          <p:nvPr>
            <p:ph type="body" sz="quarter" idx="27"/>
          </p:nvPr>
        </p:nvSpPr>
        <p:spPr>
          <a:xfrm>
            <a:off x="6261100" y="5599766"/>
            <a:ext cx="2641600" cy="502788"/>
          </a:xfrm>
          <a:prstGeom prst="rect">
            <a:avLst/>
          </a:prstGeom>
        </p:spPr>
        <p:txBody>
          <a:bodyPr>
            <a:noAutofit/>
          </a:bodyPr>
          <a:lstStyle>
            <a:lvl1pPr marL="0" indent="0" algn="ctr">
              <a:lnSpc>
                <a:spcPct val="100000"/>
              </a:lnSpc>
              <a:spcBef>
                <a:spcPts val="1600"/>
              </a:spcBef>
              <a:buNone/>
              <a:defRPr sz="1600" b="0" baseline="0">
                <a:solidFill>
                  <a:srgbClr val="1C1306"/>
                </a:solidFill>
                <a:latin typeface="Quicksand" panose="02070303000000060000" pitchFamily="18" charset="0"/>
                <a:cs typeface="Narkisim" pitchFamily="34" charset="-79"/>
              </a:defRPr>
            </a:lvl1pPr>
          </a:lstStyle>
          <a:p>
            <a:pPr lvl="0"/>
            <a:r>
              <a:rPr lang="en-US" smtClean="0"/>
              <a:t>Click to edit Master text styles</a:t>
            </a:r>
          </a:p>
        </p:txBody>
      </p:sp>
      <p:sp>
        <p:nvSpPr>
          <p:cNvPr id="13" name="Text Placeholder 10"/>
          <p:cNvSpPr>
            <a:spLocks noGrp="1"/>
          </p:cNvSpPr>
          <p:nvPr>
            <p:ph type="body" sz="quarter" idx="28"/>
          </p:nvPr>
        </p:nvSpPr>
        <p:spPr>
          <a:xfrm>
            <a:off x="609600" y="5180168"/>
            <a:ext cx="2641600" cy="381000"/>
          </a:xfrm>
          <a:prstGeom prst="rect">
            <a:avLst/>
          </a:prstGeom>
          <a:noFill/>
          <a:ln>
            <a:noFill/>
          </a:ln>
        </p:spPr>
        <p:txBody>
          <a:bodyPr anchor="ctr">
            <a:noAutofit/>
          </a:bodyPr>
          <a:lstStyle>
            <a:lvl1pPr marL="0" indent="0" algn="ctr">
              <a:lnSpc>
                <a:spcPct val="100000"/>
              </a:lnSpc>
              <a:spcBef>
                <a:spcPts val="1600"/>
              </a:spcBef>
              <a:buNone/>
              <a:defRPr sz="1867" b="1" baseline="0">
                <a:solidFill>
                  <a:schemeClr val="accent3">
                    <a:lumMod val="50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4" name="Text Placeholder 10"/>
          <p:cNvSpPr>
            <a:spLocks noGrp="1"/>
          </p:cNvSpPr>
          <p:nvPr>
            <p:ph type="body" sz="quarter" idx="29"/>
          </p:nvPr>
        </p:nvSpPr>
        <p:spPr>
          <a:xfrm>
            <a:off x="9080500" y="5599765"/>
            <a:ext cx="2641600" cy="502788"/>
          </a:xfrm>
          <a:prstGeom prst="rect">
            <a:avLst/>
          </a:prstGeom>
        </p:spPr>
        <p:txBody>
          <a:bodyPr>
            <a:noAutofit/>
          </a:bodyPr>
          <a:lstStyle>
            <a:lvl1pPr marL="0" indent="0" algn="ctr">
              <a:lnSpc>
                <a:spcPct val="100000"/>
              </a:lnSpc>
              <a:spcBef>
                <a:spcPts val="1600"/>
              </a:spcBef>
              <a:buNone/>
              <a:defRPr sz="1600" b="0" baseline="0">
                <a:solidFill>
                  <a:srgbClr val="1C1306"/>
                </a:solidFill>
                <a:latin typeface="Quicksand" panose="02070303000000060000" pitchFamily="18" charset="0"/>
                <a:cs typeface="Narkisim" pitchFamily="34" charset="-79"/>
              </a:defRPr>
            </a:lvl1pPr>
          </a:lstStyle>
          <a:p>
            <a:pPr lvl="0"/>
            <a:r>
              <a:rPr lang="en-US" smtClean="0"/>
              <a:t>Click to edit Master text styles</a:t>
            </a:r>
          </a:p>
        </p:txBody>
      </p:sp>
      <p:sp>
        <p:nvSpPr>
          <p:cNvPr id="17" name="Text Placeholder 10"/>
          <p:cNvSpPr>
            <a:spLocks noGrp="1"/>
          </p:cNvSpPr>
          <p:nvPr>
            <p:ph type="body" sz="quarter" idx="30"/>
          </p:nvPr>
        </p:nvSpPr>
        <p:spPr>
          <a:xfrm>
            <a:off x="3429000" y="5180168"/>
            <a:ext cx="2641600" cy="381000"/>
          </a:xfrm>
          <a:prstGeom prst="rect">
            <a:avLst/>
          </a:prstGeom>
          <a:noFill/>
          <a:ln>
            <a:noFill/>
          </a:ln>
        </p:spPr>
        <p:txBody>
          <a:bodyPr>
            <a:noAutofit/>
          </a:bodyPr>
          <a:lstStyle>
            <a:lvl1pPr marL="0" indent="0" algn="ctr">
              <a:lnSpc>
                <a:spcPct val="100000"/>
              </a:lnSpc>
              <a:spcBef>
                <a:spcPts val="1600"/>
              </a:spcBef>
              <a:buNone/>
              <a:defRPr sz="1867" b="1" baseline="0">
                <a:solidFill>
                  <a:schemeClr val="accent3">
                    <a:lumMod val="50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8" name="Text Placeholder 10"/>
          <p:cNvSpPr>
            <a:spLocks noGrp="1"/>
          </p:cNvSpPr>
          <p:nvPr>
            <p:ph type="body" sz="quarter" idx="31"/>
          </p:nvPr>
        </p:nvSpPr>
        <p:spPr>
          <a:xfrm>
            <a:off x="6265760" y="5180168"/>
            <a:ext cx="2641600" cy="381000"/>
          </a:xfrm>
          <a:prstGeom prst="rect">
            <a:avLst/>
          </a:prstGeom>
          <a:noFill/>
          <a:ln>
            <a:noFill/>
          </a:ln>
        </p:spPr>
        <p:txBody>
          <a:bodyPr>
            <a:noAutofit/>
          </a:bodyPr>
          <a:lstStyle>
            <a:lvl1pPr marL="0" indent="0" algn="ctr">
              <a:lnSpc>
                <a:spcPct val="100000"/>
              </a:lnSpc>
              <a:spcBef>
                <a:spcPts val="1600"/>
              </a:spcBef>
              <a:buNone/>
              <a:defRPr sz="1867" b="1" baseline="0">
                <a:solidFill>
                  <a:schemeClr val="accent3">
                    <a:lumMod val="50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9" name="Text Placeholder 10"/>
          <p:cNvSpPr>
            <a:spLocks noGrp="1"/>
          </p:cNvSpPr>
          <p:nvPr>
            <p:ph type="body" sz="quarter" idx="32"/>
          </p:nvPr>
        </p:nvSpPr>
        <p:spPr>
          <a:xfrm>
            <a:off x="9080500" y="5192189"/>
            <a:ext cx="2641600" cy="381000"/>
          </a:xfrm>
          <a:prstGeom prst="rect">
            <a:avLst/>
          </a:prstGeom>
          <a:noFill/>
          <a:ln>
            <a:noFill/>
          </a:ln>
        </p:spPr>
        <p:txBody>
          <a:bodyPr>
            <a:noAutofit/>
          </a:bodyPr>
          <a:lstStyle>
            <a:lvl1pPr marL="0" indent="0" algn="ctr">
              <a:lnSpc>
                <a:spcPct val="100000"/>
              </a:lnSpc>
              <a:spcBef>
                <a:spcPts val="1600"/>
              </a:spcBef>
              <a:buNone/>
              <a:defRPr sz="1867" b="1" baseline="0">
                <a:solidFill>
                  <a:schemeClr val="accent3">
                    <a:lumMod val="50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21"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22" name="Title 1"/>
          <p:cNvSpPr>
            <a:spLocks noGrp="1"/>
          </p:cNvSpPr>
          <p:nvPr>
            <p:ph type="title"/>
          </p:nvPr>
        </p:nvSpPr>
        <p:spPr>
          <a:xfrm>
            <a:off x="911424" y="446408"/>
            <a:ext cx="9601067" cy="778099"/>
          </a:xfrm>
          <a:prstGeom prst="rect">
            <a:avLst/>
          </a:prstGeom>
        </p:spPr>
        <p:txBody>
          <a:bodyPr/>
          <a:lstStyle>
            <a:lvl1pPr algn="l">
              <a:defRPr sz="4800" b="0">
                <a:solidFill>
                  <a:schemeClr val="tx1">
                    <a:lumMod val="95000"/>
                    <a:lumOff val="5000"/>
                  </a:schemeClr>
                </a:solidFill>
                <a:latin typeface="Caviar Dreams" panose="020B0402020204020504" pitchFamily="34" charset="0"/>
              </a:defRPr>
            </a:lvl1pPr>
          </a:lstStyle>
          <a:p>
            <a:r>
              <a:rPr lang="en-US" smtClean="0"/>
              <a:t>Click to edit Master title style</a:t>
            </a:r>
            <a:endParaRPr lang="id-ID" dirty="0"/>
          </a:p>
        </p:txBody>
      </p:sp>
    </p:spTree>
    <p:extLst>
      <p:ext uri="{BB962C8B-B14F-4D97-AF65-F5344CB8AC3E}">
        <p14:creationId xmlns:p14="http://schemas.microsoft.com/office/powerpoint/2010/main" val="92237064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5" name="Text Placeholder 8"/>
          <p:cNvSpPr>
            <a:spLocks noGrp="1"/>
          </p:cNvSpPr>
          <p:nvPr>
            <p:ph type="body" sz="quarter" idx="30"/>
          </p:nvPr>
        </p:nvSpPr>
        <p:spPr>
          <a:xfrm>
            <a:off x="1103445" y="5445224"/>
            <a:ext cx="9889099" cy="768085"/>
          </a:xfrm>
          <a:prstGeom prst="rect">
            <a:avLst/>
          </a:prstGeom>
          <a:noFill/>
        </p:spPr>
        <p:txBody>
          <a:bodyPr/>
          <a:lstStyle>
            <a:lvl1pPr marL="0" indent="0">
              <a:lnSpc>
                <a:spcPct val="90000"/>
              </a:lnSpc>
              <a:spcBef>
                <a:spcPts val="800"/>
              </a:spcBef>
              <a:buNone/>
              <a:defRPr sz="1467">
                <a:solidFill>
                  <a:schemeClr val="tx1">
                    <a:lumMod val="95000"/>
                    <a:lumOff val="5000"/>
                  </a:schemeClr>
                </a:solidFill>
                <a:latin typeface="Quicksand" panose="02070303000000060000" pitchFamily="18" charset="0"/>
              </a:defRPr>
            </a:lvl1pPr>
          </a:lstStyle>
          <a:p>
            <a:pPr lvl="0"/>
            <a:endParaRPr lang="en-US" dirty="0"/>
          </a:p>
        </p:txBody>
      </p:sp>
      <p:sp>
        <p:nvSpPr>
          <p:cNvPr id="26" name="Picture Placeholder 5"/>
          <p:cNvSpPr>
            <a:spLocks noGrp="1"/>
          </p:cNvSpPr>
          <p:nvPr>
            <p:ph type="pic" sz="quarter" idx="18"/>
          </p:nvPr>
        </p:nvSpPr>
        <p:spPr>
          <a:xfrm>
            <a:off x="3935760" y="2283133"/>
            <a:ext cx="4080453" cy="2201984"/>
          </a:xfrm>
          <a:prstGeom prst="rect">
            <a:avLst/>
          </a:prstGeom>
          <a:effectLst>
            <a:outerShdw blurRad="63500" sx="102000" sy="102000" algn="ctr" rotWithShape="0">
              <a:prstClr val="black">
                <a:alpha val="40000"/>
              </a:prstClr>
            </a:outerShdw>
          </a:effectLst>
        </p:spPr>
        <p:txBody>
          <a:bodyPr rtlCol="0">
            <a:normAutofit/>
          </a:bodyPr>
          <a:lstStyle>
            <a:lvl1pPr marL="0" indent="0" algn="ctr">
              <a:buNone/>
              <a:defRPr sz="1600">
                <a:solidFill>
                  <a:srgbClr val="1C1306"/>
                </a:solidFill>
                <a:latin typeface="Quicksand" panose="02070303000000060000" pitchFamily="18" charset="0"/>
              </a:defRPr>
            </a:lvl1pPr>
          </a:lstStyle>
          <a:p>
            <a:pPr lvl="0"/>
            <a:endParaRPr lang="en-US" noProof="0" dirty="0"/>
          </a:p>
        </p:txBody>
      </p:sp>
      <p:sp>
        <p:nvSpPr>
          <p:cNvPr id="6"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7" name="Title 1"/>
          <p:cNvSpPr>
            <a:spLocks noGrp="1"/>
          </p:cNvSpPr>
          <p:nvPr>
            <p:ph type="title"/>
          </p:nvPr>
        </p:nvSpPr>
        <p:spPr>
          <a:xfrm>
            <a:off x="911424" y="446408"/>
            <a:ext cx="9601067" cy="778099"/>
          </a:xfrm>
          <a:prstGeom prst="rect">
            <a:avLst/>
          </a:prstGeom>
        </p:spPr>
        <p:txBody>
          <a:bodyPr/>
          <a:lstStyle>
            <a:lvl1pPr algn="l">
              <a:defRPr sz="4800" b="0">
                <a:solidFill>
                  <a:schemeClr val="tx1">
                    <a:lumMod val="95000"/>
                    <a:lumOff val="5000"/>
                  </a:schemeClr>
                </a:solidFill>
                <a:latin typeface="Caviar Dreams" panose="020B0402020204020504" pitchFamily="34" charset="0"/>
              </a:defRPr>
            </a:lvl1pPr>
          </a:lstStyle>
          <a:p>
            <a:r>
              <a:rPr lang="en-US" smtClean="0"/>
              <a:t>Click to edit Master title style</a:t>
            </a:r>
            <a:endParaRPr lang="id-ID" dirty="0"/>
          </a:p>
        </p:txBody>
      </p:sp>
    </p:spTree>
    <p:extLst>
      <p:ext uri="{BB962C8B-B14F-4D97-AF65-F5344CB8AC3E}">
        <p14:creationId xmlns:p14="http://schemas.microsoft.com/office/powerpoint/2010/main" val="169770864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3_Pictures_and_Text">
    <p:spTree>
      <p:nvGrpSpPr>
        <p:cNvPr id="1" name=""/>
        <p:cNvGrpSpPr/>
        <p:nvPr/>
      </p:nvGrpSpPr>
      <p:grpSpPr>
        <a:xfrm>
          <a:off x="0" y="0"/>
          <a:ext cx="0" cy="0"/>
          <a:chOff x="0" y="0"/>
          <a:chExt cx="0" cy="0"/>
        </a:xfrm>
      </p:grpSpPr>
      <p:sp>
        <p:nvSpPr>
          <p:cNvPr id="15" name="Text Placeholder 10"/>
          <p:cNvSpPr>
            <a:spLocks noGrp="1"/>
          </p:cNvSpPr>
          <p:nvPr>
            <p:ph type="body" sz="quarter" idx="34"/>
          </p:nvPr>
        </p:nvSpPr>
        <p:spPr>
          <a:xfrm>
            <a:off x="6096001" y="2276872"/>
            <a:ext cx="5036559" cy="3394896"/>
          </a:xfrm>
          <a:prstGeom prst="rect">
            <a:avLst/>
          </a:prstGeom>
          <a:noFill/>
        </p:spPr>
        <p:txBody>
          <a:bodyPr>
            <a:noAutofit/>
          </a:bodyPr>
          <a:lstStyle>
            <a:lvl1pPr marL="0" indent="0" algn="l">
              <a:lnSpc>
                <a:spcPct val="100000"/>
              </a:lnSpc>
              <a:spcBef>
                <a:spcPts val="1600"/>
              </a:spcBef>
              <a:buNone/>
              <a:defRPr sz="1600" b="0" baseline="0">
                <a:solidFill>
                  <a:schemeClr val="tx1">
                    <a:lumMod val="85000"/>
                    <a:lumOff val="1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6"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8" name="Title 1"/>
          <p:cNvSpPr>
            <a:spLocks noGrp="1"/>
          </p:cNvSpPr>
          <p:nvPr>
            <p:ph type="title"/>
          </p:nvPr>
        </p:nvSpPr>
        <p:spPr>
          <a:xfrm>
            <a:off x="911424" y="446408"/>
            <a:ext cx="9601067" cy="778099"/>
          </a:xfrm>
          <a:prstGeom prst="rect">
            <a:avLst/>
          </a:prstGeom>
        </p:spPr>
        <p:txBody>
          <a:bodyPr/>
          <a:lstStyle>
            <a:lvl1pPr algn="l">
              <a:defRPr sz="4800" b="0">
                <a:solidFill>
                  <a:schemeClr val="tx1">
                    <a:lumMod val="95000"/>
                    <a:lumOff val="5000"/>
                  </a:schemeClr>
                </a:solidFill>
                <a:latin typeface="Caviar Dreams" panose="020B0402020204020504" pitchFamily="34" charset="0"/>
              </a:defRPr>
            </a:lvl1pPr>
          </a:lstStyle>
          <a:p>
            <a:r>
              <a:rPr lang="en-US" smtClean="0"/>
              <a:t>Click to edit Master title style</a:t>
            </a:r>
            <a:endParaRPr lang="id-ID" dirty="0"/>
          </a:p>
        </p:txBody>
      </p:sp>
      <p:sp>
        <p:nvSpPr>
          <p:cNvPr id="20" name="Picture Placeholder 5"/>
          <p:cNvSpPr>
            <a:spLocks noGrp="1"/>
          </p:cNvSpPr>
          <p:nvPr>
            <p:ph type="pic" sz="quarter" idx="18"/>
          </p:nvPr>
        </p:nvSpPr>
        <p:spPr>
          <a:xfrm>
            <a:off x="3215681" y="4101075"/>
            <a:ext cx="2404996" cy="1440160"/>
          </a:xfrm>
          <a:prstGeom prst="rect">
            <a:avLst/>
          </a:prstGeom>
          <a:effectLst>
            <a:outerShdw blurRad="63500" sx="102000" sy="102000" algn="ctr" rotWithShape="0">
              <a:prstClr val="black">
                <a:alpha val="40000"/>
              </a:prstClr>
            </a:outerShdw>
          </a:effectLst>
        </p:spPr>
        <p:txBody>
          <a:bodyPr rtlCol="0">
            <a:normAutofit/>
          </a:bodyPr>
          <a:lstStyle>
            <a:lvl1pPr marL="0" indent="0" algn="ctr">
              <a:buNone/>
              <a:defRPr sz="1600">
                <a:solidFill>
                  <a:srgbClr val="1C1306"/>
                </a:solidFill>
                <a:latin typeface="Quicksand" panose="02070303000000060000" pitchFamily="18" charset="0"/>
              </a:defRPr>
            </a:lvl1pPr>
          </a:lstStyle>
          <a:p>
            <a:pPr lvl="0"/>
            <a:endParaRPr lang="en-US" noProof="0" dirty="0"/>
          </a:p>
        </p:txBody>
      </p:sp>
      <p:sp>
        <p:nvSpPr>
          <p:cNvPr id="21" name="Picture Placeholder 5"/>
          <p:cNvSpPr>
            <a:spLocks noGrp="1"/>
          </p:cNvSpPr>
          <p:nvPr>
            <p:ph type="pic" sz="quarter" idx="35"/>
          </p:nvPr>
        </p:nvSpPr>
        <p:spPr>
          <a:xfrm>
            <a:off x="1204186" y="2805043"/>
            <a:ext cx="3163623" cy="1826077"/>
          </a:xfrm>
          <a:prstGeom prst="rect">
            <a:avLst/>
          </a:prstGeom>
          <a:effectLst>
            <a:outerShdw blurRad="63500" sx="102000" sy="102000" algn="ctr" rotWithShape="0">
              <a:prstClr val="black">
                <a:alpha val="40000"/>
              </a:prstClr>
            </a:outerShdw>
          </a:effectLst>
        </p:spPr>
        <p:txBody>
          <a:bodyPr rtlCol="0">
            <a:normAutofit/>
          </a:bodyPr>
          <a:lstStyle>
            <a:lvl1pPr marL="0" indent="0" algn="ctr">
              <a:buNone/>
              <a:defRPr sz="1600">
                <a:solidFill>
                  <a:srgbClr val="1C1306"/>
                </a:solidFill>
                <a:latin typeface="Quicksand" panose="02070303000000060000" pitchFamily="18" charset="0"/>
              </a:defRPr>
            </a:lvl1pPr>
          </a:lstStyle>
          <a:p>
            <a:pPr lvl="0"/>
            <a:endParaRPr lang="en-US" noProof="0" dirty="0"/>
          </a:p>
        </p:txBody>
      </p:sp>
      <p:sp>
        <p:nvSpPr>
          <p:cNvPr id="27" name="Picture Placeholder 5"/>
          <p:cNvSpPr>
            <a:spLocks noGrp="1"/>
          </p:cNvSpPr>
          <p:nvPr>
            <p:ph type="pic" sz="quarter" idx="36"/>
          </p:nvPr>
        </p:nvSpPr>
        <p:spPr>
          <a:xfrm>
            <a:off x="1158169" y="4457482"/>
            <a:ext cx="589184" cy="1017879"/>
          </a:xfrm>
          <a:prstGeom prst="rect">
            <a:avLst/>
          </a:prstGeom>
          <a:effectLst>
            <a:outerShdw blurRad="63500" sx="102000" sy="102000" algn="ctr" rotWithShape="0">
              <a:prstClr val="black">
                <a:alpha val="40000"/>
              </a:prstClr>
            </a:outerShdw>
          </a:effectLst>
        </p:spPr>
        <p:txBody>
          <a:bodyPr rtlCol="0">
            <a:normAutofit/>
          </a:bodyPr>
          <a:lstStyle>
            <a:lvl1pPr marL="0" indent="0" algn="ctr">
              <a:buNone/>
              <a:defRPr sz="1600">
                <a:solidFill>
                  <a:srgbClr val="1C1306"/>
                </a:solidFill>
                <a:latin typeface="Quicksand" panose="02070303000000060000" pitchFamily="18" charset="0"/>
              </a:defRPr>
            </a:lvl1pPr>
          </a:lstStyle>
          <a:p>
            <a:pPr lvl="0"/>
            <a:endParaRPr lang="en-US" noProof="0" dirty="0"/>
          </a:p>
        </p:txBody>
      </p:sp>
    </p:spTree>
    <p:extLst>
      <p:ext uri="{BB962C8B-B14F-4D97-AF65-F5344CB8AC3E}">
        <p14:creationId xmlns:p14="http://schemas.microsoft.com/office/powerpoint/2010/main" val="272265093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3_Pictures">
    <p:spTree>
      <p:nvGrpSpPr>
        <p:cNvPr id="1" name=""/>
        <p:cNvGrpSpPr/>
        <p:nvPr/>
      </p:nvGrpSpPr>
      <p:grpSpPr>
        <a:xfrm>
          <a:off x="0" y="0"/>
          <a:ext cx="0" cy="0"/>
          <a:chOff x="0" y="0"/>
          <a:chExt cx="0" cy="0"/>
        </a:xfrm>
      </p:grpSpPr>
      <p:sp>
        <p:nvSpPr>
          <p:cNvPr id="5" name="Text Placeholder 10"/>
          <p:cNvSpPr>
            <a:spLocks noGrp="1"/>
          </p:cNvSpPr>
          <p:nvPr>
            <p:ph type="body" sz="quarter" idx="19"/>
          </p:nvPr>
        </p:nvSpPr>
        <p:spPr>
          <a:xfrm>
            <a:off x="1535733" y="4699496"/>
            <a:ext cx="2256011" cy="1225781"/>
          </a:xfrm>
          <a:prstGeom prst="rect">
            <a:avLst/>
          </a:prstGeom>
          <a:noFill/>
        </p:spPr>
        <p:txBody>
          <a:bodyPr>
            <a:noAutofit/>
          </a:bodyPr>
          <a:lstStyle>
            <a:lvl1pPr marL="0" indent="0" algn="ctr">
              <a:lnSpc>
                <a:spcPct val="100000"/>
              </a:lnSpc>
              <a:spcBef>
                <a:spcPts val="1600"/>
              </a:spcBef>
              <a:buNone/>
              <a:defRPr sz="1600"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6" name="Text Placeholder 10"/>
          <p:cNvSpPr>
            <a:spLocks noGrp="1"/>
          </p:cNvSpPr>
          <p:nvPr>
            <p:ph type="body" sz="quarter" idx="21"/>
          </p:nvPr>
        </p:nvSpPr>
        <p:spPr>
          <a:xfrm>
            <a:off x="1535733" y="4293096"/>
            <a:ext cx="2256011" cy="406400"/>
          </a:xfrm>
          <a:prstGeom prst="rect">
            <a:avLst/>
          </a:prstGeom>
          <a:noFill/>
        </p:spPr>
        <p:txBody>
          <a:bodyPr>
            <a:noAutofit/>
          </a:bodyPr>
          <a:lstStyle>
            <a:lvl1pPr marL="0" indent="0" algn="ctr">
              <a:lnSpc>
                <a:spcPct val="100000"/>
              </a:lnSpc>
              <a:spcBef>
                <a:spcPts val="1600"/>
              </a:spcBef>
              <a:buNone/>
              <a:defRPr sz="1867" b="1" baseline="0">
                <a:solidFill>
                  <a:schemeClr val="accent3">
                    <a:lumMod val="50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20" name="Picture Placeholder 2"/>
          <p:cNvSpPr>
            <a:spLocks noGrp="1"/>
          </p:cNvSpPr>
          <p:nvPr>
            <p:ph type="pic" sz="quarter" idx="32"/>
          </p:nvPr>
        </p:nvSpPr>
        <p:spPr>
          <a:xfrm>
            <a:off x="1535733" y="1869528"/>
            <a:ext cx="2256011" cy="2327557"/>
          </a:xfrm>
          <a:prstGeom prst="flowChartOffpageConnector">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10"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1" name="Title 1"/>
          <p:cNvSpPr>
            <a:spLocks noGrp="1"/>
          </p:cNvSpPr>
          <p:nvPr>
            <p:ph type="title"/>
          </p:nvPr>
        </p:nvSpPr>
        <p:spPr>
          <a:xfrm>
            <a:off x="911424" y="446408"/>
            <a:ext cx="9601067" cy="778099"/>
          </a:xfrm>
          <a:prstGeom prst="rect">
            <a:avLst/>
          </a:prstGeom>
        </p:spPr>
        <p:txBody>
          <a:bodyPr/>
          <a:lstStyle>
            <a:lvl1pPr algn="l">
              <a:defRPr sz="4800" b="0">
                <a:solidFill>
                  <a:schemeClr val="tx1">
                    <a:lumMod val="95000"/>
                    <a:lumOff val="5000"/>
                  </a:schemeClr>
                </a:solidFill>
                <a:latin typeface="Caviar Dreams" panose="020B0402020204020504" pitchFamily="34" charset="0"/>
              </a:defRPr>
            </a:lvl1pPr>
          </a:lstStyle>
          <a:p>
            <a:r>
              <a:rPr lang="en-US" smtClean="0"/>
              <a:t>Click to edit Master title style</a:t>
            </a:r>
            <a:endParaRPr lang="id-ID" dirty="0"/>
          </a:p>
        </p:txBody>
      </p:sp>
      <p:sp>
        <p:nvSpPr>
          <p:cNvPr id="12" name="Picture Placeholder 2"/>
          <p:cNvSpPr>
            <a:spLocks noGrp="1"/>
          </p:cNvSpPr>
          <p:nvPr>
            <p:ph type="pic" sz="quarter" idx="40"/>
          </p:nvPr>
        </p:nvSpPr>
        <p:spPr>
          <a:xfrm>
            <a:off x="4800096" y="1869528"/>
            <a:ext cx="2256011" cy="2327557"/>
          </a:xfrm>
          <a:prstGeom prst="flowChartOffpageConnector">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13" name="Picture Placeholder 2"/>
          <p:cNvSpPr>
            <a:spLocks noGrp="1"/>
          </p:cNvSpPr>
          <p:nvPr>
            <p:ph type="pic" sz="quarter" idx="41"/>
          </p:nvPr>
        </p:nvSpPr>
        <p:spPr>
          <a:xfrm>
            <a:off x="8064459" y="1877664"/>
            <a:ext cx="2256011" cy="2327557"/>
          </a:xfrm>
          <a:prstGeom prst="flowChartOffpageConnector">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21" name="Text Placeholder 10"/>
          <p:cNvSpPr>
            <a:spLocks noGrp="1"/>
          </p:cNvSpPr>
          <p:nvPr>
            <p:ph type="body" sz="quarter" idx="42"/>
          </p:nvPr>
        </p:nvSpPr>
        <p:spPr>
          <a:xfrm>
            <a:off x="4800096" y="4699496"/>
            <a:ext cx="2256011" cy="1225781"/>
          </a:xfrm>
          <a:prstGeom prst="rect">
            <a:avLst/>
          </a:prstGeom>
          <a:noFill/>
        </p:spPr>
        <p:txBody>
          <a:bodyPr>
            <a:noAutofit/>
          </a:bodyPr>
          <a:lstStyle>
            <a:lvl1pPr marL="0" indent="0" algn="ctr">
              <a:lnSpc>
                <a:spcPct val="100000"/>
              </a:lnSpc>
              <a:spcBef>
                <a:spcPts val="1600"/>
              </a:spcBef>
              <a:buNone/>
              <a:defRPr sz="1600"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22" name="Text Placeholder 10"/>
          <p:cNvSpPr>
            <a:spLocks noGrp="1"/>
          </p:cNvSpPr>
          <p:nvPr>
            <p:ph type="body" sz="quarter" idx="43"/>
          </p:nvPr>
        </p:nvSpPr>
        <p:spPr>
          <a:xfrm>
            <a:off x="4800096" y="4293096"/>
            <a:ext cx="2256011" cy="406400"/>
          </a:xfrm>
          <a:prstGeom prst="rect">
            <a:avLst/>
          </a:prstGeom>
          <a:noFill/>
        </p:spPr>
        <p:txBody>
          <a:bodyPr>
            <a:noAutofit/>
          </a:bodyPr>
          <a:lstStyle>
            <a:lvl1pPr marL="0" indent="0" algn="ctr">
              <a:lnSpc>
                <a:spcPct val="100000"/>
              </a:lnSpc>
              <a:spcBef>
                <a:spcPts val="1600"/>
              </a:spcBef>
              <a:buNone/>
              <a:defRPr sz="1867" b="1" baseline="0">
                <a:solidFill>
                  <a:schemeClr val="accent3">
                    <a:lumMod val="50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23" name="Text Placeholder 10"/>
          <p:cNvSpPr>
            <a:spLocks noGrp="1"/>
          </p:cNvSpPr>
          <p:nvPr>
            <p:ph type="body" sz="quarter" idx="44"/>
          </p:nvPr>
        </p:nvSpPr>
        <p:spPr>
          <a:xfrm>
            <a:off x="8064459" y="4699496"/>
            <a:ext cx="2256011" cy="1225781"/>
          </a:xfrm>
          <a:prstGeom prst="rect">
            <a:avLst/>
          </a:prstGeom>
          <a:noFill/>
        </p:spPr>
        <p:txBody>
          <a:bodyPr>
            <a:noAutofit/>
          </a:bodyPr>
          <a:lstStyle>
            <a:lvl1pPr marL="0" indent="0" algn="ctr">
              <a:lnSpc>
                <a:spcPct val="100000"/>
              </a:lnSpc>
              <a:spcBef>
                <a:spcPts val="1600"/>
              </a:spcBef>
              <a:buNone/>
              <a:defRPr sz="1600"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24" name="Text Placeholder 10"/>
          <p:cNvSpPr>
            <a:spLocks noGrp="1"/>
          </p:cNvSpPr>
          <p:nvPr>
            <p:ph type="body" sz="quarter" idx="45"/>
          </p:nvPr>
        </p:nvSpPr>
        <p:spPr>
          <a:xfrm>
            <a:off x="8064459" y="4293096"/>
            <a:ext cx="2256011" cy="406400"/>
          </a:xfrm>
          <a:prstGeom prst="rect">
            <a:avLst/>
          </a:prstGeom>
          <a:noFill/>
        </p:spPr>
        <p:txBody>
          <a:bodyPr>
            <a:noAutofit/>
          </a:bodyPr>
          <a:lstStyle>
            <a:lvl1pPr marL="0" indent="0" algn="ctr">
              <a:lnSpc>
                <a:spcPct val="100000"/>
              </a:lnSpc>
              <a:spcBef>
                <a:spcPts val="1600"/>
              </a:spcBef>
              <a:buNone/>
              <a:defRPr sz="1867" b="1" baseline="0">
                <a:solidFill>
                  <a:schemeClr val="accent3">
                    <a:lumMod val="50000"/>
                  </a:schemeClr>
                </a:solidFill>
                <a:latin typeface="Quicksand" panose="02070303000000060000" pitchFamily="18" charset="0"/>
                <a:cs typeface="Narkisim" pitchFamily="34" charset="-79"/>
              </a:defRPr>
            </a:lvl1pPr>
          </a:lstStyle>
          <a:p>
            <a:pPr lvl="0"/>
            <a:r>
              <a:rPr lang="en-US" smtClean="0"/>
              <a:t>Click to edit Master text styles</a:t>
            </a:r>
          </a:p>
        </p:txBody>
      </p:sp>
    </p:spTree>
    <p:extLst>
      <p:ext uri="{BB962C8B-B14F-4D97-AF65-F5344CB8AC3E}">
        <p14:creationId xmlns:p14="http://schemas.microsoft.com/office/powerpoint/2010/main" val="276221295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Text_and_2_Pictures">
    <p:spTree>
      <p:nvGrpSpPr>
        <p:cNvPr id="1" name=""/>
        <p:cNvGrpSpPr/>
        <p:nvPr/>
      </p:nvGrpSpPr>
      <p:grpSpPr>
        <a:xfrm>
          <a:off x="0" y="0"/>
          <a:ext cx="0" cy="0"/>
          <a:chOff x="0" y="0"/>
          <a:chExt cx="0" cy="0"/>
        </a:xfrm>
      </p:grpSpPr>
      <p:sp>
        <p:nvSpPr>
          <p:cNvPr id="5" name="Text Placeholder 10"/>
          <p:cNvSpPr>
            <a:spLocks noGrp="1"/>
          </p:cNvSpPr>
          <p:nvPr>
            <p:ph type="body" sz="quarter" idx="34"/>
          </p:nvPr>
        </p:nvSpPr>
        <p:spPr>
          <a:xfrm>
            <a:off x="911424" y="2124745"/>
            <a:ext cx="5666877" cy="3359999"/>
          </a:xfrm>
          <a:prstGeom prst="rect">
            <a:avLst/>
          </a:prstGeom>
        </p:spPr>
        <p:txBody>
          <a:bodyPr>
            <a:noAutofit/>
          </a:bodyPr>
          <a:lstStyle>
            <a:lvl1pPr marL="0" indent="0" algn="l">
              <a:lnSpc>
                <a:spcPct val="100000"/>
              </a:lnSpc>
              <a:spcBef>
                <a:spcPts val="1600"/>
              </a:spcBef>
              <a:buNone/>
              <a:defRPr sz="1600" b="0" baseline="0">
                <a:solidFill>
                  <a:schemeClr val="tx1">
                    <a:lumMod val="95000"/>
                    <a:lumOff val="5000"/>
                  </a:schemeClr>
                </a:solidFill>
                <a:latin typeface="Quicksand" panose="02070303000000060000" pitchFamily="18" charset="0"/>
                <a:cs typeface="Narkisim" pitchFamily="34" charset="-79"/>
              </a:defRPr>
            </a:lvl1pPr>
          </a:lstStyle>
          <a:p>
            <a:pPr lvl="0"/>
            <a:r>
              <a:rPr lang="en-US" dirty="0" smtClean="0"/>
              <a:t>Click to edit Master text styles</a:t>
            </a:r>
          </a:p>
        </p:txBody>
      </p:sp>
      <p:sp>
        <p:nvSpPr>
          <p:cNvPr id="3" name="Picture Placeholder 2"/>
          <p:cNvSpPr>
            <a:spLocks noGrp="1"/>
          </p:cNvSpPr>
          <p:nvPr>
            <p:ph type="pic" sz="quarter" idx="35"/>
          </p:nvPr>
        </p:nvSpPr>
        <p:spPr>
          <a:xfrm>
            <a:off x="8496267" y="2104768"/>
            <a:ext cx="2880320" cy="2495904"/>
          </a:xfrm>
          <a:prstGeom prst="flowChartMerge">
            <a:avLst/>
          </a:prstGeom>
          <a:noFill/>
          <a:ln w="57150">
            <a:noFill/>
          </a:ln>
          <a:effectLst>
            <a:outerShdw blurRad="50800" dist="38100" dir="10800000" algn="r" rotWithShape="0">
              <a:prstClr val="black">
                <a:alpha val="40000"/>
              </a:prstClr>
            </a:outerShdw>
          </a:effectLst>
        </p:spPr>
        <p:txBody>
          <a:bodyPr rtlCol="0">
            <a:normAutofit/>
          </a:bodyPr>
          <a:lstStyle>
            <a:lvl1pPr marL="0" indent="0">
              <a:buNone/>
              <a:defRPr sz="1867">
                <a:latin typeface="Quicksand" panose="02070303000000060000" pitchFamily="18" charset="0"/>
              </a:defRPr>
            </a:lvl1pPr>
          </a:lstStyle>
          <a:p>
            <a:pPr lvl="0"/>
            <a:endParaRPr lang="en-US" noProof="0" dirty="0"/>
          </a:p>
        </p:txBody>
      </p:sp>
      <p:sp>
        <p:nvSpPr>
          <p:cNvPr id="9"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0" name="Title 1"/>
          <p:cNvSpPr>
            <a:spLocks noGrp="1"/>
          </p:cNvSpPr>
          <p:nvPr>
            <p:ph type="title"/>
          </p:nvPr>
        </p:nvSpPr>
        <p:spPr>
          <a:xfrm>
            <a:off x="911424" y="446408"/>
            <a:ext cx="9601067" cy="778099"/>
          </a:xfrm>
          <a:prstGeom prst="rect">
            <a:avLst/>
          </a:prstGeom>
        </p:spPr>
        <p:txBody>
          <a:bodyPr/>
          <a:lstStyle>
            <a:lvl1pPr algn="l">
              <a:defRPr sz="4800" b="1">
                <a:solidFill>
                  <a:schemeClr val="accent3"/>
                </a:solidFill>
                <a:latin typeface="Caviar Dreams" panose="020B0402020204020504" pitchFamily="34" charset="0"/>
              </a:defRPr>
            </a:lvl1pPr>
          </a:lstStyle>
          <a:p>
            <a:r>
              <a:rPr lang="en-US" dirty="0" smtClean="0"/>
              <a:t>Click to edit Master title style</a:t>
            </a:r>
            <a:endParaRPr lang="id-ID" dirty="0"/>
          </a:p>
        </p:txBody>
      </p:sp>
      <p:sp>
        <p:nvSpPr>
          <p:cNvPr id="11" name="Picture Placeholder 2"/>
          <p:cNvSpPr>
            <a:spLocks noGrp="1"/>
          </p:cNvSpPr>
          <p:nvPr>
            <p:ph type="pic" sz="quarter" idx="36"/>
          </p:nvPr>
        </p:nvSpPr>
        <p:spPr>
          <a:xfrm>
            <a:off x="6960096" y="2680832"/>
            <a:ext cx="3360373" cy="2976331"/>
          </a:xfrm>
          <a:prstGeom prst="flowChartExtract">
            <a:avLst/>
          </a:prstGeom>
          <a:noFill/>
          <a:ln w="57150">
            <a:noFill/>
          </a:ln>
          <a:effectLst>
            <a:outerShdw blurRad="50800" dist="38100" dir="10800000" algn="r" rotWithShape="0">
              <a:prstClr val="black">
                <a:alpha val="40000"/>
              </a:prstClr>
            </a:outerShdw>
          </a:effectLst>
        </p:spPr>
        <p:txBody>
          <a:bodyPr rtlCol="0">
            <a:normAutofit/>
          </a:bodyPr>
          <a:lstStyle>
            <a:lvl1pPr marL="0" indent="0">
              <a:buNone/>
              <a:defRPr sz="1867">
                <a:latin typeface="Quicksand" panose="02070303000000060000" pitchFamily="18" charset="0"/>
              </a:defRPr>
            </a:lvl1pPr>
          </a:lstStyle>
          <a:p>
            <a:pPr lvl="0"/>
            <a:endParaRPr lang="en-US" noProof="0" dirty="0"/>
          </a:p>
        </p:txBody>
      </p:sp>
    </p:spTree>
    <p:extLst>
      <p:ext uri="{BB962C8B-B14F-4D97-AF65-F5344CB8AC3E}">
        <p14:creationId xmlns:p14="http://schemas.microsoft.com/office/powerpoint/2010/main" val="365132410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Gallery">
    <p:spTree>
      <p:nvGrpSpPr>
        <p:cNvPr id="1" name=""/>
        <p:cNvGrpSpPr/>
        <p:nvPr/>
      </p:nvGrpSpPr>
      <p:grpSpPr>
        <a:xfrm>
          <a:off x="0" y="0"/>
          <a:ext cx="0" cy="0"/>
          <a:chOff x="0" y="0"/>
          <a:chExt cx="0" cy="0"/>
        </a:xfrm>
      </p:grpSpPr>
      <p:sp>
        <p:nvSpPr>
          <p:cNvPr id="6" name="Picture Placeholder 2"/>
          <p:cNvSpPr>
            <a:spLocks noGrp="1"/>
          </p:cNvSpPr>
          <p:nvPr>
            <p:ph type="pic" sz="quarter" idx="30"/>
          </p:nvPr>
        </p:nvSpPr>
        <p:spPr>
          <a:xfrm>
            <a:off x="336000" y="1919659"/>
            <a:ext cx="1920000" cy="1920000"/>
          </a:xfrm>
          <a:prstGeom prst="rect">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8"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9" name="Title 1"/>
          <p:cNvSpPr>
            <a:spLocks noGrp="1"/>
          </p:cNvSpPr>
          <p:nvPr>
            <p:ph type="title"/>
          </p:nvPr>
        </p:nvSpPr>
        <p:spPr>
          <a:xfrm>
            <a:off x="911424" y="446408"/>
            <a:ext cx="9601067" cy="778099"/>
          </a:xfrm>
          <a:prstGeom prst="rect">
            <a:avLst/>
          </a:prstGeom>
        </p:spPr>
        <p:txBody>
          <a:bodyPr/>
          <a:lstStyle>
            <a:lvl1pPr algn="l">
              <a:defRPr sz="4800" b="1">
                <a:solidFill>
                  <a:schemeClr val="accent3"/>
                </a:solidFill>
                <a:latin typeface="Caviar Dreams" panose="020B0402020204020504" pitchFamily="34" charset="0"/>
              </a:defRPr>
            </a:lvl1pPr>
          </a:lstStyle>
          <a:p>
            <a:r>
              <a:rPr lang="en-US" dirty="0" smtClean="0"/>
              <a:t>Click to edit Master title style</a:t>
            </a:r>
            <a:endParaRPr lang="id-ID" dirty="0"/>
          </a:p>
        </p:txBody>
      </p:sp>
      <p:sp>
        <p:nvSpPr>
          <p:cNvPr id="11" name="Picture Placeholder 2"/>
          <p:cNvSpPr>
            <a:spLocks noGrp="1"/>
          </p:cNvSpPr>
          <p:nvPr>
            <p:ph type="pic" sz="quarter" idx="31"/>
          </p:nvPr>
        </p:nvSpPr>
        <p:spPr>
          <a:xfrm>
            <a:off x="2256213" y="1919659"/>
            <a:ext cx="1920000" cy="1920000"/>
          </a:xfrm>
          <a:prstGeom prst="rect">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12" name="Picture Placeholder 2"/>
          <p:cNvSpPr>
            <a:spLocks noGrp="1"/>
          </p:cNvSpPr>
          <p:nvPr>
            <p:ph type="pic" sz="quarter" idx="32"/>
          </p:nvPr>
        </p:nvSpPr>
        <p:spPr>
          <a:xfrm>
            <a:off x="336000" y="3839659"/>
            <a:ext cx="3840213" cy="1920000"/>
          </a:xfrm>
          <a:prstGeom prst="rect">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13" name="Picture Placeholder 2"/>
          <p:cNvSpPr>
            <a:spLocks noGrp="1"/>
          </p:cNvSpPr>
          <p:nvPr>
            <p:ph type="pic" sz="quarter" idx="33"/>
          </p:nvPr>
        </p:nvSpPr>
        <p:spPr>
          <a:xfrm>
            <a:off x="4176214" y="1919659"/>
            <a:ext cx="3840213" cy="3840000"/>
          </a:xfrm>
          <a:prstGeom prst="rect">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14" name="Picture Placeholder 2"/>
          <p:cNvSpPr>
            <a:spLocks noGrp="1"/>
          </p:cNvSpPr>
          <p:nvPr>
            <p:ph type="pic" sz="quarter" idx="34"/>
          </p:nvPr>
        </p:nvSpPr>
        <p:spPr>
          <a:xfrm>
            <a:off x="8016427" y="1919659"/>
            <a:ext cx="3840213" cy="1920000"/>
          </a:xfrm>
          <a:prstGeom prst="rect">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15" name="Picture Placeholder 2"/>
          <p:cNvSpPr>
            <a:spLocks noGrp="1"/>
          </p:cNvSpPr>
          <p:nvPr>
            <p:ph type="pic" sz="quarter" idx="35"/>
          </p:nvPr>
        </p:nvSpPr>
        <p:spPr>
          <a:xfrm>
            <a:off x="8016427" y="3839659"/>
            <a:ext cx="1920000" cy="1920000"/>
          </a:xfrm>
          <a:prstGeom prst="rect">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
        <p:nvSpPr>
          <p:cNvPr id="16" name="Picture Placeholder 2"/>
          <p:cNvSpPr>
            <a:spLocks noGrp="1"/>
          </p:cNvSpPr>
          <p:nvPr>
            <p:ph type="pic" sz="quarter" idx="36"/>
          </p:nvPr>
        </p:nvSpPr>
        <p:spPr>
          <a:xfrm>
            <a:off x="9936640" y="3839659"/>
            <a:ext cx="1920000" cy="1920000"/>
          </a:xfrm>
          <a:prstGeom prst="rect">
            <a:avLst/>
          </a:prstGeom>
          <a:ln w="57150">
            <a:noFill/>
          </a:ln>
          <a:effectLst>
            <a:outerShdw blurRad="63500" sx="102000" sy="102000" algn="ctr" rotWithShape="0">
              <a:prstClr val="black">
                <a:alpha val="40000"/>
              </a:prstClr>
            </a:outerShdw>
          </a:effectLst>
        </p:spPr>
        <p:txBody>
          <a:bodyPr rtlCol="0">
            <a:normAutofit/>
          </a:bodyPr>
          <a:lstStyle>
            <a:lvl1pPr marL="0" indent="0">
              <a:buNone/>
              <a:defRPr sz="1867">
                <a:solidFill>
                  <a:srgbClr val="1C1306"/>
                </a:solidFill>
                <a:latin typeface="Quicksand" panose="02070303000000060000" pitchFamily="18" charset="0"/>
              </a:defRPr>
            </a:lvl1pPr>
          </a:lstStyle>
          <a:p>
            <a:pPr lvl="0"/>
            <a:endParaRPr lang="en-US" noProof="0" dirty="0"/>
          </a:p>
        </p:txBody>
      </p:sp>
    </p:spTree>
    <p:extLst>
      <p:ext uri="{BB962C8B-B14F-4D97-AF65-F5344CB8AC3E}">
        <p14:creationId xmlns:p14="http://schemas.microsoft.com/office/powerpoint/2010/main" val="3733254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2">
    <p:spTree>
      <p:nvGrpSpPr>
        <p:cNvPr id="1" name=""/>
        <p:cNvGrpSpPr/>
        <p:nvPr/>
      </p:nvGrpSpPr>
      <p:grpSpPr>
        <a:xfrm>
          <a:off x="0" y="0"/>
          <a:ext cx="0" cy="0"/>
          <a:chOff x="0" y="0"/>
          <a:chExt cx="0" cy="0"/>
        </a:xfrm>
      </p:grpSpPr>
      <p:pic>
        <p:nvPicPr>
          <p:cNvPr id="5" name="Picture Placeholder 4"/>
          <p:cNvPicPr>
            <a:picLocks noChangeAspect="1"/>
          </p:cNvPicPr>
          <p:nvPr userDrawn="1"/>
        </p:nvPicPr>
        <p:blipFill>
          <a:blip r:embed="rId2">
            <a:extLst>
              <a:ext uri="{28A0092B-C50C-407E-A947-70E740481C1C}">
                <a14:useLocalDpi xmlns:a14="http://schemas.microsoft.com/office/drawing/2010/main" val="0"/>
              </a:ext>
            </a:extLst>
          </a:blip>
          <a:srcRect l="89922"/>
          <a:stretch>
            <a:fillRect/>
          </a:stretch>
        </p:blipFill>
        <p:spPr bwMode="auto">
          <a:xfrm>
            <a:off x="-49213" y="-411163"/>
            <a:ext cx="1249363" cy="73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Placeholder 4"/>
          <p:cNvPicPr>
            <a:picLocks noChangeAspect="1"/>
          </p:cNvPicPr>
          <p:nvPr userDrawn="1"/>
        </p:nvPicPr>
        <p:blipFill>
          <a:blip r:embed="rId2">
            <a:extLst>
              <a:ext uri="{28A0092B-C50C-407E-A947-70E740481C1C}">
                <a14:useLocalDpi xmlns:a14="http://schemas.microsoft.com/office/drawing/2010/main" val="0"/>
              </a:ext>
            </a:extLst>
          </a:blip>
          <a:srcRect r="8084"/>
          <a:stretch>
            <a:fillRect/>
          </a:stretch>
        </p:blipFill>
        <p:spPr bwMode="auto">
          <a:xfrm>
            <a:off x="952500" y="-411163"/>
            <a:ext cx="11383963" cy="73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2"/>
          <p:cNvSpPr>
            <a:spLocks noGrp="1"/>
          </p:cNvSpPr>
          <p:nvPr>
            <p:ph type="pic" sz="quarter" idx="25"/>
          </p:nvPr>
        </p:nvSpPr>
        <p:spPr>
          <a:xfrm>
            <a:off x="335360" y="123825"/>
            <a:ext cx="12192000" cy="6858000"/>
          </a:xfrm>
          <a:prstGeom prst="rect">
            <a:avLst/>
          </a:prstGeom>
          <a:effectLst/>
        </p:spPr>
        <p:txBody>
          <a:bodyPr rtlCol="0">
            <a:normAutofit/>
          </a:bodyPr>
          <a:lstStyle>
            <a:lvl1pPr marL="0" indent="0" algn="l">
              <a:buNone/>
              <a:defRPr sz="1600">
                <a:solidFill>
                  <a:schemeClr val="bg1"/>
                </a:solidFill>
                <a:latin typeface="Quicksand" panose="02070303000000060000" pitchFamily="18" charset="0"/>
              </a:defRPr>
            </a:lvl1pPr>
          </a:lstStyle>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r>
              <a:rPr lang="id-ID" noProof="0" dirty="0" smtClean="0"/>
              <a:t>Picture</a:t>
            </a:r>
          </a:p>
        </p:txBody>
      </p:sp>
      <p:sp>
        <p:nvSpPr>
          <p:cNvPr id="7" name="Text Placeholder 10"/>
          <p:cNvSpPr>
            <a:spLocks noGrp="1"/>
          </p:cNvSpPr>
          <p:nvPr>
            <p:ph type="body" sz="quarter" idx="17"/>
          </p:nvPr>
        </p:nvSpPr>
        <p:spPr>
          <a:xfrm>
            <a:off x="335360" y="4775431"/>
            <a:ext cx="5709859" cy="285751"/>
          </a:xfrm>
          <a:prstGeom prst="rect">
            <a:avLst/>
          </a:prstGeom>
          <a:noFill/>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mn-lt"/>
                <a:cs typeface="Narkisim" pitchFamily="34" charset="-79"/>
              </a:defRPr>
            </a:lvl1pPr>
          </a:lstStyle>
          <a:p>
            <a:pPr lvl="0"/>
            <a:r>
              <a:rPr lang="en-US" smtClean="0"/>
              <a:t>Click to edit Master text styles</a:t>
            </a:r>
          </a:p>
        </p:txBody>
      </p:sp>
      <p:sp>
        <p:nvSpPr>
          <p:cNvPr id="8" name="Title 1"/>
          <p:cNvSpPr>
            <a:spLocks noGrp="1"/>
          </p:cNvSpPr>
          <p:nvPr>
            <p:ph type="ctrTitle"/>
          </p:nvPr>
        </p:nvSpPr>
        <p:spPr>
          <a:xfrm>
            <a:off x="335360" y="4101075"/>
            <a:ext cx="5709859" cy="738664"/>
          </a:xfrm>
          <a:prstGeom prst="rect">
            <a:avLst/>
          </a:prstGeom>
          <a:noFill/>
        </p:spPr>
        <p:txBody>
          <a:bodyPr tIns="0" bIns="0" anchor="t">
            <a:spAutoFit/>
          </a:bodyPr>
          <a:lstStyle>
            <a:lvl1pPr algn="l">
              <a:defRPr sz="4800" b="0" cap="none" normalizeH="0" baseline="0">
                <a:solidFill>
                  <a:schemeClr val="accent3"/>
                </a:solidFill>
                <a:latin typeface="+mj-lt"/>
                <a:ea typeface="Gulim" pitchFamily="34" charset="-127"/>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228417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Portofolio">
    <p:spTree>
      <p:nvGrpSpPr>
        <p:cNvPr id="1" name=""/>
        <p:cNvGrpSpPr/>
        <p:nvPr/>
      </p:nvGrpSpPr>
      <p:grpSpPr>
        <a:xfrm>
          <a:off x="0" y="0"/>
          <a:ext cx="0" cy="0"/>
          <a:chOff x="0" y="0"/>
          <a:chExt cx="0" cy="0"/>
        </a:xfrm>
      </p:grpSpPr>
      <p:sp>
        <p:nvSpPr>
          <p:cNvPr id="10" name="Text Placeholder 10"/>
          <p:cNvSpPr>
            <a:spLocks noGrp="1"/>
          </p:cNvSpPr>
          <p:nvPr>
            <p:ph type="body" sz="quarter" idx="22"/>
          </p:nvPr>
        </p:nvSpPr>
        <p:spPr>
          <a:xfrm>
            <a:off x="9168342" y="2467720"/>
            <a:ext cx="2426229" cy="1309621"/>
          </a:xfrm>
          <a:prstGeom prst="rect">
            <a:avLst/>
          </a:prstGeom>
        </p:spPr>
        <p:txBody>
          <a:bodyPr>
            <a:noAutofit/>
          </a:bodyPr>
          <a:lstStyle>
            <a:lvl1pPr marL="0" indent="0" algn="l">
              <a:lnSpc>
                <a:spcPct val="100000"/>
              </a:lnSpc>
              <a:spcBef>
                <a:spcPts val="1600"/>
              </a:spcBef>
              <a:buNone/>
              <a:defRPr sz="1600" b="0" baseline="0">
                <a:solidFill>
                  <a:srgbClr val="1C1306"/>
                </a:solidFill>
                <a:latin typeface="Quicksand" panose="02070303000000060000" pitchFamily="18" charset="0"/>
                <a:cs typeface="Narkisim" pitchFamily="34" charset="-79"/>
              </a:defRPr>
            </a:lvl1pPr>
          </a:lstStyle>
          <a:p>
            <a:pPr lvl="0"/>
            <a:endParaRPr lang="en-US" dirty="0"/>
          </a:p>
        </p:txBody>
      </p:sp>
      <p:sp>
        <p:nvSpPr>
          <p:cNvPr id="11" name="Text Placeholder 10"/>
          <p:cNvSpPr>
            <a:spLocks noGrp="1"/>
          </p:cNvSpPr>
          <p:nvPr>
            <p:ph type="body" sz="quarter" idx="23"/>
          </p:nvPr>
        </p:nvSpPr>
        <p:spPr>
          <a:xfrm>
            <a:off x="9168342" y="1922040"/>
            <a:ext cx="2426229" cy="406400"/>
          </a:xfrm>
          <a:prstGeom prst="rect">
            <a:avLst/>
          </a:prstGeom>
        </p:spPr>
        <p:txBody>
          <a:bodyPr>
            <a:noAutofit/>
          </a:bodyPr>
          <a:lstStyle>
            <a:lvl1pPr marL="0" indent="0" algn="l">
              <a:lnSpc>
                <a:spcPct val="100000"/>
              </a:lnSpc>
              <a:spcBef>
                <a:spcPts val="1600"/>
              </a:spcBef>
              <a:buNone/>
              <a:defRPr sz="1867" b="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12" name="Text Placeholder 10"/>
          <p:cNvSpPr>
            <a:spLocks noGrp="1"/>
          </p:cNvSpPr>
          <p:nvPr>
            <p:ph type="body" sz="quarter" idx="24"/>
          </p:nvPr>
        </p:nvSpPr>
        <p:spPr>
          <a:xfrm>
            <a:off x="9168342" y="2179688"/>
            <a:ext cx="2426229" cy="406400"/>
          </a:xfrm>
          <a:prstGeom prst="rect">
            <a:avLst/>
          </a:prstGeom>
        </p:spPr>
        <p:txBody>
          <a:bodyPr>
            <a:noAutofit/>
          </a:bodyPr>
          <a:lstStyle>
            <a:lvl1pPr marL="0" indent="0" algn="l">
              <a:lnSpc>
                <a:spcPct val="100000"/>
              </a:lnSpc>
              <a:spcBef>
                <a:spcPts val="1600"/>
              </a:spcBef>
              <a:buNone/>
              <a:defRPr sz="1400" b="0" i="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19" name="Text Placeholder 10"/>
          <p:cNvSpPr>
            <a:spLocks noGrp="1"/>
          </p:cNvSpPr>
          <p:nvPr>
            <p:ph type="body" sz="quarter" idx="25"/>
          </p:nvPr>
        </p:nvSpPr>
        <p:spPr>
          <a:xfrm>
            <a:off x="6408803" y="4595504"/>
            <a:ext cx="2426229" cy="1309621"/>
          </a:xfrm>
          <a:prstGeom prst="rect">
            <a:avLst/>
          </a:prstGeom>
        </p:spPr>
        <p:txBody>
          <a:bodyPr>
            <a:noAutofit/>
          </a:bodyPr>
          <a:lstStyle>
            <a:lvl1pPr marL="0" indent="0" algn="l">
              <a:lnSpc>
                <a:spcPct val="100000"/>
              </a:lnSpc>
              <a:spcBef>
                <a:spcPts val="1600"/>
              </a:spcBef>
              <a:buNone/>
              <a:defRPr sz="1600" b="0" baseline="0">
                <a:solidFill>
                  <a:srgbClr val="1C1306"/>
                </a:solidFill>
                <a:latin typeface="Quicksand" panose="02070303000000060000" pitchFamily="18" charset="0"/>
                <a:cs typeface="Narkisim" pitchFamily="34" charset="-79"/>
              </a:defRPr>
            </a:lvl1pPr>
          </a:lstStyle>
          <a:p>
            <a:pPr lvl="0"/>
            <a:endParaRPr lang="en-US" dirty="0"/>
          </a:p>
        </p:txBody>
      </p:sp>
      <p:sp>
        <p:nvSpPr>
          <p:cNvPr id="20" name="Text Placeholder 10"/>
          <p:cNvSpPr>
            <a:spLocks noGrp="1"/>
          </p:cNvSpPr>
          <p:nvPr>
            <p:ph type="body" sz="quarter" idx="26"/>
          </p:nvPr>
        </p:nvSpPr>
        <p:spPr>
          <a:xfrm>
            <a:off x="6408803" y="4049824"/>
            <a:ext cx="2426229" cy="406400"/>
          </a:xfrm>
          <a:prstGeom prst="rect">
            <a:avLst/>
          </a:prstGeom>
        </p:spPr>
        <p:txBody>
          <a:bodyPr>
            <a:noAutofit/>
          </a:bodyPr>
          <a:lstStyle>
            <a:lvl1pPr marL="0" indent="0" algn="l">
              <a:lnSpc>
                <a:spcPct val="100000"/>
              </a:lnSpc>
              <a:spcBef>
                <a:spcPts val="1600"/>
              </a:spcBef>
              <a:buNone/>
              <a:defRPr sz="1867" b="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21" name="Text Placeholder 10"/>
          <p:cNvSpPr>
            <a:spLocks noGrp="1"/>
          </p:cNvSpPr>
          <p:nvPr>
            <p:ph type="body" sz="quarter" idx="27"/>
          </p:nvPr>
        </p:nvSpPr>
        <p:spPr>
          <a:xfrm>
            <a:off x="6408803" y="4307472"/>
            <a:ext cx="2426229" cy="406400"/>
          </a:xfrm>
          <a:prstGeom prst="rect">
            <a:avLst/>
          </a:prstGeom>
        </p:spPr>
        <p:txBody>
          <a:bodyPr>
            <a:noAutofit/>
          </a:bodyPr>
          <a:lstStyle>
            <a:lvl1pPr marL="0" indent="0" algn="l">
              <a:lnSpc>
                <a:spcPct val="100000"/>
              </a:lnSpc>
              <a:spcBef>
                <a:spcPts val="1600"/>
              </a:spcBef>
              <a:buNone/>
              <a:defRPr sz="1400" b="0" i="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22" name="Text Placeholder 10"/>
          <p:cNvSpPr>
            <a:spLocks noGrp="1"/>
          </p:cNvSpPr>
          <p:nvPr>
            <p:ph type="body" sz="quarter" idx="28"/>
          </p:nvPr>
        </p:nvSpPr>
        <p:spPr>
          <a:xfrm>
            <a:off x="9171680" y="4595504"/>
            <a:ext cx="2426229" cy="1309621"/>
          </a:xfrm>
          <a:prstGeom prst="rect">
            <a:avLst/>
          </a:prstGeom>
        </p:spPr>
        <p:txBody>
          <a:bodyPr>
            <a:noAutofit/>
          </a:bodyPr>
          <a:lstStyle>
            <a:lvl1pPr marL="0" indent="0" algn="l">
              <a:lnSpc>
                <a:spcPct val="100000"/>
              </a:lnSpc>
              <a:spcBef>
                <a:spcPts val="1600"/>
              </a:spcBef>
              <a:buNone/>
              <a:defRPr sz="1600" b="0" baseline="0">
                <a:solidFill>
                  <a:srgbClr val="1C1306"/>
                </a:solidFill>
                <a:latin typeface="Quicksand" panose="02070303000000060000" pitchFamily="18" charset="0"/>
                <a:cs typeface="Narkisim" pitchFamily="34" charset="-79"/>
              </a:defRPr>
            </a:lvl1pPr>
          </a:lstStyle>
          <a:p>
            <a:pPr lvl="0"/>
            <a:endParaRPr lang="en-US" dirty="0"/>
          </a:p>
        </p:txBody>
      </p:sp>
      <p:sp>
        <p:nvSpPr>
          <p:cNvPr id="23" name="Text Placeholder 10"/>
          <p:cNvSpPr>
            <a:spLocks noGrp="1"/>
          </p:cNvSpPr>
          <p:nvPr>
            <p:ph type="body" sz="quarter" idx="29"/>
          </p:nvPr>
        </p:nvSpPr>
        <p:spPr>
          <a:xfrm>
            <a:off x="9171680" y="4049824"/>
            <a:ext cx="2426229" cy="406400"/>
          </a:xfrm>
          <a:prstGeom prst="rect">
            <a:avLst/>
          </a:prstGeom>
        </p:spPr>
        <p:txBody>
          <a:bodyPr>
            <a:noAutofit/>
          </a:bodyPr>
          <a:lstStyle>
            <a:lvl1pPr marL="0" indent="0" algn="l">
              <a:lnSpc>
                <a:spcPct val="100000"/>
              </a:lnSpc>
              <a:spcBef>
                <a:spcPts val="1600"/>
              </a:spcBef>
              <a:buNone/>
              <a:defRPr sz="1867" b="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24" name="Text Placeholder 10"/>
          <p:cNvSpPr>
            <a:spLocks noGrp="1"/>
          </p:cNvSpPr>
          <p:nvPr>
            <p:ph type="body" sz="quarter" idx="30"/>
          </p:nvPr>
        </p:nvSpPr>
        <p:spPr>
          <a:xfrm>
            <a:off x="9171680" y="4307472"/>
            <a:ext cx="2426229" cy="406400"/>
          </a:xfrm>
          <a:prstGeom prst="rect">
            <a:avLst/>
          </a:prstGeom>
        </p:spPr>
        <p:txBody>
          <a:bodyPr>
            <a:noAutofit/>
          </a:bodyPr>
          <a:lstStyle>
            <a:lvl1pPr marL="0" indent="0" algn="l">
              <a:lnSpc>
                <a:spcPct val="100000"/>
              </a:lnSpc>
              <a:spcBef>
                <a:spcPts val="1600"/>
              </a:spcBef>
              <a:buNone/>
              <a:defRPr sz="1400" b="0" i="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17" name="Text Placeholder 10"/>
          <p:cNvSpPr>
            <a:spLocks noGrp="1"/>
          </p:cNvSpPr>
          <p:nvPr>
            <p:ph type="body" sz="quarter" idx="36"/>
          </p:nvPr>
        </p:nvSpPr>
        <p:spPr>
          <a:xfrm>
            <a:off x="6409995" y="2467720"/>
            <a:ext cx="2426229" cy="1309621"/>
          </a:xfrm>
          <a:prstGeom prst="rect">
            <a:avLst/>
          </a:prstGeom>
        </p:spPr>
        <p:txBody>
          <a:bodyPr>
            <a:noAutofit/>
          </a:bodyPr>
          <a:lstStyle>
            <a:lvl1pPr marL="0" indent="0" algn="l">
              <a:lnSpc>
                <a:spcPct val="100000"/>
              </a:lnSpc>
              <a:spcBef>
                <a:spcPts val="1600"/>
              </a:spcBef>
              <a:buNone/>
              <a:defRPr sz="1600" b="0" baseline="0">
                <a:solidFill>
                  <a:srgbClr val="1C1306"/>
                </a:solidFill>
                <a:latin typeface="Quicksand" panose="02070303000000060000" pitchFamily="18" charset="0"/>
                <a:cs typeface="Narkisim" pitchFamily="34" charset="-79"/>
              </a:defRPr>
            </a:lvl1pPr>
          </a:lstStyle>
          <a:p>
            <a:pPr lvl="0"/>
            <a:endParaRPr lang="en-US" dirty="0"/>
          </a:p>
        </p:txBody>
      </p:sp>
      <p:sp>
        <p:nvSpPr>
          <p:cNvPr id="18" name="Text Placeholder 10"/>
          <p:cNvSpPr>
            <a:spLocks noGrp="1"/>
          </p:cNvSpPr>
          <p:nvPr>
            <p:ph type="body" sz="quarter" idx="37"/>
          </p:nvPr>
        </p:nvSpPr>
        <p:spPr>
          <a:xfrm>
            <a:off x="6409995" y="1922040"/>
            <a:ext cx="2426229" cy="406400"/>
          </a:xfrm>
          <a:prstGeom prst="rect">
            <a:avLst/>
          </a:prstGeom>
        </p:spPr>
        <p:txBody>
          <a:bodyPr>
            <a:noAutofit/>
          </a:bodyPr>
          <a:lstStyle>
            <a:lvl1pPr marL="0" indent="0" algn="l">
              <a:lnSpc>
                <a:spcPct val="100000"/>
              </a:lnSpc>
              <a:spcBef>
                <a:spcPts val="1600"/>
              </a:spcBef>
              <a:buNone/>
              <a:defRPr sz="1867" b="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25" name="Text Placeholder 10"/>
          <p:cNvSpPr>
            <a:spLocks noGrp="1"/>
          </p:cNvSpPr>
          <p:nvPr>
            <p:ph type="body" sz="quarter" idx="38"/>
          </p:nvPr>
        </p:nvSpPr>
        <p:spPr>
          <a:xfrm>
            <a:off x="6409995" y="2179688"/>
            <a:ext cx="2426229" cy="406400"/>
          </a:xfrm>
          <a:prstGeom prst="rect">
            <a:avLst/>
          </a:prstGeom>
        </p:spPr>
        <p:txBody>
          <a:bodyPr>
            <a:noAutofit/>
          </a:bodyPr>
          <a:lstStyle>
            <a:lvl1pPr marL="0" indent="0" algn="l">
              <a:lnSpc>
                <a:spcPct val="100000"/>
              </a:lnSpc>
              <a:spcBef>
                <a:spcPts val="1600"/>
              </a:spcBef>
              <a:buNone/>
              <a:defRPr sz="1400" b="0" i="1" baseline="0">
                <a:solidFill>
                  <a:schemeClr val="accent3">
                    <a:lumMod val="50000"/>
                  </a:schemeClr>
                </a:solidFill>
                <a:latin typeface="Quicksand" panose="02070303000000060000" pitchFamily="18" charset="0"/>
                <a:cs typeface="Narkisim" pitchFamily="34" charset="-79"/>
              </a:defRPr>
            </a:lvl1pPr>
          </a:lstStyle>
          <a:p>
            <a:pPr lvl="0"/>
            <a:endParaRPr lang="en-US" dirty="0"/>
          </a:p>
        </p:txBody>
      </p:sp>
      <p:sp>
        <p:nvSpPr>
          <p:cNvPr id="29"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mn-lt"/>
                <a:cs typeface="Narkisim" pitchFamily="34" charset="-79"/>
              </a:defRPr>
            </a:lvl1pPr>
          </a:lstStyle>
          <a:p>
            <a:pPr lvl="0"/>
            <a:r>
              <a:rPr lang="en-US" smtClean="0"/>
              <a:t>Click to edit Master text styles</a:t>
            </a:r>
          </a:p>
        </p:txBody>
      </p:sp>
      <p:sp>
        <p:nvSpPr>
          <p:cNvPr id="30" name="Title 1"/>
          <p:cNvSpPr>
            <a:spLocks noGrp="1"/>
          </p:cNvSpPr>
          <p:nvPr>
            <p:ph type="title"/>
          </p:nvPr>
        </p:nvSpPr>
        <p:spPr>
          <a:xfrm>
            <a:off x="911424" y="446408"/>
            <a:ext cx="9601067" cy="778099"/>
          </a:xfrm>
          <a:prstGeom prst="rect">
            <a:avLst/>
          </a:prstGeom>
        </p:spPr>
        <p:txBody>
          <a:bodyPr/>
          <a:lstStyle>
            <a:lvl1pPr algn="l">
              <a:defRPr sz="4800" b="1">
                <a:solidFill>
                  <a:schemeClr val="accent3"/>
                </a:solidFill>
                <a:latin typeface="+mj-lt"/>
              </a:defRPr>
            </a:lvl1pPr>
          </a:lstStyle>
          <a:p>
            <a:r>
              <a:rPr lang="en-US" dirty="0" smtClean="0"/>
              <a:t>Click to edit Master title style</a:t>
            </a:r>
            <a:endParaRPr lang="id-ID" dirty="0"/>
          </a:p>
        </p:txBody>
      </p:sp>
    </p:spTree>
    <p:extLst>
      <p:ext uri="{BB962C8B-B14F-4D97-AF65-F5344CB8AC3E}">
        <p14:creationId xmlns:p14="http://schemas.microsoft.com/office/powerpoint/2010/main" val="141550946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0499" y="392510"/>
            <a:ext cx="10971609" cy="1143000"/>
          </a:xfrm>
          <a:prstGeom prst="rect">
            <a:avLst/>
          </a:prstGeom>
          <a:noFill/>
          <a:ln>
            <a:noFill/>
          </a:ln>
        </p:spPr>
        <p:txBody>
          <a:bodyPr lIns="91415" tIns="45708" rIns="91415" bIns="45708"/>
          <a:lstStyle>
            <a:lvl1pPr algn="l">
              <a:defRPr sz="3800" b="1" baseline="0">
                <a:solidFill>
                  <a:srgbClr val="3580BB"/>
                </a:solidFill>
                <a:latin typeface="+mn-lt"/>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0196" y="1600647"/>
            <a:ext cx="10971609" cy="3650010"/>
          </a:xfrm>
          <a:prstGeom prst="rect">
            <a:avLst/>
          </a:prstGeom>
        </p:spPr>
        <p:txBody>
          <a:bodyPr lIns="91415" tIns="45708" rIns="91415" bIns="45708"/>
          <a:lstStyle>
            <a:lvl1pPr marL="455613" indent="-455613">
              <a:lnSpc>
                <a:spcPct val="114000"/>
              </a:lnSpc>
              <a:spcBef>
                <a:spcPts val="0"/>
              </a:spcBef>
              <a:buFont typeface="Wingdings" panose="05000000000000000000" pitchFamily="2" charset="2"/>
              <a:buChar char="§"/>
              <a:defRPr sz="2400">
                <a:solidFill>
                  <a:schemeClr val="accent1"/>
                </a:solidFill>
                <a:latin typeface="Calibri" panose="020F0502020204030204" pitchFamily="34" charset="0"/>
                <a:cs typeface="Arial" pitchFamily="34" charset="0"/>
              </a:defRPr>
            </a:lvl1pPr>
            <a:lvl2pPr marL="952500" indent="-342900">
              <a:lnSpc>
                <a:spcPct val="114000"/>
              </a:lnSpc>
              <a:spcBef>
                <a:spcPts val="0"/>
              </a:spcBef>
              <a:buFont typeface="Arial" panose="020B0604020202020204" pitchFamily="34" charset="0"/>
              <a:buChar char="•"/>
              <a:defRPr sz="2400">
                <a:solidFill>
                  <a:schemeClr val="accent1"/>
                </a:solidFill>
                <a:latin typeface="Calibri" panose="020F0502020204030204" pitchFamily="34" charset="0"/>
                <a:cs typeface="Arial" pitchFamily="34" charset="0"/>
              </a:defRPr>
            </a:lvl2pPr>
            <a:lvl3pPr marL="1562100" indent="-342900">
              <a:lnSpc>
                <a:spcPct val="114000"/>
              </a:lnSpc>
              <a:spcBef>
                <a:spcPts val="0"/>
              </a:spcBef>
              <a:buSzPct val="50000"/>
              <a:buFont typeface="Courier New" panose="02070309020205020404" pitchFamily="49" charset="0"/>
              <a:buChar char="o"/>
              <a:defRPr sz="2400">
                <a:solidFill>
                  <a:schemeClr val="accent1"/>
                </a:solidFill>
                <a:latin typeface="Calibri" panose="020F0502020204030204" pitchFamily="34" charset="0"/>
                <a:cs typeface="Arial" pitchFamily="34" charset="0"/>
              </a:defRPr>
            </a:lvl3pPr>
            <a:lvl4pPr>
              <a:lnSpc>
                <a:spcPct val="114000"/>
              </a:lnSpc>
              <a:spcBef>
                <a:spcPts val="0"/>
              </a:spcBef>
              <a:defRPr sz="2400">
                <a:solidFill>
                  <a:schemeClr val="accent1"/>
                </a:solidFill>
                <a:latin typeface="Calibri" panose="020F0502020204030204" pitchFamily="34" charset="0"/>
                <a:cs typeface="Arial" pitchFamily="34" charset="0"/>
              </a:defRPr>
            </a:lvl4pPr>
            <a:lvl5pPr>
              <a:defRPr sz="2400">
                <a:solidFill>
                  <a:schemeClr val="accent1"/>
                </a:solidFill>
                <a:latin typeface="Calibri" panose="020F050202020403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6"/>
          <p:cNvSpPr>
            <a:spLocks noGrp="1"/>
          </p:cNvSpPr>
          <p:nvPr>
            <p:ph type="sldNum" sz="quarter" idx="10"/>
          </p:nvPr>
        </p:nvSpPr>
        <p:spPr/>
        <p:txBody>
          <a:bodyPr/>
          <a:lstStyle>
            <a:lvl1pPr>
              <a:defRPr/>
            </a:lvl1pPr>
          </a:lstStyle>
          <a:p>
            <a:pPr>
              <a:defRPr/>
            </a:pPr>
            <a:fld id="{C5B37F18-E069-438F-A9C8-C7E78937EE27}" type="slidenum">
              <a:rPr lang="en-US"/>
              <a:pPr>
                <a:defRPr/>
              </a:pPr>
              <a:t>‹#›</a:t>
            </a:fld>
            <a:endParaRPr lang="en-US" dirty="0"/>
          </a:p>
        </p:txBody>
      </p:sp>
    </p:spTree>
    <p:extLst>
      <p:ext uri="{BB962C8B-B14F-4D97-AF65-F5344CB8AC3E}">
        <p14:creationId xmlns:p14="http://schemas.microsoft.com/office/powerpoint/2010/main" val="247890117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67266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86891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3"/>
                </a:solidFill>
              </a:defRPr>
            </a:lvl1pPr>
          </a:lstStyle>
          <a:p>
            <a:r>
              <a:rPr lang="en-US" dirty="0" smtClean="0"/>
              <a:t>Click to edit Master title style</a:t>
            </a:r>
            <a:endParaRPr lang="en-US" dirty="0"/>
          </a:p>
        </p:txBody>
      </p:sp>
      <p:sp>
        <p:nvSpPr>
          <p:cNvPr id="3" name="Slide Number Placeholder 6"/>
          <p:cNvSpPr>
            <a:spLocks noGrp="1"/>
          </p:cNvSpPr>
          <p:nvPr>
            <p:ph type="sldNum" sz="quarter" idx="10"/>
          </p:nvPr>
        </p:nvSpPr>
        <p:spPr/>
        <p:txBody>
          <a:bodyPr/>
          <a:lstStyle>
            <a:lvl1pPr>
              <a:defRPr/>
            </a:lvl1pPr>
          </a:lstStyle>
          <a:p>
            <a:pPr>
              <a:defRPr/>
            </a:pPr>
            <a:fld id="{BF0F1EA0-4180-4086-98EA-65A35CDDDC08}" type="slidenum">
              <a:rPr lang="en-US"/>
              <a:pPr>
                <a:defRPr/>
              </a:pPr>
              <a:t>‹#›</a:t>
            </a:fld>
            <a:endParaRPr lang="en-US" dirty="0"/>
          </a:p>
        </p:txBody>
      </p:sp>
    </p:spTree>
    <p:extLst>
      <p:ext uri="{BB962C8B-B14F-4D97-AF65-F5344CB8AC3E}">
        <p14:creationId xmlns:p14="http://schemas.microsoft.com/office/powerpoint/2010/main" val="382123495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180796AA-5C95-4921-AA71-40C348CB5397}" type="datetimeFigureOut">
              <a:rPr lang="en-US"/>
              <a:pPr>
                <a:defRPr/>
              </a:pPr>
              <a:t>5/26/2015</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E087D70B-B2D9-4E63-84CD-9533A24B3C8F}" type="slidenum">
              <a:rPr lang="en-US"/>
              <a:pPr>
                <a:defRPr/>
              </a:pPr>
              <a:t>‹#›</a:t>
            </a:fld>
            <a:endParaRPr lang="en-US" dirty="0"/>
          </a:p>
        </p:txBody>
      </p:sp>
    </p:spTree>
    <p:extLst>
      <p:ext uri="{BB962C8B-B14F-4D97-AF65-F5344CB8AC3E}">
        <p14:creationId xmlns:p14="http://schemas.microsoft.com/office/powerpoint/2010/main" val="314203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01576CCE-715D-4030-B6E2-D1795FBD2A0B}" type="datetimeFigureOut">
              <a:rPr lang="en-US"/>
              <a:pPr>
                <a:defRPr/>
              </a:pPr>
              <a:t>5/26/2015</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DCEE5D1F-1B3E-4B7D-8F83-23A2D5C85B48}" type="slidenum">
              <a:rPr lang="en-US"/>
              <a:pPr>
                <a:defRPr/>
              </a:pPr>
              <a:t>‹#›</a:t>
            </a:fld>
            <a:endParaRPr lang="en-US" dirty="0"/>
          </a:p>
        </p:txBody>
      </p:sp>
    </p:spTree>
    <p:extLst>
      <p:ext uri="{BB962C8B-B14F-4D97-AF65-F5344CB8AC3E}">
        <p14:creationId xmlns:p14="http://schemas.microsoft.com/office/powerpoint/2010/main" val="2452618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258AD424-3DA8-4F77-8B97-DC41E1AEA1C3}" type="datetimeFigureOut">
              <a:rPr lang="en-US"/>
              <a:pPr>
                <a:defRPr/>
              </a:pPr>
              <a:t>5/26/2015</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99B1E480-2C7B-4BFC-83D8-5EC739F5EDED}" type="slidenum">
              <a:rPr lang="en-US"/>
              <a:pPr>
                <a:defRPr/>
              </a:pPr>
              <a:t>‹#›</a:t>
            </a:fld>
            <a:endParaRPr lang="en-US" dirty="0"/>
          </a:p>
        </p:txBody>
      </p:sp>
    </p:spTree>
    <p:extLst>
      <p:ext uri="{BB962C8B-B14F-4D97-AF65-F5344CB8AC3E}">
        <p14:creationId xmlns:p14="http://schemas.microsoft.com/office/powerpoint/2010/main" val="16164813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4A1D1B24-A6F0-40AA-9F57-2E7C0F4F9621}" type="datetimeFigureOut">
              <a:rPr lang="en-US"/>
              <a:pPr>
                <a:defRPr/>
              </a:pPr>
              <a:t>5/26/2015</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30130578-739E-42B5-AAF0-9E34631001FE}" type="slidenum">
              <a:rPr lang="en-US"/>
              <a:pPr>
                <a:defRPr/>
              </a:pPr>
              <a:t>‹#›</a:t>
            </a:fld>
            <a:endParaRPr lang="en-US" dirty="0"/>
          </a:p>
        </p:txBody>
      </p:sp>
    </p:spTree>
    <p:extLst>
      <p:ext uri="{BB962C8B-B14F-4D97-AF65-F5344CB8AC3E}">
        <p14:creationId xmlns:p14="http://schemas.microsoft.com/office/powerpoint/2010/main" val="3502460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0759C7F7-87E8-44E6-BD26-76ABAD042E9E}" type="datetimeFigureOut">
              <a:rPr lang="en-US"/>
              <a:pPr>
                <a:defRPr/>
              </a:pPr>
              <a:t>5/26/2015</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52EFA0DC-FEA3-4122-A682-685E9DBF862F}" type="slidenum">
              <a:rPr lang="en-US"/>
              <a:pPr>
                <a:defRPr/>
              </a:pPr>
              <a:t>‹#›</a:t>
            </a:fld>
            <a:endParaRPr lang="en-US" dirty="0"/>
          </a:p>
        </p:txBody>
      </p:sp>
    </p:spTree>
    <p:extLst>
      <p:ext uri="{BB962C8B-B14F-4D97-AF65-F5344CB8AC3E}">
        <p14:creationId xmlns:p14="http://schemas.microsoft.com/office/powerpoint/2010/main" val="288477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ft_Picture_and_Right_Text">
    <p:spTree>
      <p:nvGrpSpPr>
        <p:cNvPr id="1" name=""/>
        <p:cNvGrpSpPr/>
        <p:nvPr/>
      </p:nvGrpSpPr>
      <p:grpSpPr>
        <a:xfrm>
          <a:off x="0" y="0"/>
          <a:ext cx="0" cy="0"/>
          <a:chOff x="0" y="0"/>
          <a:chExt cx="0" cy="0"/>
        </a:xfrm>
      </p:grpSpPr>
      <p:sp>
        <p:nvSpPr>
          <p:cNvPr id="7"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mn-lt"/>
                <a:cs typeface="Narkisim" pitchFamily="34" charset="-79"/>
              </a:defRPr>
            </a:lvl1pPr>
          </a:lstStyle>
          <a:p>
            <a:pPr lvl="0"/>
            <a:r>
              <a:rPr lang="en-US" smtClean="0"/>
              <a:t>Click to edit Master text styles</a:t>
            </a:r>
          </a:p>
        </p:txBody>
      </p:sp>
      <p:sp>
        <p:nvSpPr>
          <p:cNvPr id="9" name="Title 1"/>
          <p:cNvSpPr>
            <a:spLocks noGrp="1"/>
          </p:cNvSpPr>
          <p:nvPr>
            <p:ph type="title"/>
          </p:nvPr>
        </p:nvSpPr>
        <p:spPr>
          <a:xfrm>
            <a:off x="911424" y="446408"/>
            <a:ext cx="9601067" cy="778099"/>
          </a:xfrm>
          <a:prstGeom prst="rect">
            <a:avLst/>
          </a:prstGeom>
        </p:spPr>
        <p:txBody>
          <a:bodyPr/>
          <a:lstStyle>
            <a:lvl1pPr algn="l">
              <a:defRPr sz="4800" b="1">
                <a:solidFill>
                  <a:schemeClr val="accent3"/>
                </a:solidFill>
                <a:latin typeface="+mj-lt"/>
              </a:defRPr>
            </a:lvl1pPr>
          </a:lstStyle>
          <a:p>
            <a:r>
              <a:rPr lang="en-US" dirty="0" smtClean="0"/>
              <a:t>Click to edit Master title style</a:t>
            </a:r>
            <a:endParaRPr lang="id-ID" dirty="0"/>
          </a:p>
        </p:txBody>
      </p:sp>
    </p:spTree>
    <p:extLst>
      <p:ext uri="{BB962C8B-B14F-4D97-AF65-F5344CB8AC3E}">
        <p14:creationId xmlns:p14="http://schemas.microsoft.com/office/powerpoint/2010/main" val="3459566309"/>
      </p:ext>
    </p:extLst>
  </p:cSld>
  <p:clrMapOvr>
    <a:overrideClrMapping bg1="lt1" tx1="dk1" bg2="lt2" tx2="dk2" accent1="accent1" accent2="accent2" accent3="accent3" accent4="accent4" accent5="accent5" accent6="accent6" hlink="hlink" folHlink="folHlink"/>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4B1A3431-88BF-4FCD-82CC-F3C1A166C4F3}" type="datetimeFigureOut">
              <a:rPr lang="en-US"/>
              <a:pPr>
                <a:defRPr/>
              </a:pPr>
              <a:t>5/26/2015</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8AF8B903-BD31-476D-84C2-3DD7B57F00E0}" type="slidenum">
              <a:rPr lang="en-US"/>
              <a:pPr>
                <a:defRPr/>
              </a:pPr>
              <a:t>‹#›</a:t>
            </a:fld>
            <a:endParaRPr lang="en-US" dirty="0"/>
          </a:p>
        </p:txBody>
      </p:sp>
    </p:spTree>
    <p:extLst>
      <p:ext uri="{BB962C8B-B14F-4D97-AF65-F5344CB8AC3E}">
        <p14:creationId xmlns:p14="http://schemas.microsoft.com/office/powerpoint/2010/main" val="1345329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84821429-985E-4A28-87F3-0CDBE377E135}" type="datetimeFigureOut">
              <a:rPr lang="en-US"/>
              <a:pPr>
                <a:defRPr/>
              </a:pPr>
              <a:t>5/26/2015</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9431CCA5-FD86-4C17-9A5B-B8A4EB6F17CE}" type="slidenum">
              <a:rPr lang="en-US"/>
              <a:pPr>
                <a:defRPr/>
              </a:pPr>
              <a:t>‹#›</a:t>
            </a:fld>
            <a:endParaRPr lang="en-US" dirty="0"/>
          </a:p>
        </p:txBody>
      </p:sp>
    </p:spTree>
    <p:extLst>
      <p:ext uri="{BB962C8B-B14F-4D97-AF65-F5344CB8AC3E}">
        <p14:creationId xmlns:p14="http://schemas.microsoft.com/office/powerpoint/2010/main" val="3647580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B3F02C3D-24E1-4547-9139-9FE8EDCC2BB6}" type="datetimeFigureOut">
              <a:rPr lang="en-US"/>
              <a:pPr>
                <a:defRPr/>
              </a:pPr>
              <a:t>5/26/2015</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38ECB4BF-9AA9-488D-93FB-BE3364431A32}" type="slidenum">
              <a:rPr lang="en-US"/>
              <a:pPr>
                <a:defRPr/>
              </a:pPr>
              <a:t>‹#›</a:t>
            </a:fld>
            <a:endParaRPr lang="en-US" dirty="0"/>
          </a:p>
        </p:txBody>
      </p:sp>
    </p:spTree>
    <p:extLst>
      <p:ext uri="{BB962C8B-B14F-4D97-AF65-F5344CB8AC3E}">
        <p14:creationId xmlns:p14="http://schemas.microsoft.com/office/powerpoint/2010/main" val="4148970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EAC579BC-1AC0-4789-81AC-B7BDF5FA483F}" type="datetimeFigureOut">
              <a:rPr lang="en-US"/>
              <a:pPr>
                <a:defRPr/>
              </a:pPr>
              <a:t>5/26/2015</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9024BC5E-ECD9-458D-873A-37D58639CD8E}" type="slidenum">
              <a:rPr lang="en-US"/>
              <a:pPr>
                <a:defRPr/>
              </a:pPr>
              <a:t>‹#›</a:t>
            </a:fld>
            <a:endParaRPr lang="en-US" dirty="0"/>
          </a:p>
        </p:txBody>
      </p:sp>
    </p:spTree>
    <p:extLst>
      <p:ext uri="{BB962C8B-B14F-4D97-AF65-F5344CB8AC3E}">
        <p14:creationId xmlns:p14="http://schemas.microsoft.com/office/powerpoint/2010/main" val="708674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49FBA02A-CC2D-4EC5-94C0-3EDCC70524CC}" type="datetimeFigureOut">
              <a:rPr lang="en-US"/>
              <a:pPr>
                <a:defRPr/>
              </a:pPr>
              <a:t>5/26/2015</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D31AB910-FD77-425E-A3DD-EB5B6106A5C7}" type="slidenum">
              <a:rPr lang="en-US"/>
              <a:pPr>
                <a:defRPr/>
              </a:pPr>
              <a:t>‹#›</a:t>
            </a:fld>
            <a:endParaRPr lang="en-US" dirty="0"/>
          </a:p>
        </p:txBody>
      </p:sp>
    </p:spTree>
    <p:extLst>
      <p:ext uri="{BB962C8B-B14F-4D97-AF65-F5344CB8AC3E}">
        <p14:creationId xmlns:p14="http://schemas.microsoft.com/office/powerpoint/2010/main" val="9265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BF8B1C4F-CFB4-40E4-BF09-7F86F07CFBDB}" type="datetimeFigureOut">
              <a:rPr lang="en-US"/>
              <a:pPr>
                <a:defRPr/>
              </a:pPr>
              <a:t>5/26/2015</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venir LT Std 55 Roman" panose="020B0503020203020204" pitchFamily="34" charset="0"/>
              </a:defRPr>
            </a:lvl1pPr>
          </a:lstStyle>
          <a:p>
            <a:pPr>
              <a:defRPr/>
            </a:pPr>
            <a:fld id="{7CD4707A-F666-4545-AB9B-669E4356B810}" type="slidenum">
              <a:rPr lang="en-US"/>
              <a:pPr>
                <a:defRPr/>
              </a:pPr>
              <a:t>‹#›</a:t>
            </a:fld>
            <a:endParaRPr lang="en-US" dirty="0"/>
          </a:p>
        </p:txBody>
      </p:sp>
    </p:spTree>
    <p:extLst>
      <p:ext uri="{BB962C8B-B14F-4D97-AF65-F5344CB8AC3E}">
        <p14:creationId xmlns:p14="http://schemas.microsoft.com/office/powerpoint/2010/main" val="225974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_Column_Text">
    <p:spTree>
      <p:nvGrpSpPr>
        <p:cNvPr id="1" name=""/>
        <p:cNvGrpSpPr/>
        <p:nvPr/>
      </p:nvGrpSpPr>
      <p:grpSpPr>
        <a:xfrm>
          <a:off x="0" y="0"/>
          <a:ext cx="0" cy="0"/>
          <a:chOff x="0" y="0"/>
          <a:chExt cx="0" cy="0"/>
        </a:xfrm>
      </p:grpSpPr>
      <p:sp>
        <p:nvSpPr>
          <p:cNvPr id="8" name="Text Placeholder 8"/>
          <p:cNvSpPr>
            <a:spLocks noGrp="1"/>
          </p:cNvSpPr>
          <p:nvPr>
            <p:ph type="body" sz="quarter" idx="18"/>
          </p:nvPr>
        </p:nvSpPr>
        <p:spPr>
          <a:xfrm>
            <a:off x="1103163" y="2756925"/>
            <a:ext cx="4608512" cy="3264363"/>
          </a:xfrm>
          <a:prstGeom prst="rect">
            <a:avLst/>
          </a:prstGeom>
          <a:noFill/>
        </p:spPr>
        <p:txBody>
          <a:bodyPr/>
          <a:lstStyle>
            <a:lvl1pPr marL="0" indent="0">
              <a:lnSpc>
                <a:spcPct val="90000"/>
              </a:lnSpc>
              <a:spcBef>
                <a:spcPts val="1600"/>
              </a:spcBef>
              <a:buNone/>
              <a:defRPr sz="1600">
                <a:solidFill>
                  <a:srgbClr val="1C1306"/>
                </a:solidFill>
                <a:latin typeface="+mn-lt"/>
              </a:defRPr>
            </a:lvl1pPr>
          </a:lstStyle>
          <a:p>
            <a:pPr lvl="0"/>
            <a:endParaRPr lang="en-US" dirty="0"/>
          </a:p>
        </p:txBody>
      </p:sp>
      <p:sp>
        <p:nvSpPr>
          <p:cNvPr id="11" name="Text Placeholder 8"/>
          <p:cNvSpPr>
            <a:spLocks noGrp="1"/>
          </p:cNvSpPr>
          <p:nvPr>
            <p:ph type="body" sz="quarter" idx="19"/>
          </p:nvPr>
        </p:nvSpPr>
        <p:spPr>
          <a:xfrm>
            <a:off x="6095716" y="2756925"/>
            <a:ext cx="4608512" cy="3264363"/>
          </a:xfrm>
          <a:prstGeom prst="rect">
            <a:avLst/>
          </a:prstGeom>
          <a:noFill/>
        </p:spPr>
        <p:txBody>
          <a:bodyPr/>
          <a:lstStyle>
            <a:lvl1pPr marL="0" indent="0">
              <a:lnSpc>
                <a:spcPct val="90000"/>
              </a:lnSpc>
              <a:spcBef>
                <a:spcPts val="1600"/>
              </a:spcBef>
              <a:buNone/>
              <a:defRPr sz="1600">
                <a:solidFill>
                  <a:srgbClr val="1C1306"/>
                </a:solidFill>
                <a:latin typeface="+mn-lt"/>
              </a:defRPr>
            </a:lvl1pPr>
          </a:lstStyle>
          <a:p>
            <a:pPr lvl="0"/>
            <a:endParaRPr lang="en-US" dirty="0"/>
          </a:p>
        </p:txBody>
      </p:sp>
      <p:sp>
        <p:nvSpPr>
          <p:cNvPr id="6" name="Text Placeholder 8"/>
          <p:cNvSpPr>
            <a:spLocks noGrp="1"/>
          </p:cNvSpPr>
          <p:nvPr>
            <p:ph type="body" sz="quarter" idx="20"/>
          </p:nvPr>
        </p:nvSpPr>
        <p:spPr>
          <a:xfrm>
            <a:off x="1103163" y="1988840"/>
            <a:ext cx="4608512" cy="768085"/>
          </a:xfrm>
          <a:prstGeom prst="rect">
            <a:avLst/>
          </a:prstGeom>
          <a:noFill/>
        </p:spPr>
        <p:txBody>
          <a:bodyPr/>
          <a:lstStyle>
            <a:lvl1pPr marL="0" indent="0">
              <a:lnSpc>
                <a:spcPct val="100000"/>
              </a:lnSpc>
              <a:spcBef>
                <a:spcPts val="1600"/>
              </a:spcBef>
              <a:buNone/>
              <a:defRPr sz="2000" b="1">
                <a:solidFill>
                  <a:schemeClr val="accent3">
                    <a:lumMod val="75000"/>
                  </a:schemeClr>
                </a:solidFill>
                <a:latin typeface="+mj-lt"/>
              </a:defRPr>
            </a:lvl1pPr>
          </a:lstStyle>
          <a:p>
            <a:pPr lvl="0"/>
            <a:endParaRPr lang="en-US" dirty="0"/>
          </a:p>
        </p:txBody>
      </p:sp>
      <p:sp>
        <p:nvSpPr>
          <p:cNvPr id="9" name="Text Placeholder 8"/>
          <p:cNvSpPr>
            <a:spLocks noGrp="1"/>
          </p:cNvSpPr>
          <p:nvPr>
            <p:ph type="body" sz="quarter" idx="21"/>
          </p:nvPr>
        </p:nvSpPr>
        <p:spPr>
          <a:xfrm>
            <a:off x="6095716" y="1988840"/>
            <a:ext cx="4608512" cy="768085"/>
          </a:xfrm>
          <a:prstGeom prst="rect">
            <a:avLst/>
          </a:prstGeom>
          <a:noFill/>
        </p:spPr>
        <p:txBody>
          <a:bodyPr/>
          <a:lstStyle>
            <a:lvl1pPr marL="0" indent="0">
              <a:lnSpc>
                <a:spcPct val="100000"/>
              </a:lnSpc>
              <a:spcBef>
                <a:spcPts val="1600"/>
              </a:spcBef>
              <a:buNone/>
              <a:defRPr sz="2000" b="1">
                <a:solidFill>
                  <a:schemeClr val="accent3">
                    <a:lumMod val="75000"/>
                  </a:schemeClr>
                </a:solidFill>
                <a:latin typeface="+mj-lt"/>
              </a:defRPr>
            </a:lvl1pPr>
          </a:lstStyle>
          <a:p>
            <a:pPr lvl="0"/>
            <a:endParaRPr lang="en-US" dirty="0"/>
          </a:p>
        </p:txBody>
      </p:sp>
      <p:sp>
        <p:nvSpPr>
          <p:cNvPr id="13"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mj-lt"/>
                <a:cs typeface="Narkisim" pitchFamily="34" charset="-79"/>
              </a:defRPr>
            </a:lvl1pPr>
          </a:lstStyle>
          <a:p>
            <a:pPr lvl="0"/>
            <a:r>
              <a:rPr lang="en-US" smtClean="0"/>
              <a:t>Click to edit Master text styles</a:t>
            </a:r>
          </a:p>
        </p:txBody>
      </p:sp>
      <p:sp>
        <p:nvSpPr>
          <p:cNvPr id="14" name="Title 1"/>
          <p:cNvSpPr>
            <a:spLocks noGrp="1"/>
          </p:cNvSpPr>
          <p:nvPr>
            <p:ph type="title"/>
          </p:nvPr>
        </p:nvSpPr>
        <p:spPr>
          <a:xfrm>
            <a:off x="911424" y="446408"/>
            <a:ext cx="9601067" cy="778099"/>
          </a:xfrm>
          <a:prstGeom prst="rect">
            <a:avLst/>
          </a:prstGeom>
        </p:spPr>
        <p:txBody>
          <a:bodyPr/>
          <a:lstStyle>
            <a:lvl1pPr algn="l">
              <a:defRPr sz="4800" b="1">
                <a:solidFill>
                  <a:schemeClr val="accent3"/>
                </a:solidFill>
                <a:latin typeface="+mj-lt"/>
              </a:defRPr>
            </a:lvl1pPr>
          </a:lstStyle>
          <a:p>
            <a:r>
              <a:rPr lang="en-US" dirty="0" smtClean="0"/>
              <a:t>Click to edit Master title style</a:t>
            </a:r>
            <a:endParaRPr lang="id-ID" dirty="0"/>
          </a:p>
        </p:txBody>
      </p:sp>
    </p:spTree>
    <p:extLst>
      <p:ext uri="{BB962C8B-B14F-4D97-AF65-F5344CB8AC3E}">
        <p14:creationId xmlns:p14="http://schemas.microsoft.com/office/powerpoint/2010/main" val="17423757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3_Column_Text">
    <p:spTree>
      <p:nvGrpSpPr>
        <p:cNvPr id="1" name=""/>
        <p:cNvGrpSpPr/>
        <p:nvPr/>
      </p:nvGrpSpPr>
      <p:grpSpPr>
        <a:xfrm>
          <a:off x="0" y="0"/>
          <a:ext cx="0" cy="0"/>
          <a:chOff x="0" y="0"/>
          <a:chExt cx="0" cy="0"/>
        </a:xfrm>
      </p:grpSpPr>
      <p:sp>
        <p:nvSpPr>
          <p:cNvPr id="8" name="Text Placeholder 8"/>
          <p:cNvSpPr>
            <a:spLocks noGrp="1"/>
          </p:cNvSpPr>
          <p:nvPr>
            <p:ph type="body" sz="quarter" idx="18"/>
          </p:nvPr>
        </p:nvSpPr>
        <p:spPr>
          <a:xfrm>
            <a:off x="911427" y="2564904"/>
            <a:ext cx="3360372" cy="3360373"/>
          </a:xfrm>
          <a:prstGeom prst="rect">
            <a:avLst/>
          </a:prstGeom>
          <a:noFill/>
        </p:spPr>
        <p:txBody>
          <a:bodyPr/>
          <a:lstStyle>
            <a:lvl1pPr marL="0" indent="0">
              <a:lnSpc>
                <a:spcPct val="90000"/>
              </a:lnSpc>
              <a:spcBef>
                <a:spcPts val="1600"/>
              </a:spcBef>
              <a:buNone/>
              <a:defRPr sz="1600">
                <a:solidFill>
                  <a:srgbClr val="1C1306"/>
                </a:solidFill>
                <a:latin typeface="+mn-lt"/>
              </a:defRPr>
            </a:lvl1pPr>
          </a:lstStyle>
          <a:p>
            <a:pPr lvl="0"/>
            <a:endParaRPr lang="en-US" dirty="0"/>
          </a:p>
        </p:txBody>
      </p:sp>
      <p:sp>
        <p:nvSpPr>
          <p:cNvPr id="6" name="Text Placeholder 8"/>
          <p:cNvSpPr>
            <a:spLocks noGrp="1"/>
          </p:cNvSpPr>
          <p:nvPr>
            <p:ph type="body" sz="quarter" idx="19"/>
          </p:nvPr>
        </p:nvSpPr>
        <p:spPr>
          <a:xfrm>
            <a:off x="4367810" y="2564904"/>
            <a:ext cx="3360372" cy="3360373"/>
          </a:xfrm>
          <a:prstGeom prst="rect">
            <a:avLst/>
          </a:prstGeom>
          <a:noFill/>
        </p:spPr>
        <p:txBody>
          <a:bodyPr/>
          <a:lstStyle>
            <a:lvl1pPr marL="0" indent="0">
              <a:lnSpc>
                <a:spcPct val="90000"/>
              </a:lnSpc>
              <a:spcBef>
                <a:spcPts val="1600"/>
              </a:spcBef>
              <a:buNone/>
              <a:defRPr sz="1600">
                <a:solidFill>
                  <a:srgbClr val="1C1306"/>
                </a:solidFill>
                <a:latin typeface="+mn-lt"/>
              </a:defRPr>
            </a:lvl1pPr>
          </a:lstStyle>
          <a:p>
            <a:pPr lvl="0"/>
            <a:endParaRPr lang="en-US" dirty="0"/>
          </a:p>
        </p:txBody>
      </p:sp>
      <p:sp>
        <p:nvSpPr>
          <p:cNvPr id="9" name="Text Placeholder 8"/>
          <p:cNvSpPr>
            <a:spLocks noGrp="1"/>
          </p:cNvSpPr>
          <p:nvPr>
            <p:ph type="body" sz="quarter" idx="20"/>
          </p:nvPr>
        </p:nvSpPr>
        <p:spPr>
          <a:xfrm>
            <a:off x="7824194" y="2564904"/>
            <a:ext cx="3360372" cy="3360373"/>
          </a:xfrm>
          <a:prstGeom prst="rect">
            <a:avLst/>
          </a:prstGeom>
          <a:noFill/>
        </p:spPr>
        <p:txBody>
          <a:bodyPr/>
          <a:lstStyle>
            <a:lvl1pPr marL="0" indent="0">
              <a:lnSpc>
                <a:spcPct val="90000"/>
              </a:lnSpc>
              <a:spcBef>
                <a:spcPts val="1600"/>
              </a:spcBef>
              <a:buNone/>
              <a:defRPr sz="1600">
                <a:solidFill>
                  <a:srgbClr val="1C1306"/>
                </a:solidFill>
                <a:latin typeface="+mn-lt"/>
              </a:defRPr>
            </a:lvl1pPr>
          </a:lstStyle>
          <a:p>
            <a:pPr lvl="0"/>
            <a:endParaRPr lang="en-US" dirty="0"/>
          </a:p>
        </p:txBody>
      </p:sp>
      <p:sp>
        <p:nvSpPr>
          <p:cNvPr id="10" name="Text Placeholder 8"/>
          <p:cNvSpPr>
            <a:spLocks noGrp="1"/>
          </p:cNvSpPr>
          <p:nvPr>
            <p:ph type="body" sz="quarter" idx="21"/>
          </p:nvPr>
        </p:nvSpPr>
        <p:spPr>
          <a:xfrm>
            <a:off x="911144" y="1796819"/>
            <a:ext cx="3360653" cy="768085"/>
          </a:xfrm>
          <a:prstGeom prst="rect">
            <a:avLst/>
          </a:prstGeom>
          <a:noFill/>
        </p:spPr>
        <p:txBody>
          <a:bodyPr/>
          <a:lstStyle>
            <a:lvl1pPr marL="0" indent="0">
              <a:lnSpc>
                <a:spcPct val="100000"/>
              </a:lnSpc>
              <a:spcBef>
                <a:spcPts val="1600"/>
              </a:spcBef>
              <a:buNone/>
              <a:defRPr sz="2000" b="1">
                <a:solidFill>
                  <a:schemeClr val="accent3">
                    <a:lumMod val="75000"/>
                  </a:schemeClr>
                </a:solidFill>
                <a:latin typeface="+mj-lt"/>
              </a:defRPr>
            </a:lvl1pPr>
          </a:lstStyle>
          <a:p>
            <a:pPr lvl="0"/>
            <a:endParaRPr lang="en-US" dirty="0"/>
          </a:p>
        </p:txBody>
      </p:sp>
      <p:sp>
        <p:nvSpPr>
          <p:cNvPr id="11" name="Text Placeholder 8"/>
          <p:cNvSpPr>
            <a:spLocks noGrp="1"/>
          </p:cNvSpPr>
          <p:nvPr>
            <p:ph type="body" sz="quarter" idx="22"/>
          </p:nvPr>
        </p:nvSpPr>
        <p:spPr>
          <a:xfrm>
            <a:off x="4359974" y="1796819"/>
            <a:ext cx="3360373" cy="768085"/>
          </a:xfrm>
          <a:prstGeom prst="rect">
            <a:avLst/>
          </a:prstGeom>
          <a:noFill/>
        </p:spPr>
        <p:txBody>
          <a:bodyPr/>
          <a:lstStyle>
            <a:lvl1pPr marL="0" indent="0">
              <a:lnSpc>
                <a:spcPct val="100000"/>
              </a:lnSpc>
              <a:spcBef>
                <a:spcPts val="1600"/>
              </a:spcBef>
              <a:buNone/>
              <a:defRPr sz="2000" b="1">
                <a:solidFill>
                  <a:schemeClr val="accent3">
                    <a:lumMod val="75000"/>
                  </a:schemeClr>
                </a:solidFill>
                <a:latin typeface="+mj-lt"/>
              </a:defRPr>
            </a:lvl1pPr>
          </a:lstStyle>
          <a:p>
            <a:pPr lvl="0"/>
            <a:endParaRPr lang="en-US" dirty="0"/>
          </a:p>
        </p:txBody>
      </p:sp>
      <p:sp>
        <p:nvSpPr>
          <p:cNvPr id="12" name="Text Placeholder 8"/>
          <p:cNvSpPr>
            <a:spLocks noGrp="1"/>
          </p:cNvSpPr>
          <p:nvPr>
            <p:ph type="body" sz="quarter" idx="23"/>
          </p:nvPr>
        </p:nvSpPr>
        <p:spPr>
          <a:xfrm>
            <a:off x="7824192" y="1796819"/>
            <a:ext cx="3360373" cy="768085"/>
          </a:xfrm>
          <a:prstGeom prst="rect">
            <a:avLst/>
          </a:prstGeom>
          <a:noFill/>
        </p:spPr>
        <p:txBody>
          <a:bodyPr/>
          <a:lstStyle>
            <a:lvl1pPr marL="0" indent="0">
              <a:lnSpc>
                <a:spcPct val="100000"/>
              </a:lnSpc>
              <a:spcBef>
                <a:spcPts val="1600"/>
              </a:spcBef>
              <a:buNone/>
              <a:defRPr sz="2000" b="1">
                <a:solidFill>
                  <a:schemeClr val="accent3">
                    <a:lumMod val="75000"/>
                  </a:schemeClr>
                </a:solidFill>
                <a:latin typeface="+mj-lt"/>
              </a:defRPr>
            </a:lvl1pPr>
          </a:lstStyle>
          <a:p>
            <a:pPr lvl="0"/>
            <a:endParaRPr lang="en-US" dirty="0"/>
          </a:p>
        </p:txBody>
      </p:sp>
      <p:sp>
        <p:nvSpPr>
          <p:cNvPr id="15"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mn-lt"/>
                <a:cs typeface="Narkisim" pitchFamily="34" charset="-79"/>
              </a:defRPr>
            </a:lvl1pPr>
          </a:lstStyle>
          <a:p>
            <a:pPr lvl="0"/>
            <a:r>
              <a:rPr lang="en-US" smtClean="0"/>
              <a:t>Click to edit Master text styles</a:t>
            </a:r>
          </a:p>
        </p:txBody>
      </p:sp>
      <p:sp>
        <p:nvSpPr>
          <p:cNvPr id="16" name="Title 1"/>
          <p:cNvSpPr>
            <a:spLocks noGrp="1"/>
          </p:cNvSpPr>
          <p:nvPr>
            <p:ph type="title"/>
          </p:nvPr>
        </p:nvSpPr>
        <p:spPr>
          <a:xfrm>
            <a:off x="911424" y="446408"/>
            <a:ext cx="9601067" cy="778099"/>
          </a:xfrm>
          <a:prstGeom prst="rect">
            <a:avLst/>
          </a:prstGeom>
        </p:spPr>
        <p:txBody>
          <a:bodyPr/>
          <a:lstStyle>
            <a:lvl1pPr algn="l">
              <a:defRPr sz="4800" b="1">
                <a:solidFill>
                  <a:schemeClr val="accent3"/>
                </a:solidFill>
                <a:latin typeface="+mj-lt"/>
              </a:defRPr>
            </a:lvl1pPr>
          </a:lstStyle>
          <a:p>
            <a:r>
              <a:rPr lang="en-US" dirty="0" smtClean="0"/>
              <a:t>Click to edit Master title style</a:t>
            </a:r>
            <a:endParaRPr lang="id-ID" dirty="0"/>
          </a:p>
        </p:txBody>
      </p:sp>
    </p:spTree>
    <p:extLst>
      <p:ext uri="{BB962C8B-B14F-4D97-AF65-F5344CB8AC3E}">
        <p14:creationId xmlns:p14="http://schemas.microsoft.com/office/powerpoint/2010/main" val="17105004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_and_2_Picture">
    <p:spTree>
      <p:nvGrpSpPr>
        <p:cNvPr id="1" name=""/>
        <p:cNvGrpSpPr/>
        <p:nvPr/>
      </p:nvGrpSpPr>
      <p:grpSpPr>
        <a:xfrm>
          <a:off x="0" y="0"/>
          <a:ext cx="0" cy="0"/>
          <a:chOff x="0" y="0"/>
          <a:chExt cx="0" cy="0"/>
        </a:xfrm>
      </p:grpSpPr>
      <p:sp>
        <p:nvSpPr>
          <p:cNvPr id="8" name="Text Placeholder 8"/>
          <p:cNvSpPr>
            <a:spLocks noGrp="1"/>
          </p:cNvSpPr>
          <p:nvPr>
            <p:ph type="body" sz="quarter" idx="18"/>
          </p:nvPr>
        </p:nvSpPr>
        <p:spPr>
          <a:xfrm>
            <a:off x="1103163" y="2756925"/>
            <a:ext cx="4608512" cy="3264363"/>
          </a:xfrm>
          <a:prstGeom prst="rect">
            <a:avLst/>
          </a:prstGeom>
          <a:noFill/>
        </p:spPr>
        <p:txBody>
          <a:bodyPr/>
          <a:lstStyle>
            <a:lvl1pPr marL="0" indent="0">
              <a:lnSpc>
                <a:spcPct val="90000"/>
              </a:lnSpc>
              <a:spcBef>
                <a:spcPts val="1600"/>
              </a:spcBef>
              <a:buNone/>
              <a:defRPr sz="1600">
                <a:solidFill>
                  <a:srgbClr val="1C1306"/>
                </a:solidFill>
                <a:latin typeface="+mn-lt"/>
              </a:defRPr>
            </a:lvl1pPr>
          </a:lstStyle>
          <a:p>
            <a:pPr lvl="0"/>
            <a:endParaRPr lang="en-US" dirty="0"/>
          </a:p>
        </p:txBody>
      </p:sp>
      <p:sp>
        <p:nvSpPr>
          <p:cNvPr id="6" name="Text Placeholder 8"/>
          <p:cNvSpPr>
            <a:spLocks noGrp="1"/>
          </p:cNvSpPr>
          <p:nvPr>
            <p:ph type="body" sz="quarter" idx="20"/>
          </p:nvPr>
        </p:nvSpPr>
        <p:spPr>
          <a:xfrm>
            <a:off x="1103163" y="1988840"/>
            <a:ext cx="4608512" cy="768085"/>
          </a:xfrm>
          <a:prstGeom prst="rect">
            <a:avLst/>
          </a:prstGeom>
          <a:noFill/>
        </p:spPr>
        <p:txBody>
          <a:bodyPr/>
          <a:lstStyle>
            <a:lvl1pPr marL="0" indent="0">
              <a:lnSpc>
                <a:spcPct val="100000"/>
              </a:lnSpc>
              <a:spcBef>
                <a:spcPts val="1600"/>
              </a:spcBef>
              <a:buNone/>
              <a:defRPr sz="2000" b="1">
                <a:solidFill>
                  <a:schemeClr val="accent3">
                    <a:lumMod val="50000"/>
                  </a:schemeClr>
                </a:solidFill>
                <a:latin typeface="+mj-lt"/>
              </a:defRPr>
            </a:lvl1pPr>
          </a:lstStyle>
          <a:p>
            <a:pPr lvl="0"/>
            <a:endParaRPr lang="en-US" dirty="0"/>
          </a:p>
        </p:txBody>
      </p:sp>
      <p:sp>
        <p:nvSpPr>
          <p:cNvPr id="13" name="Picture Placeholder 2"/>
          <p:cNvSpPr>
            <a:spLocks noGrp="1"/>
          </p:cNvSpPr>
          <p:nvPr>
            <p:ph type="pic" sz="quarter" idx="25"/>
          </p:nvPr>
        </p:nvSpPr>
        <p:spPr>
          <a:xfrm>
            <a:off x="8256240" y="2756925"/>
            <a:ext cx="3168352" cy="1728192"/>
          </a:xfrm>
          <a:custGeom>
            <a:avLst/>
            <a:gdLst>
              <a:gd name="connsiteX0" fmla="*/ 0 w 4248472"/>
              <a:gd name="connsiteY0" fmla="*/ 0 h 2378621"/>
              <a:gd name="connsiteX1" fmla="*/ 4248472 w 4248472"/>
              <a:gd name="connsiteY1" fmla="*/ 0 h 2378621"/>
              <a:gd name="connsiteX2" fmla="*/ 4248472 w 4248472"/>
              <a:gd name="connsiteY2" fmla="*/ 2378621 h 2378621"/>
              <a:gd name="connsiteX3" fmla="*/ 0 w 4248472"/>
              <a:gd name="connsiteY3" fmla="*/ 2378621 h 2378621"/>
              <a:gd name="connsiteX4" fmla="*/ 0 w 4248472"/>
              <a:gd name="connsiteY4" fmla="*/ 0 h 2378621"/>
              <a:gd name="connsiteX0" fmla="*/ 0 w 4252705"/>
              <a:gd name="connsiteY0" fmla="*/ 0 h 2378645"/>
              <a:gd name="connsiteX1" fmla="*/ 4248472 w 4252705"/>
              <a:gd name="connsiteY1" fmla="*/ 0 h 2378645"/>
              <a:gd name="connsiteX2" fmla="*/ 4248472 w 4252705"/>
              <a:gd name="connsiteY2" fmla="*/ 2378621 h 2378645"/>
              <a:gd name="connsiteX3" fmla="*/ 0 w 4252705"/>
              <a:gd name="connsiteY3" fmla="*/ 2378621 h 2378645"/>
              <a:gd name="connsiteX4" fmla="*/ 0 w 4252705"/>
              <a:gd name="connsiteY4" fmla="*/ 0 h 237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2705" h="2378645">
                <a:moveTo>
                  <a:pt x="0" y="0"/>
                </a:moveTo>
                <a:lnTo>
                  <a:pt x="4248472" y="0"/>
                </a:lnTo>
                <a:cubicBezTo>
                  <a:pt x="4248472" y="792874"/>
                  <a:pt x="4257997" y="2385847"/>
                  <a:pt x="4248472" y="2378621"/>
                </a:cubicBezTo>
                <a:lnTo>
                  <a:pt x="0" y="2378621"/>
                </a:lnTo>
                <a:lnTo>
                  <a:pt x="0" y="0"/>
                </a:lnTo>
                <a:close/>
              </a:path>
            </a:pathLst>
          </a:custGeom>
          <a:effectLst/>
        </p:spPr>
        <p:txBody>
          <a:bodyPr rtlCol="0">
            <a:normAutofit/>
          </a:bodyPr>
          <a:lstStyle>
            <a:lvl1pPr marL="0" indent="0" algn="l">
              <a:buNone/>
              <a:defRPr sz="1600">
                <a:solidFill>
                  <a:srgbClr val="1C1306"/>
                </a:solidFill>
                <a:latin typeface="+mj-lt"/>
              </a:defRPr>
            </a:lvl1pPr>
          </a:lstStyle>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r>
              <a:rPr lang="id-ID" noProof="0" dirty="0" smtClean="0"/>
              <a:t>Picture</a:t>
            </a:r>
          </a:p>
        </p:txBody>
      </p:sp>
      <p:sp>
        <p:nvSpPr>
          <p:cNvPr id="14" name="Picture Placeholder 2"/>
          <p:cNvSpPr>
            <a:spLocks noGrp="1"/>
          </p:cNvSpPr>
          <p:nvPr>
            <p:ph type="pic" sz="quarter" idx="26"/>
          </p:nvPr>
        </p:nvSpPr>
        <p:spPr>
          <a:xfrm>
            <a:off x="6960096" y="4005064"/>
            <a:ext cx="2592288" cy="1344149"/>
          </a:xfrm>
          <a:custGeom>
            <a:avLst/>
            <a:gdLst>
              <a:gd name="connsiteX0" fmla="*/ 0 w 4248472"/>
              <a:gd name="connsiteY0" fmla="*/ 0 h 2378621"/>
              <a:gd name="connsiteX1" fmla="*/ 4248472 w 4248472"/>
              <a:gd name="connsiteY1" fmla="*/ 0 h 2378621"/>
              <a:gd name="connsiteX2" fmla="*/ 4248472 w 4248472"/>
              <a:gd name="connsiteY2" fmla="*/ 2378621 h 2378621"/>
              <a:gd name="connsiteX3" fmla="*/ 0 w 4248472"/>
              <a:gd name="connsiteY3" fmla="*/ 2378621 h 2378621"/>
              <a:gd name="connsiteX4" fmla="*/ 0 w 4248472"/>
              <a:gd name="connsiteY4" fmla="*/ 0 h 2378621"/>
              <a:gd name="connsiteX0" fmla="*/ 0 w 4252705"/>
              <a:gd name="connsiteY0" fmla="*/ 0 h 2378645"/>
              <a:gd name="connsiteX1" fmla="*/ 4248472 w 4252705"/>
              <a:gd name="connsiteY1" fmla="*/ 0 h 2378645"/>
              <a:gd name="connsiteX2" fmla="*/ 4248472 w 4252705"/>
              <a:gd name="connsiteY2" fmla="*/ 2378621 h 2378645"/>
              <a:gd name="connsiteX3" fmla="*/ 0 w 4252705"/>
              <a:gd name="connsiteY3" fmla="*/ 2378621 h 2378645"/>
              <a:gd name="connsiteX4" fmla="*/ 0 w 4252705"/>
              <a:gd name="connsiteY4" fmla="*/ 0 h 237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2705" h="2378645">
                <a:moveTo>
                  <a:pt x="0" y="0"/>
                </a:moveTo>
                <a:lnTo>
                  <a:pt x="4248472" y="0"/>
                </a:lnTo>
                <a:cubicBezTo>
                  <a:pt x="4248472" y="792874"/>
                  <a:pt x="4257997" y="2385847"/>
                  <a:pt x="4248472" y="2378621"/>
                </a:cubicBezTo>
                <a:lnTo>
                  <a:pt x="0" y="2378621"/>
                </a:lnTo>
                <a:lnTo>
                  <a:pt x="0" y="0"/>
                </a:lnTo>
                <a:close/>
              </a:path>
            </a:pathLst>
          </a:custGeom>
          <a:effectLst/>
        </p:spPr>
        <p:txBody>
          <a:bodyPr rtlCol="0">
            <a:normAutofit/>
          </a:bodyPr>
          <a:lstStyle>
            <a:lvl1pPr marL="0" indent="0" algn="l">
              <a:buNone/>
              <a:defRPr sz="1600">
                <a:solidFill>
                  <a:srgbClr val="1C1306"/>
                </a:solidFill>
                <a:latin typeface="+mj-lt"/>
              </a:defRPr>
            </a:lvl1pPr>
          </a:lstStyle>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endParaRPr lang="id-ID" noProof="0" dirty="0" smtClean="0"/>
          </a:p>
          <a:p>
            <a:pPr lvl="0"/>
            <a:r>
              <a:rPr lang="id-ID" noProof="0" dirty="0" smtClean="0"/>
              <a:t>Picture</a:t>
            </a:r>
          </a:p>
        </p:txBody>
      </p:sp>
      <p:sp>
        <p:nvSpPr>
          <p:cNvPr id="9"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mn-lt"/>
                <a:cs typeface="Narkisim" pitchFamily="34" charset="-79"/>
              </a:defRPr>
            </a:lvl1pPr>
          </a:lstStyle>
          <a:p>
            <a:pPr lvl="0"/>
            <a:r>
              <a:rPr lang="en-US" smtClean="0"/>
              <a:t>Click to edit Master text styles</a:t>
            </a:r>
          </a:p>
        </p:txBody>
      </p:sp>
      <p:sp>
        <p:nvSpPr>
          <p:cNvPr id="11" name="Title 1"/>
          <p:cNvSpPr>
            <a:spLocks noGrp="1"/>
          </p:cNvSpPr>
          <p:nvPr>
            <p:ph type="title"/>
          </p:nvPr>
        </p:nvSpPr>
        <p:spPr>
          <a:xfrm>
            <a:off x="911424" y="446408"/>
            <a:ext cx="9601067" cy="778099"/>
          </a:xfrm>
          <a:prstGeom prst="rect">
            <a:avLst/>
          </a:prstGeom>
        </p:spPr>
        <p:txBody>
          <a:bodyPr/>
          <a:lstStyle>
            <a:lvl1pPr algn="l">
              <a:defRPr sz="4800" b="0">
                <a:solidFill>
                  <a:schemeClr val="tx1">
                    <a:lumMod val="95000"/>
                    <a:lumOff val="5000"/>
                  </a:schemeClr>
                </a:solidFill>
                <a:latin typeface="+mj-lt"/>
              </a:defRPr>
            </a:lvl1pPr>
          </a:lstStyle>
          <a:p>
            <a:r>
              <a:rPr lang="en-US" smtClean="0"/>
              <a:t>Click to edit Master title style</a:t>
            </a:r>
            <a:endParaRPr lang="id-ID" dirty="0"/>
          </a:p>
        </p:txBody>
      </p:sp>
    </p:spTree>
    <p:extLst>
      <p:ext uri="{BB962C8B-B14F-4D97-AF65-F5344CB8AC3E}">
        <p14:creationId xmlns:p14="http://schemas.microsoft.com/office/powerpoint/2010/main" val="9831990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2_Column_Bullets">
    <p:spTree>
      <p:nvGrpSpPr>
        <p:cNvPr id="1" name=""/>
        <p:cNvGrpSpPr/>
        <p:nvPr/>
      </p:nvGrpSpPr>
      <p:grpSpPr>
        <a:xfrm>
          <a:off x="0" y="0"/>
          <a:ext cx="0" cy="0"/>
          <a:chOff x="0" y="0"/>
          <a:chExt cx="0" cy="0"/>
        </a:xfrm>
      </p:grpSpPr>
      <p:sp>
        <p:nvSpPr>
          <p:cNvPr id="6" name="Text Placeholder 2"/>
          <p:cNvSpPr>
            <a:spLocks noGrp="1"/>
          </p:cNvSpPr>
          <p:nvPr>
            <p:ph type="body" sz="quarter" idx="29"/>
          </p:nvPr>
        </p:nvSpPr>
        <p:spPr>
          <a:xfrm>
            <a:off x="1103445" y="2564904"/>
            <a:ext cx="4704523" cy="3200400"/>
          </a:xfrm>
          <a:prstGeom prst="rect">
            <a:avLst/>
          </a:prstGeom>
          <a:noFill/>
        </p:spPr>
        <p:txBody>
          <a:bodyPr/>
          <a:lstStyle>
            <a:lvl1pPr marL="365751" indent="-304792">
              <a:lnSpc>
                <a:spcPct val="100000"/>
              </a:lnSpc>
              <a:spcBef>
                <a:spcPts val="1600"/>
              </a:spcBef>
              <a:buClr>
                <a:schemeClr val="tx1">
                  <a:lumMod val="75000"/>
                  <a:lumOff val="25000"/>
                </a:schemeClr>
              </a:buClr>
              <a:buFont typeface="Wingdings" pitchFamily="2" charset="2"/>
              <a:buChar char=""/>
              <a:defRPr sz="1600">
                <a:solidFill>
                  <a:srgbClr val="1C1306"/>
                </a:solidFill>
                <a:latin typeface="Quicksand" panose="02070303000000060000" pitchFamily="18" charset="0"/>
              </a:defRPr>
            </a:lvl1pPr>
            <a:lvl2pPr marL="670543" indent="-243834">
              <a:lnSpc>
                <a:spcPct val="100000"/>
              </a:lnSpc>
              <a:spcBef>
                <a:spcPts val="0"/>
              </a:spcBef>
              <a:buClr>
                <a:schemeClr val="tx2"/>
              </a:buClr>
              <a:buFont typeface="Arial" pitchFamily="34" charset="0"/>
              <a:buChar char="•"/>
              <a:defRPr sz="1467">
                <a:solidFill>
                  <a:srgbClr val="1C1306"/>
                </a:solidFill>
                <a:latin typeface="Quicksand" panose="02070303000000060000" pitchFamily="18" charset="0"/>
              </a:defRPr>
            </a:lvl2pPr>
            <a:lvl3pPr>
              <a:lnSpc>
                <a:spcPct val="70000"/>
              </a:lnSpc>
              <a:spcBef>
                <a:spcPts val="0"/>
              </a:spcBef>
              <a:defRPr sz="1600">
                <a:latin typeface="+mj-lt"/>
              </a:defRPr>
            </a:lvl3pPr>
            <a:lvl4pPr>
              <a:lnSpc>
                <a:spcPct val="70000"/>
              </a:lnSpc>
              <a:spcBef>
                <a:spcPts val="0"/>
              </a:spcBef>
              <a:defRPr sz="1600">
                <a:latin typeface="+mj-lt"/>
              </a:defRPr>
            </a:lvl4pPr>
            <a:lvl5pPr>
              <a:lnSpc>
                <a:spcPct val="70000"/>
              </a:lnSpc>
              <a:spcBef>
                <a:spcPts val="0"/>
              </a:spcBef>
              <a:defRPr sz="1600">
                <a:latin typeface="+mj-lt"/>
              </a:defRPr>
            </a:lvl5pPr>
          </a:lstStyle>
          <a:p>
            <a:pPr lvl="0"/>
            <a:r>
              <a:rPr lang="en-US" dirty="0" smtClean="0"/>
              <a:t>Click to edit Master text styles</a:t>
            </a:r>
          </a:p>
          <a:p>
            <a:pPr lvl="1"/>
            <a:r>
              <a:rPr lang="en-US" dirty="0" smtClean="0"/>
              <a:t>Second level</a:t>
            </a:r>
          </a:p>
        </p:txBody>
      </p:sp>
      <p:sp>
        <p:nvSpPr>
          <p:cNvPr id="9" name="Text Placeholder 2"/>
          <p:cNvSpPr>
            <a:spLocks noGrp="1"/>
          </p:cNvSpPr>
          <p:nvPr>
            <p:ph type="body" sz="quarter" idx="30"/>
          </p:nvPr>
        </p:nvSpPr>
        <p:spPr>
          <a:xfrm>
            <a:off x="5999989" y="2564904"/>
            <a:ext cx="4704523" cy="3200400"/>
          </a:xfrm>
          <a:prstGeom prst="rect">
            <a:avLst/>
          </a:prstGeom>
          <a:noFill/>
        </p:spPr>
        <p:txBody>
          <a:bodyPr/>
          <a:lstStyle>
            <a:lvl1pPr marL="365751" indent="-304792">
              <a:lnSpc>
                <a:spcPct val="100000"/>
              </a:lnSpc>
              <a:spcBef>
                <a:spcPts val="1600"/>
              </a:spcBef>
              <a:buClr>
                <a:schemeClr val="tx1">
                  <a:lumMod val="75000"/>
                  <a:lumOff val="25000"/>
                </a:schemeClr>
              </a:buClr>
              <a:buFont typeface="Wingdings" pitchFamily="2" charset="2"/>
              <a:buChar char=""/>
              <a:defRPr sz="1600">
                <a:solidFill>
                  <a:srgbClr val="1C1306"/>
                </a:solidFill>
                <a:latin typeface="Quicksand" panose="02070303000000060000" pitchFamily="18" charset="0"/>
              </a:defRPr>
            </a:lvl1pPr>
            <a:lvl2pPr marL="670543" indent="-243834">
              <a:lnSpc>
                <a:spcPct val="100000"/>
              </a:lnSpc>
              <a:spcBef>
                <a:spcPts val="0"/>
              </a:spcBef>
              <a:buClr>
                <a:schemeClr val="tx1">
                  <a:lumMod val="75000"/>
                  <a:lumOff val="25000"/>
                </a:schemeClr>
              </a:buClr>
              <a:buFont typeface="Arial" pitchFamily="34" charset="0"/>
              <a:buChar char="•"/>
              <a:defRPr sz="1467">
                <a:solidFill>
                  <a:srgbClr val="1C1306"/>
                </a:solidFill>
                <a:latin typeface="Quicksand" panose="02070303000000060000" pitchFamily="18" charset="0"/>
              </a:defRPr>
            </a:lvl2pPr>
            <a:lvl3pPr>
              <a:lnSpc>
                <a:spcPct val="70000"/>
              </a:lnSpc>
              <a:spcBef>
                <a:spcPts val="0"/>
              </a:spcBef>
              <a:defRPr sz="1600">
                <a:latin typeface="+mj-lt"/>
              </a:defRPr>
            </a:lvl3pPr>
            <a:lvl4pPr>
              <a:lnSpc>
                <a:spcPct val="70000"/>
              </a:lnSpc>
              <a:spcBef>
                <a:spcPts val="0"/>
              </a:spcBef>
              <a:defRPr sz="1600">
                <a:latin typeface="+mj-lt"/>
              </a:defRPr>
            </a:lvl4pPr>
            <a:lvl5pPr>
              <a:lnSpc>
                <a:spcPct val="70000"/>
              </a:lnSpc>
              <a:spcBef>
                <a:spcPts val="0"/>
              </a:spcBef>
              <a:defRPr sz="1600">
                <a:latin typeface="+mj-lt"/>
              </a:defRPr>
            </a:lvl5pPr>
          </a:lstStyle>
          <a:p>
            <a:pPr lvl="0"/>
            <a:r>
              <a:rPr lang="en-US" dirty="0" smtClean="0"/>
              <a:t>Click to edit Master text styles</a:t>
            </a:r>
          </a:p>
          <a:p>
            <a:pPr lvl="1"/>
            <a:r>
              <a:rPr lang="en-US" dirty="0" smtClean="0"/>
              <a:t>Second level</a:t>
            </a:r>
          </a:p>
        </p:txBody>
      </p:sp>
      <p:sp>
        <p:nvSpPr>
          <p:cNvPr id="8" name="Text Placeholder 8"/>
          <p:cNvSpPr>
            <a:spLocks noGrp="1"/>
          </p:cNvSpPr>
          <p:nvPr>
            <p:ph type="body" sz="quarter" idx="18"/>
          </p:nvPr>
        </p:nvSpPr>
        <p:spPr>
          <a:xfrm>
            <a:off x="1103445" y="1988840"/>
            <a:ext cx="4704523" cy="576064"/>
          </a:xfrm>
          <a:prstGeom prst="rect">
            <a:avLst/>
          </a:prstGeom>
          <a:noFill/>
        </p:spPr>
        <p:txBody>
          <a:bodyPr/>
          <a:lstStyle>
            <a:lvl1pPr marL="0" indent="0">
              <a:lnSpc>
                <a:spcPct val="90000"/>
              </a:lnSpc>
              <a:spcBef>
                <a:spcPts val="1600"/>
              </a:spcBef>
              <a:buNone/>
              <a:defRPr sz="2000" b="1">
                <a:solidFill>
                  <a:schemeClr val="accent3">
                    <a:lumMod val="75000"/>
                  </a:schemeClr>
                </a:solidFill>
                <a:latin typeface="Quicksand" panose="02070303000000060000" pitchFamily="18" charset="0"/>
              </a:defRPr>
            </a:lvl1pPr>
          </a:lstStyle>
          <a:p>
            <a:pPr lvl="0"/>
            <a:endParaRPr lang="en-US" dirty="0"/>
          </a:p>
        </p:txBody>
      </p:sp>
      <p:sp>
        <p:nvSpPr>
          <p:cNvPr id="11" name="Text Placeholder 8"/>
          <p:cNvSpPr>
            <a:spLocks noGrp="1"/>
          </p:cNvSpPr>
          <p:nvPr>
            <p:ph type="body" sz="quarter" idx="31"/>
          </p:nvPr>
        </p:nvSpPr>
        <p:spPr>
          <a:xfrm>
            <a:off x="5999990" y="1988840"/>
            <a:ext cx="4723031" cy="576064"/>
          </a:xfrm>
          <a:prstGeom prst="rect">
            <a:avLst/>
          </a:prstGeom>
          <a:noFill/>
        </p:spPr>
        <p:txBody>
          <a:bodyPr/>
          <a:lstStyle>
            <a:lvl1pPr marL="0" indent="0">
              <a:lnSpc>
                <a:spcPct val="90000"/>
              </a:lnSpc>
              <a:spcBef>
                <a:spcPts val="1600"/>
              </a:spcBef>
              <a:buNone/>
              <a:defRPr sz="2000" b="1">
                <a:solidFill>
                  <a:schemeClr val="accent3">
                    <a:lumMod val="75000"/>
                  </a:schemeClr>
                </a:solidFill>
                <a:latin typeface="Quicksand" panose="02070303000000060000" pitchFamily="18" charset="0"/>
              </a:defRPr>
            </a:lvl1pPr>
          </a:lstStyle>
          <a:p>
            <a:pPr lvl="0"/>
            <a:endParaRPr lang="en-US" dirty="0"/>
          </a:p>
        </p:txBody>
      </p:sp>
      <p:sp>
        <p:nvSpPr>
          <p:cNvPr id="13"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Quicksand" panose="02070303000000060000" pitchFamily="18" charset="0"/>
                <a:cs typeface="Narkisim" pitchFamily="34" charset="-79"/>
              </a:defRPr>
            </a:lvl1pPr>
          </a:lstStyle>
          <a:p>
            <a:pPr lvl="0"/>
            <a:r>
              <a:rPr lang="en-US" smtClean="0"/>
              <a:t>Click to edit Master text styles</a:t>
            </a:r>
          </a:p>
        </p:txBody>
      </p:sp>
      <p:sp>
        <p:nvSpPr>
          <p:cNvPr id="14" name="Title 1"/>
          <p:cNvSpPr>
            <a:spLocks noGrp="1"/>
          </p:cNvSpPr>
          <p:nvPr>
            <p:ph type="title"/>
          </p:nvPr>
        </p:nvSpPr>
        <p:spPr>
          <a:xfrm>
            <a:off x="911424" y="446408"/>
            <a:ext cx="9601067" cy="778099"/>
          </a:xfrm>
          <a:prstGeom prst="rect">
            <a:avLst/>
          </a:prstGeom>
        </p:spPr>
        <p:txBody>
          <a:bodyPr/>
          <a:lstStyle>
            <a:lvl1pPr algn="l">
              <a:defRPr sz="4800" b="0">
                <a:solidFill>
                  <a:schemeClr val="tx1">
                    <a:lumMod val="95000"/>
                    <a:lumOff val="5000"/>
                  </a:schemeClr>
                </a:solidFill>
                <a:latin typeface="Caviar Dreams" panose="020B0402020204020504" pitchFamily="34" charset="0"/>
              </a:defRPr>
            </a:lvl1pPr>
          </a:lstStyle>
          <a:p>
            <a:r>
              <a:rPr lang="en-US" smtClean="0"/>
              <a:t>Click to edit Master title style</a:t>
            </a:r>
            <a:endParaRPr lang="id-ID" dirty="0"/>
          </a:p>
        </p:txBody>
      </p:sp>
    </p:spTree>
    <p:extLst>
      <p:ext uri="{BB962C8B-B14F-4D97-AF65-F5344CB8AC3E}">
        <p14:creationId xmlns:p14="http://schemas.microsoft.com/office/powerpoint/2010/main" val="17275335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3_Column_Bullets">
    <p:spTree>
      <p:nvGrpSpPr>
        <p:cNvPr id="1" name=""/>
        <p:cNvGrpSpPr/>
        <p:nvPr/>
      </p:nvGrpSpPr>
      <p:grpSpPr>
        <a:xfrm>
          <a:off x="0" y="0"/>
          <a:ext cx="0" cy="0"/>
          <a:chOff x="0" y="0"/>
          <a:chExt cx="0" cy="0"/>
        </a:xfrm>
      </p:grpSpPr>
      <p:sp>
        <p:nvSpPr>
          <p:cNvPr id="6" name="Text Placeholder 2"/>
          <p:cNvSpPr>
            <a:spLocks noGrp="1"/>
          </p:cNvSpPr>
          <p:nvPr>
            <p:ph type="body" sz="quarter" idx="29"/>
          </p:nvPr>
        </p:nvSpPr>
        <p:spPr>
          <a:xfrm>
            <a:off x="1103445" y="2564904"/>
            <a:ext cx="3215680" cy="3264363"/>
          </a:xfrm>
          <a:prstGeom prst="rect">
            <a:avLst/>
          </a:prstGeom>
          <a:noFill/>
        </p:spPr>
        <p:txBody>
          <a:bodyPr/>
          <a:lstStyle>
            <a:lvl1pPr marL="365751" indent="-304792">
              <a:lnSpc>
                <a:spcPct val="100000"/>
              </a:lnSpc>
              <a:spcBef>
                <a:spcPts val="1600"/>
              </a:spcBef>
              <a:buClr>
                <a:schemeClr val="tx1">
                  <a:lumMod val="75000"/>
                  <a:lumOff val="25000"/>
                </a:schemeClr>
              </a:buClr>
              <a:buFont typeface="Wingdings" pitchFamily="2" charset="2"/>
              <a:buChar char=""/>
              <a:defRPr sz="1600">
                <a:solidFill>
                  <a:srgbClr val="1C1306"/>
                </a:solidFill>
                <a:latin typeface="+mn-lt"/>
              </a:defRPr>
            </a:lvl1pPr>
            <a:lvl2pPr marL="670543" indent="-243834">
              <a:lnSpc>
                <a:spcPct val="100000"/>
              </a:lnSpc>
              <a:spcBef>
                <a:spcPts val="0"/>
              </a:spcBef>
              <a:buClr>
                <a:schemeClr val="tx1">
                  <a:lumMod val="75000"/>
                  <a:lumOff val="25000"/>
                </a:schemeClr>
              </a:buClr>
              <a:buFont typeface="Arial" pitchFamily="34" charset="0"/>
              <a:buChar char="•"/>
              <a:defRPr sz="1467">
                <a:solidFill>
                  <a:srgbClr val="1C1306"/>
                </a:solidFill>
                <a:latin typeface="+mn-lt"/>
              </a:defRPr>
            </a:lvl2pPr>
            <a:lvl3pPr>
              <a:lnSpc>
                <a:spcPct val="70000"/>
              </a:lnSpc>
              <a:spcBef>
                <a:spcPts val="0"/>
              </a:spcBef>
              <a:defRPr sz="1600">
                <a:latin typeface="+mj-lt"/>
              </a:defRPr>
            </a:lvl3pPr>
            <a:lvl4pPr>
              <a:lnSpc>
                <a:spcPct val="70000"/>
              </a:lnSpc>
              <a:spcBef>
                <a:spcPts val="0"/>
              </a:spcBef>
              <a:defRPr sz="1600">
                <a:latin typeface="+mj-lt"/>
              </a:defRPr>
            </a:lvl4pPr>
            <a:lvl5pPr>
              <a:lnSpc>
                <a:spcPct val="70000"/>
              </a:lnSpc>
              <a:spcBef>
                <a:spcPts val="0"/>
              </a:spcBef>
              <a:defRPr sz="1600">
                <a:latin typeface="+mj-lt"/>
              </a:defRPr>
            </a:lvl5pPr>
          </a:lstStyle>
          <a:p>
            <a:pPr lvl="0"/>
            <a:r>
              <a:rPr lang="en-US" dirty="0" smtClean="0"/>
              <a:t>Click to edit Master text styles</a:t>
            </a:r>
          </a:p>
          <a:p>
            <a:pPr lvl="1"/>
            <a:r>
              <a:rPr lang="en-US" dirty="0" smtClean="0"/>
              <a:t>Second level</a:t>
            </a:r>
          </a:p>
        </p:txBody>
      </p:sp>
      <p:sp>
        <p:nvSpPr>
          <p:cNvPr id="9" name="Text Placeholder 8"/>
          <p:cNvSpPr>
            <a:spLocks noGrp="1"/>
          </p:cNvSpPr>
          <p:nvPr>
            <p:ph type="body" sz="quarter" idx="18"/>
          </p:nvPr>
        </p:nvSpPr>
        <p:spPr>
          <a:xfrm>
            <a:off x="1103445" y="1988840"/>
            <a:ext cx="3215680" cy="576064"/>
          </a:xfrm>
          <a:prstGeom prst="rect">
            <a:avLst/>
          </a:prstGeom>
          <a:noFill/>
        </p:spPr>
        <p:txBody>
          <a:bodyPr/>
          <a:lstStyle>
            <a:lvl1pPr marL="0" indent="0">
              <a:lnSpc>
                <a:spcPct val="90000"/>
              </a:lnSpc>
              <a:spcBef>
                <a:spcPts val="1600"/>
              </a:spcBef>
              <a:buNone/>
              <a:defRPr sz="2000" b="1">
                <a:solidFill>
                  <a:schemeClr val="accent3">
                    <a:lumMod val="75000"/>
                  </a:schemeClr>
                </a:solidFill>
                <a:latin typeface="+mj-lt"/>
              </a:defRPr>
            </a:lvl1pPr>
          </a:lstStyle>
          <a:p>
            <a:pPr lvl="0"/>
            <a:endParaRPr lang="en-US" dirty="0"/>
          </a:p>
        </p:txBody>
      </p:sp>
      <p:sp>
        <p:nvSpPr>
          <p:cNvPr id="11" name="Text Placeholder 2"/>
          <p:cNvSpPr>
            <a:spLocks noGrp="1"/>
          </p:cNvSpPr>
          <p:nvPr>
            <p:ph type="body" sz="quarter" idx="30"/>
          </p:nvPr>
        </p:nvSpPr>
        <p:spPr>
          <a:xfrm>
            <a:off x="4530651" y="2564904"/>
            <a:ext cx="3215680" cy="3264363"/>
          </a:xfrm>
          <a:prstGeom prst="rect">
            <a:avLst/>
          </a:prstGeom>
          <a:noFill/>
        </p:spPr>
        <p:txBody>
          <a:bodyPr/>
          <a:lstStyle>
            <a:lvl1pPr marL="365751" indent="-304792">
              <a:lnSpc>
                <a:spcPct val="100000"/>
              </a:lnSpc>
              <a:spcBef>
                <a:spcPts val="1600"/>
              </a:spcBef>
              <a:buClr>
                <a:schemeClr val="tx1">
                  <a:lumMod val="75000"/>
                  <a:lumOff val="25000"/>
                </a:schemeClr>
              </a:buClr>
              <a:buFont typeface="Wingdings" pitchFamily="2" charset="2"/>
              <a:buChar char=""/>
              <a:defRPr sz="1600">
                <a:solidFill>
                  <a:srgbClr val="1C1306"/>
                </a:solidFill>
                <a:latin typeface="+mn-lt"/>
              </a:defRPr>
            </a:lvl1pPr>
            <a:lvl2pPr marL="670543" indent="-243834">
              <a:lnSpc>
                <a:spcPct val="100000"/>
              </a:lnSpc>
              <a:spcBef>
                <a:spcPts val="0"/>
              </a:spcBef>
              <a:buClr>
                <a:schemeClr val="tx1">
                  <a:lumMod val="75000"/>
                  <a:lumOff val="25000"/>
                </a:schemeClr>
              </a:buClr>
              <a:buFont typeface="Arial" pitchFamily="34" charset="0"/>
              <a:buChar char="•"/>
              <a:defRPr sz="1467">
                <a:solidFill>
                  <a:srgbClr val="1C1306"/>
                </a:solidFill>
                <a:latin typeface="+mn-lt"/>
              </a:defRPr>
            </a:lvl2pPr>
            <a:lvl3pPr>
              <a:lnSpc>
                <a:spcPct val="70000"/>
              </a:lnSpc>
              <a:spcBef>
                <a:spcPts val="0"/>
              </a:spcBef>
              <a:defRPr sz="1600">
                <a:latin typeface="+mj-lt"/>
              </a:defRPr>
            </a:lvl3pPr>
            <a:lvl4pPr>
              <a:lnSpc>
                <a:spcPct val="70000"/>
              </a:lnSpc>
              <a:spcBef>
                <a:spcPts val="0"/>
              </a:spcBef>
              <a:defRPr sz="1600">
                <a:latin typeface="+mj-lt"/>
              </a:defRPr>
            </a:lvl4pPr>
            <a:lvl5pPr>
              <a:lnSpc>
                <a:spcPct val="70000"/>
              </a:lnSpc>
              <a:spcBef>
                <a:spcPts val="0"/>
              </a:spcBef>
              <a:defRPr sz="1600">
                <a:latin typeface="+mj-lt"/>
              </a:defRPr>
            </a:lvl5pPr>
          </a:lstStyle>
          <a:p>
            <a:pPr lvl="0"/>
            <a:r>
              <a:rPr lang="en-US" dirty="0" smtClean="0"/>
              <a:t>Click to edit Master text styles</a:t>
            </a:r>
          </a:p>
          <a:p>
            <a:pPr lvl="1"/>
            <a:r>
              <a:rPr lang="en-US" dirty="0" smtClean="0"/>
              <a:t>Second level</a:t>
            </a:r>
          </a:p>
        </p:txBody>
      </p:sp>
      <p:sp>
        <p:nvSpPr>
          <p:cNvPr id="12" name="Text Placeholder 8"/>
          <p:cNvSpPr>
            <a:spLocks noGrp="1"/>
          </p:cNvSpPr>
          <p:nvPr>
            <p:ph type="body" sz="quarter" idx="31"/>
          </p:nvPr>
        </p:nvSpPr>
        <p:spPr>
          <a:xfrm>
            <a:off x="4530651" y="1988840"/>
            <a:ext cx="3215680" cy="576064"/>
          </a:xfrm>
          <a:prstGeom prst="rect">
            <a:avLst/>
          </a:prstGeom>
          <a:noFill/>
        </p:spPr>
        <p:txBody>
          <a:bodyPr/>
          <a:lstStyle>
            <a:lvl1pPr marL="0" indent="0">
              <a:lnSpc>
                <a:spcPct val="90000"/>
              </a:lnSpc>
              <a:spcBef>
                <a:spcPts val="1600"/>
              </a:spcBef>
              <a:buNone/>
              <a:defRPr sz="2000" b="1">
                <a:solidFill>
                  <a:schemeClr val="accent3">
                    <a:lumMod val="75000"/>
                  </a:schemeClr>
                </a:solidFill>
                <a:latin typeface="+mj-lt"/>
              </a:defRPr>
            </a:lvl1pPr>
          </a:lstStyle>
          <a:p>
            <a:pPr lvl="0"/>
            <a:endParaRPr lang="en-US" dirty="0"/>
          </a:p>
        </p:txBody>
      </p:sp>
      <p:sp>
        <p:nvSpPr>
          <p:cNvPr id="13" name="Text Placeholder 2"/>
          <p:cNvSpPr>
            <a:spLocks noGrp="1"/>
          </p:cNvSpPr>
          <p:nvPr>
            <p:ph type="body" sz="quarter" idx="32"/>
          </p:nvPr>
        </p:nvSpPr>
        <p:spPr>
          <a:xfrm>
            <a:off x="7957856" y="2564904"/>
            <a:ext cx="3215680" cy="3264363"/>
          </a:xfrm>
          <a:prstGeom prst="rect">
            <a:avLst/>
          </a:prstGeom>
          <a:noFill/>
        </p:spPr>
        <p:txBody>
          <a:bodyPr/>
          <a:lstStyle>
            <a:lvl1pPr marL="365751" indent="-304792">
              <a:lnSpc>
                <a:spcPct val="100000"/>
              </a:lnSpc>
              <a:spcBef>
                <a:spcPts val="1600"/>
              </a:spcBef>
              <a:buClr>
                <a:schemeClr val="tx1">
                  <a:lumMod val="75000"/>
                  <a:lumOff val="25000"/>
                </a:schemeClr>
              </a:buClr>
              <a:buFont typeface="Wingdings" pitchFamily="2" charset="2"/>
              <a:buChar char=""/>
              <a:defRPr sz="1600">
                <a:solidFill>
                  <a:srgbClr val="1C1306"/>
                </a:solidFill>
                <a:latin typeface="+mn-lt"/>
              </a:defRPr>
            </a:lvl1pPr>
            <a:lvl2pPr marL="670543" indent="-243834">
              <a:lnSpc>
                <a:spcPct val="100000"/>
              </a:lnSpc>
              <a:spcBef>
                <a:spcPts val="0"/>
              </a:spcBef>
              <a:buClr>
                <a:schemeClr val="tx1">
                  <a:lumMod val="75000"/>
                  <a:lumOff val="25000"/>
                </a:schemeClr>
              </a:buClr>
              <a:buFont typeface="Arial" pitchFamily="34" charset="0"/>
              <a:buChar char="•"/>
              <a:defRPr sz="1467">
                <a:solidFill>
                  <a:srgbClr val="1C1306"/>
                </a:solidFill>
                <a:latin typeface="+mn-lt"/>
              </a:defRPr>
            </a:lvl2pPr>
            <a:lvl3pPr>
              <a:lnSpc>
                <a:spcPct val="70000"/>
              </a:lnSpc>
              <a:spcBef>
                <a:spcPts val="0"/>
              </a:spcBef>
              <a:defRPr sz="1600">
                <a:latin typeface="+mj-lt"/>
              </a:defRPr>
            </a:lvl3pPr>
            <a:lvl4pPr>
              <a:lnSpc>
                <a:spcPct val="70000"/>
              </a:lnSpc>
              <a:spcBef>
                <a:spcPts val="0"/>
              </a:spcBef>
              <a:defRPr sz="1600">
                <a:latin typeface="+mj-lt"/>
              </a:defRPr>
            </a:lvl4pPr>
            <a:lvl5pPr>
              <a:lnSpc>
                <a:spcPct val="70000"/>
              </a:lnSpc>
              <a:spcBef>
                <a:spcPts val="0"/>
              </a:spcBef>
              <a:defRPr sz="1600">
                <a:latin typeface="+mj-lt"/>
              </a:defRPr>
            </a:lvl5pPr>
          </a:lstStyle>
          <a:p>
            <a:pPr lvl="0"/>
            <a:r>
              <a:rPr lang="en-US" dirty="0" smtClean="0"/>
              <a:t>Click to edit Master text styles</a:t>
            </a:r>
          </a:p>
          <a:p>
            <a:pPr lvl="1"/>
            <a:r>
              <a:rPr lang="en-US" dirty="0" smtClean="0"/>
              <a:t>Second level</a:t>
            </a:r>
          </a:p>
        </p:txBody>
      </p:sp>
      <p:sp>
        <p:nvSpPr>
          <p:cNvPr id="14" name="Text Placeholder 8"/>
          <p:cNvSpPr>
            <a:spLocks noGrp="1"/>
          </p:cNvSpPr>
          <p:nvPr>
            <p:ph type="body" sz="quarter" idx="33"/>
          </p:nvPr>
        </p:nvSpPr>
        <p:spPr>
          <a:xfrm>
            <a:off x="7957856" y="1988840"/>
            <a:ext cx="3215680" cy="576064"/>
          </a:xfrm>
          <a:prstGeom prst="rect">
            <a:avLst/>
          </a:prstGeom>
          <a:noFill/>
        </p:spPr>
        <p:txBody>
          <a:bodyPr/>
          <a:lstStyle>
            <a:lvl1pPr marL="0" indent="0">
              <a:lnSpc>
                <a:spcPct val="90000"/>
              </a:lnSpc>
              <a:spcBef>
                <a:spcPts val="1600"/>
              </a:spcBef>
              <a:buNone/>
              <a:defRPr sz="2000" b="1">
                <a:solidFill>
                  <a:schemeClr val="accent3">
                    <a:lumMod val="75000"/>
                  </a:schemeClr>
                </a:solidFill>
                <a:latin typeface="+mj-lt"/>
              </a:defRPr>
            </a:lvl1pPr>
          </a:lstStyle>
          <a:p>
            <a:pPr lvl="0"/>
            <a:endParaRPr lang="en-US" dirty="0"/>
          </a:p>
        </p:txBody>
      </p:sp>
      <p:sp>
        <p:nvSpPr>
          <p:cNvPr id="16" name="Text Placeholder 10"/>
          <p:cNvSpPr>
            <a:spLocks noGrp="1"/>
          </p:cNvSpPr>
          <p:nvPr>
            <p:ph type="body" sz="quarter" idx="17"/>
          </p:nvPr>
        </p:nvSpPr>
        <p:spPr>
          <a:xfrm>
            <a:off x="911426" y="1141560"/>
            <a:ext cx="9601065" cy="288032"/>
          </a:xfrm>
          <a:prstGeom prst="rect">
            <a:avLst/>
          </a:prstGeom>
        </p:spPr>
        <p:txBody>
          <a:bodyPr>
            <a:noAutofit/>
          </a:bodyPr>
          <a:lstStyle>
            <a:lvl1pPr marL="0" indent="0" algn="l">
              <a:lnSpc>
                <a:spcPct val="100000"/>
              </a:lnSpc>
              <a:spcBef>
                <a:spcPts val="1600"/>
              </a:spcBef>
              <a:buNone/>
              <a:defRPr sz="1867" b="0" baseline="0">
                <a:solidFill>
                  <a:schemeClr val="tx1">
                    <a:lumMod val="95000"/>
                    <a:lumOff val="5000"/>
                  </a:schemeClr>
                </a:solidFill>
                <a:latin typeface="+mn-lt"/>
                <a:cs typeface="Narkisim" pitchFamily="34" charset="-79"/>
              </a:defRPr>
            </a:lvl1pPr>
          </a:lstStyle>
          <a:p>
            <a:pPr lvl="0"/>
            <a:r>
              <a:rPr lang="en-US" smtClean="0"/>
              <a:t>Click to edit Master text styles</a:t>
            </a:r>
          </a:p>
        </p:txBody>
      </p:sp>
      <p:sp>
        <p:nvSpPr>
          <p:cNvPr id="17" name="Title 1"/>
          <p:cNvSpPr>
            <a:spLocks noGrp="1"/>
          </p:cNvSpPr>
          <p:nvPr>
            <p:ph type="title"/>
          </p:nvPr>
        </p:nvSpPr>
        <p:spPr>
          <a:xfrm>
            <a:off x="911424" y="446408"/>
            <a:ext cx="9601067" cy="778099"/>
          </a:xfrm>
          <a:prstGeom prst="rect">
            <a:avLst/>
          </a:prstGeom>
        </p:spPr>
        <p:txBody>
          <a:bodyPr/>
          <a:lstStyle>
            <a:lvl1pPr algn="l">
              <a:defRPr sz="4800" b="0">
                <a:solidFill>
                  <a:schemeClr val="accent2"/>
                </a:solidFill>
                <a:latin typeface="+mj-lt"/>
              </a:defRPr>
            </a:lvl1pPr>
          </a:lstStyle>
          <a:p>
            <a:r>
              <a:rPr lang="en-US" smtClean="0"/>
              <a:t>Click to edit Master title style</a:t>
            </a:r>
            <a:endParaRPr lang="id-ID" dirty="0"/>
          </a:p>
        </p:txBody>
      </p:sp>
    </p:spTree>
    <p:extLst>
      <p:ext uri="{BB962C8B-B14F-4D97-AF65-F5344CB8AC3E}">
        <p14:creationId xmlns:p14="http://schemas.microsoft.com/office/powerpoint/2010/main" val="22797299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6"/>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0" y="549275"/>
            <a:ext cx="334963" cy="576263"/>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2400">
              <a:solidFill>
                <a:prstClr val="white"/>
              </a:solidFill>
            </a:endParaRPr>
          </a:p>
        </p:txBody>
      </p:sp>
      <p:sp>
        <p:nvSpPr>
          <p:cNvPr id="13" name="Rectangle 12"/>
          <p:cNvSpPr/>
          <p:nvPr userDrawn="1"/>
        </p:nvSpPr>
        <p:spPr>
          <a:xfrm>
            <a:off x="365125" y="547688"/>
            <a:ext cx="187325" cy="574675"/>
          </a:xfrm>
          <a:prstGeom prst="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2400">
              <a:solidFill>
                <a:prstClr val="white"/>
              </a:solidFill>
            </a:endParaRPr>
          </a:p>
        </p:txBody>
      </p:sp>
      <p:sp>
        <p:nvSpPr>
          <p:cNvPr id="14" name="Rectangle 13"/>
          <p:cNvSpPr/>
          <p:nvPr userDrawn="1"/>
        </p:nvSpPr>
        <p:spPr>
          <a:xfrm>
            <a:off x="579438" y="547688"/>
            <a:ext cx="187325" cy="574675"/>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2400">
              <a:solidFill>
                <a:prstClr val="white"/>
              </a:solidFill>
            </a:endParaRPr>
          </a:p>
        </p:txBody>
      </p:sp>
      <p:pic>
        <p:nvPicPr>
          <p:cNvPr id="1029" name="Picture 17"/>
          <p:cNvPicPr>
            <a:picLocks noChangeAspect="1"/>
          </p:cNvPicPr>
          <p:nvPr userDrawn="1"/>
        </p:nvPicPr>
        <p:blipFill>
          <a:blip r:embed="rId37">
            <a:grayscl/>
            <a:extLst>
              <a:ext uri="{28A0092B-C50C-407E-A947-70E740481C1C}">
                <a14:useLocalDpi xmlns:a14="http://schemas.microsoft.com/office/drawing/2010/main" val="0"/>
              </a:ext>
            </a:extLst>
          </a:blip>
          <a:srcRect/>
          <a:stretch>
            <a:fillRect/>
          </a:stretch>
        </p:blipFill>
        <p:spPr bwMode="auto">
          <a:xfrm>
            <a:off x="-1633538" y="-1160463"/>
            <a:ext cx="15459076" cy="945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838200" y="366713"/>
            <a:ext cx="10515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1" name="Text Placeholder 3"/>
          <p:cNvSpPr>
            <a:spLocks noGrp="1"/>
          </p:cNvSpPr>
          <p:nvPr>
            <p:ph type="body" idx="1"/>
          </p:nvPr>
        </p:nvSpPr>
        <p:spPr bwMode="auto">
          <a:xfrm>
            <a:off x="673100" y="1847850"/>
            <a:ext cx="10515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Slide Number Placeholder 6"/>
          <p:cNvSpPr>
            <a:spLocks noGrp="1"/>
          </p:cNvSpPr>
          <p:nvPr>
            <p:ph type="sldNum" sz="quarter" idx="4"/>
          </p:nvPr>
        </p:nvSpPr>
        <p:spPr>
          <a:xfrm>
            <a:off x="8610600" y="6356350"/>
            <a:ext cx="2743200" cy="366713"/>
          </a:xfrm>
          <a:prstGeom prst="rect">
            <a:avLst/>
          </a:prstGeom>
        </p:spPr>
        <p:txBody>
          <a:bodyPr vert="horz" lIns="91440" tIns="45720" rIns="91440" bIns="45720" rtlCol="0" anchor="ctr"/>
          <a:lstStyle>
            <a:lvl1pPr algn="r" eaLnBrk="1" fontAlgn="auto" hangingPunct="1">
              <a:spcBef>
                <a:spcPts val="0"/>
              </a:spcBef>
              <a:spcAft>
                <a:spcPts val="0"/>
              </a:spcAft>
              <a:defRPr sz="1600">
                <a:solidFill>
                  <a:srgbClr val="000000">
                    <a:tint val="75000"/>
                  </a:srgbClr>
                </a:solidFill>
                <a:latin typeface="+mn-lt"/>
              </a:defRPr>
            </a:lvl1pPr>
          </a:lstStyle>
          <a:p>
            <a:pPr>
              <a:defRPr/>
            </a:pPr>
            <a:fld id="{9D8B8625-2557-487D-90A9-C7AEFEC5285B}" type="slidenum">
              <a:rPr lang="en-US"/>
              <a:pPr>
                <a:defRPr/>
              </a:pPr>
              <a:t>‹#›</a:t>
            </a:fld>
            <a:endParaRPr lang="en-US" dirty="0"/>
          </a:p>
        </p:txBody>
      </p:sp>
      <p:sp>
        <p:nvSpPr>
          <p:cNvPr id="15" name="Parallelogram 14"/>
          <p:cNvSpPr/>
          <p:nvPr userDrawn="1"/>
        </p:nvSpPr>
        <p:spPr>
          <a:xfrm>
            <a:off x="2616200" y="6472238"/>
            <a:ext cx="3587750" cy="385762"/>
          </a:xfrm>
          <a:prstGeom prst="parallelogram">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2400">
              <a:solidFill>
                <a:prstClr val="white"/>
              </a:solidFill>
            </a:endParaRPr>
          </a:p>
        </p:txBody>
      </p:sp>
      <p:pic>
        <p:nvPicPr>
          <p:cNvPr id="1034" name="Picture 9"/>
          <p:cNvPicPr>
            <a:picLocks noChangeAspect="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4763" y="6472238"/>
            <a:ext cx="427196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p:cNvPicPr>
            <a:picLocks noChangeAspect="1"/>
          </p:cNvPicPr>
          <p:nvPr userDrawn="1"/>
        </p:nvPicPr>
        <p:blipFill>
          <a:blip r:embed="rId39" cstate="print">
            <a:extLst>
              <a:ext uri="{28A0092B-C50C-407E-A947-70E740481C1C}">
                <a14:useLocalDpi xmlns:a14="http://schemas.microsoft.com/office/drawing/2010/main" val="0"/>
              </a:ext>
            </a:extLst>
          </a:blip>
          <a:srcRect/>
          <a:stretch>
            <a:fillRect/>
          </a:stretch>
        </p:blipFill>
        <p:spPr bwMode="auto">
          <a:xfrm>
            <a:off x="61913" y="6272213"/>
            <a:ext cx="5461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
          <p:cNvSpPr>
            <a:spLocks noChangeArrowheads="1"/>
          </p:cNvSpPr>
          <p:nvPr userDrawn="1"/>
        </p:nvSpPr>
        <p:spPr bwMode="auto">
          <a:xfrm>
            <a:off x="679450" y="6467475"/>
            <a:ext cx="3340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venir LT Std 55 Roman" panose="020B0503020203020204" pitchFamily="34" charset="0"/>
              </a:defRPr>
            </a:lvl1pPr>
            <a:lvl2pPr marL="742950" indent="-285750">
              <a:defRPr>
                <a:solidFill>
                  <a:schemeClr val="tx1"/>
                </a:solidFill>
                <a:latin typeface="Avenir LT Std 55 Roman" panose="020B0503020203020204" pitchFamily="34" charset="0"/>
              </a:defRPr>
            </a:lvl2pPr>
            <a:lvl3pPr marL="1143000" indent="-228600">
              <a:defRPr>
                <a:solidFill>
                  <a:schemeClr val="tx1"/>
                </a:solidFill>
                <a:latin typeface="Avenir LT Std 55 Roman" panose="020B0503020203020204" pitchFamily="34" charset="0"/>
              </a:defRPr>
            </a:lvl3pPr>
            <a:lvl4pPr marL="1600200" indent="-228600">
              <a:defRPr>
                <a:solidFill>
                  <a:schemeClr val="tx1"/>
                </a:solidFill>
                <a:latin typeface="Avenir LT Std 55 Roman" panose="020B0503020203020204" pitchFamily="34" charset="0"/>
              </a:defRPr>
            </a:lvl4pPr>
            <a:lvl5pPr marL="2057400" indent="-228600">
              <a:defRPr>
                <a:solidFill>
                  <a:schemeClr val="tx1"/>
                </a:solidFill>
                <a:latin typeface="Avenir LT Std 55 Roman" panose="020B0503020203020204" pitchFamily="34" charset="0"/>
              </a:defRPr>
            </a:lvl5pPr>
            <a:lvl6pPr marL="2514600" indent="-228600" eaLnBrk="0" fontAlgn="base" hangingPunct="0">
              <a:spcBef>
                <a:spcPct val="0"/>
              </a:spcBef>
              <a:spcAft>
                <a:spcPct val="0"/>
              </a:spcAft>
              <a:defRPr>
                <a:solidFill>
                  <a:schemeClr val="tx1"/>
                </a:solidFill>
                <a:latin typeface="Avenir LT Std 55 Roman" panose="020B0503020203020204" pitchFamily="34" charset="0"/>
              </a:defRPr>
            </a:lvl6pPr>
            <a:lvl7pPr marL="2971800" indent="-228600" eaLnBrk="0" fontAlgn="base" hangingPunct="0">
              <a:spcBef>
                <a:spcPct val="0"/>
              </a:spcBef>
              <a:spcAft>
                <a:spcPct val="0"/>
              </a:spcAft>
              <a:defRPr>
                <a:solidFill>
                  <a:schemeClr val="tx1"/>
                </a:solidFill>
                <a:latin typeface="Avenir LT Std 55 Roman" panose="020B0503020203020204" pitchFamily="34" charset="0"/>
              </a:defRPr>
            </a:lvl7pPr>
            <a:lvl8pPr marL="3429000" indent="-228600" eaLnBrk="0" fontAlgn="base" hangingPunct="0">
              <a:spcBef>
                <a:spcPct val="0"/>
              </a:spcBef>
              <a:spcAft>
                <a:spcPct val="0"/>
              </a:spcAft>
              <a:defRPr>
                <a:solidFill>
                  <a:schemeClr val="tx1"/>
                </a:solidFill>
                <a:latin typeface="Avenir LT Std 55 Roman" panose="020B0503020203020204" pitchFamily="34" charset="0"/>
              </a:defRPr>
            </a:lvl8pPr>
            <a:lvl9pPr marL="3886200" indent="-228600" eaLnBrk="0" fontAlgn="base" hangingPunct="0">
              <a:spcBef>
                <a:spcPct val="0"/>
              </a:spcBef>
              <a:spcAft>
                <a:spcPct val="0"/>
              </a:spcAft>
              <a:defRPr>
                <a:solidFill>
                  <a:schemeClr val="tx1"/>
                </a:solidFill>
                <a:latin typeface="Avenir LT Std 55 Roman" panose="020B0503020203020204" pitchFamily="34" charset="0"/>
              </a:defRPr>
            </a:lvl9pPr>
          </a:lstStyle>
          <a:p>
            <a:pPr>
              <a:defRPr/>
            </a:pPr>
            <a:r>
              <a:rPr lang="en-US" altLang="en-US" b="1" dirty="0" smtClean="0">
                <a:solidFill>
                  <a:srgbClr val="FFFFFF"/>
                </a:solidFill>
              </a:rPr>
              <a:t>Durham County Government</a:t>
            </a:r>
          </a:p>
        </p:txBody>
      </p:sp>
      <p:sp>
        <p:nvSpPr>
          <p:cNvPr id="1037" name="Rectangle 16"/>
          <p:cNvSpPr>
            <a:spLocks noChangeArrowheads="1"/>
          </p:cNvSpPr>
          <p:nvPr userDrawn="1"/>
        </p:nvSpPr>
        <p:spPr bwMode="auto">
          <a:xfrm>
            <a:off x="4194175" y="6480175"/>
            <a:ext cx="2009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venir LT Std 55 Roman" panose="020B0503020203020204" pitchFamily="34" charset="0"/>
              </a:defRPr>
            </a:lvl1pPr>
            <a:lvl2pPr marL="742950" indent="-285750">
              <a:defRPr>
                <a:solidFill>
                  <a:schemeClr val="tx1"/>
                </a:solidFill>
                <a:latin typeface="Avenir LT Std 55 Roman" panose="020B0503020203020204" pitchFamily="34" charset="0"/>
              </a:defRPr>
            </a:lvl2pPr>
            <a:lvl3pPr marL="1143000" indent="-228600">
              <a:defRPr>
                <a:solidFill>
                  <a:schemeClr val="tx1"/>
                </a:solidFill>
                <a:latin typeface="Avenir LT Std 55 Roman" panose="020B0503020203020204" pitchFamily="34" charset="0"/>
              </a:defRPr>
            </a:lvl3pPr>
            <a:lvl4pPr marL="1600200" indent="-228600">
              <a:defRPr>
                <a:solidFill>
                  <a:schemeClr val="tx1"/>
                </a:solidFill>
                <a:latin typeface="Avenir LT Std 55 Roman" panose="020B0503020203020204" pitchFamily="34" charset="0"/>
              </a:defRPr>
            </a:lvl4pPr>
            <a:lvl5pPr marL="2057400" indent="-228600">
              <a:defRPr>
                <a:solidFill>
                  <a:schemeClr val="tx1"/>
                </a:solidFill>
                <a:latin typeface="Avenir LT Std 55 Roman" panose="020B0503020203020204" pitchFamily="34" charset="0"/>
              </a:defRPr>
            </a:lvl5pPr>
            <a:lvl6pPr marL="2514600" indent="-228600" eaLnBrk="0" fontAlgn="base" hangingPunct="0">
              <a:spcBef>
                <a:spcPct val="0"/>
              </a:spcBef>
              <a:spcAft>
                <a:spcPct val="0"/>
              </a:spcAft>
              <a:defRPr>
                <a:solidFill>
                  <a:schemeClr val="tx1"/>
                </a:solidFill>
                <a:latin typeface="Avenir LT Std 55 Roman" panose="020B0503020203020204" pitchFamily="34" charset="0"/>
              </a:defRPr>
            </a:lvl6pPr>
            <a:lvl7pPr marL="2971800" indent="-228600" eaLnBrk="0" fontAlgn="base" hangingPunct="0">
              <a:spcBef>
                <a:spcPct val="0"/>
              </a:spcBef>
              <a:spcAft>
                <a:spcPct val="0"/>
              </a:spcAft>
              <a:defRPr>
                <a:solidFill>
                  <a:schemeClr val="tx1"/>
                </a:solidFill>
                <a:latin typeface="Avenir LT Std 55 Roman" panose="020B0503020203020204" pitchFamily="34" charset="0"/>
              </a:defRPr>
            </a:lvl7pPr>
            <a:lvl8pPr marL="3429000" indent="-228600" eaLnBrk="0" fontAlgn="base" hangingPunct="0">
              <a:spcBef>
                <a:spcPct val="0"/>
              </a:spcBef>
              <a:spcAft>
                <a:spcPct val="0"/>
              </a:spcAft>
              <a:defRPr>
                <a:solidFill>
                  <a:schemeClr val="tx1"/>
                </a:solidFill>
                <a:latin typeface="Avenir LT Std 55 Roman" panose="020B0503020203020204" pitchFamily="34" charset="0"/>
              </a:defRPr>
            </a:lvl8pPr>
            <a:lvl9pPr marL="3886200" indent="-228600" eaLnBrk="0" fontAlgn="base" hangingPunct="0">
              <a:spcBef>
                <a:spcPct val="0"/>
              </a:spcBef>
              <a:spcAft>
                <a:spcPct val="0"/>
              </a:spcAft>
              <a:defRPr>
                <a:solidFill>
                  <a:schemeClr val="tx1"/>
                </a:solidFill>
                <a:latin typeface="Avenir LT Std 55 Roman" panose="020B0503020203020204" pitchFamily="34" charset="0"/>
              </a:defRPr>
            </a:lvl9pPr>
          </a:lstStyle>
          <a:p>
            <a:pPr>
              <a:defRPr/>
            </a:pPr>
            <a:r>
              <a:rPr lang="en-US" altLang="en-US" b="1" dirty="0" smtClean="0">
                <a:solidFill>
                  <a:srgbClr val="FFFFFF"/>
                </a:solidFill>
              </a:rPr>
              <a:t>www.dconc.gov</a:t>
            </a:r>
          </a:p>
        </p:txBody>
      </p:sp>
    </p:spTree>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 id="2147484980" r:id="rId12"/>
    <p:sldLayoutId id="2147484981" r:id="rId13"/>
    <p:sldLayoutId id="2147484982" r:id="rId14"/>
    <p:sldLayoutId id="2147484983" r:id="rId15"/>
    <p:sldLayoutId id="2147484984" r:id="rId16"/>
    <p:sldLayoutId id="2147484985" r:id="rId17"/>
    <p:sldLayoutId id="2147484986" r:id="rId18"/>
    <p:sldLayoutId id="2147484987" r:id="rId19"/>
    <p:sldLayoutId id="2147484988" r:id="rId20"/>
    <p:sldLayoutId id="2147484989" r:id="rId21"/>
    <p:sldLayoutId id="2147484990" r:id="rId22"/>
    <p:sldLayoutId id="2147484991" r:id="rId23"/>
    <p:sldLayoutId id="2147484992" r:id="rId24"/>
    <p:sldLayoutId id="2147484993" r:id="rId25"/>
    <p:sldLayoutId id="2147484994" r:id="rId26"/>
    <p:sldLayoutId id="2147484995" r:id="rId27"/>
    <p:sldLayoutId id="2147484996" r:id="rId28"/>
    <p:sldLayoutId id="2147484997" r:id="rId29"/>
    <p:sldLayoutId id="2147484998" r:id="rId30"/>
    <p:sldLayoutId id="2147484967" r:id="rId31"/>
    <p:sldLayoutId id="2147484999" r:id="rId32"/>
    <p:sldLayoutId id="2147485000" r:id="rId33"/>
    <p:sldLayoutId id="2147484968" r:id="rId34"/>
  </p:sldLayoutIdLst>
  <p:transition/>
  <p:timing>
    <p:tnLst>
      <p:par>
        <p:cTn id="1" dur="indefinite" restart="never" nodeType="tmRoot"/>
      </p:par>
    </p:tnLst>
  </p:timing>
  <p:hf hdr="0" ftr="0" dt="0"/>
  <p:txStyles>
    <p:titleStyle>
      <a:lvl1pPr algn="ctr" defTabSz="1217613" rtl="0" eaLnBrk="0" fontAlgn="base" hangingPunct="0">
        <a:spcBef>
          <a:spcPct val="0"/>
        </a:spcBef>
        <a:spcAft>
          <a:spcPct val="0"/>
        </a:spcAft>
        <a:defRPr sz="5800" kern="12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Avenir LT Std 55 Roman" pitchFamily="34" charset="0"/>
        </a:defRPr>
      </a:lvl2pPr>
      <a:lvl3pPr algn="ctr" defTabSz="1217613" rtl="0" eaLnBrk="0" fontAlgn="base" hangingPunct="0">
        <a:spcBef>
          <a:spcPct val="0"/>
        </a:spcBef>
        <a:spcAft>
          <a:spcPct val="0"/>
        </a:spcAft>
        <a:defRPr sz="5800">
          <a:solidFill>
            <a:schemeClr val="tx1"/>
          </a:solidFill>
          <a:latin typeface="Avenir LT Std 55 Roman" pitchFamily="34" charset="0"/>
        </a:defRPr>
      </a:lvl3pPr>
      <a:lvl4pPr algn="ctr" defTabSz="1217613" rtl="0" eaLnBrk="0" fontAlgn="base" hangingPunct="0">
        <a:spcBef>
          <a:spcPct val="0"/>
        </a:spcBef>
        <a:spcAft>
          <a:spcPct val="0"/>
        </a:spcAft>
        <a:defRPr sz="5800">
          <a:solidFill>
            <a:schemeClr val="tx1"/>
          </a:solidFill>
          <a:latin typeface="Avenir LT Std 55 Roman" pitchFamily="34" charset="0"/>
        </a:defRPr>
      </a:lvl4pPr>
      <a:lvl5pPr algn="ctr" defTabSz="1217613" rtl="0" eaLnBrk="0" fontAlgn="base" hangingPunct="0">
        <a:spcBef>
          <a:spcPct val="0"/>
        </a:spcBef>
        <a:spcAft>
          <a:spcPct val="0"/>
        </a:spcAft>
        <a:defRPr sz="5800">
          <a:solidFill>
            <a:schemeClr val="tx1"/>
          </a:solidFill>
          <a:latin typeface="Avenir LT Std 55 Roman" pitchFamily="34" charset="0"/>
        </a:defRPr>
      </a:lvl5pPr>
      <a:lvl6pPr marL="457200" algn="ctr" defTabSz="1217613" rtl="0" fontAlgn="base">
        <a:spcBef>
          <a:spcPct val="0"/>
        </a:spcBef>
        <a:spcAft>
          <a:spcPct val="0"/>
        </a:spcAft>
        <a:defRPr sz="5800">
          <a:solidFill>
            <a:schemeClr val="tx1"/>
          </a:solidFill>
          <a:latin typeface="Avenir LT Std 55 Roman" pitchFamily="34" charset="0"/>
        </a:defRPr>
      </a:lvl6pPr>
      <a:lvl7pPr marL="914400" algn="ctr" defTabSz="1217613" rtl="0" fontAlgn="base">
        <a:spcBef>
          <a:spcPct val="0"/>
        </a:spcBef>
        <a:spcAft>
          <a:spcPct val="0"/>
        </a:spcAft>
        <a:defRPr sz="5800">
          <a:solidFill>
            <a:schemeClr val="tx1"/>
          </a:solidFill>
          <a:latin typeface="Avenir LT Std 55 Roman" pitchFamily="34" charset="0"/>
        </a:defRPr>
      </a:lvl7pPr>
      <a:lvl8pPr marL="1371600" algn="ctr" defTabSz="1217613" rtl="0" fontAlgn="base">
        <a:spcBef>
          <a:spcPct val="0"/>
        </a:spcBef>
        <a:spcAft>
          <a:spcPct val="0"/>
        </a:spcAft>
        <a:defRPr sz="5800">
          <a:solidFill>
            <a:schemeClr val="tx1"/>
          </a:solidFill>
          <a:latin typeface="Avenir LT Std 55 Roman" pitchFamily="34" charset="0"/>
        </a:defRPr>
      </a:lvl8pPr>
      <a:lvl9pPr marL="1828800" algn="ctr" defTabSz="1217613" rtl="0" fontAlgn="base">
        <a:spcBef>
          <a:spcPct val="0"/>
        </a:spcBef>
        <a:spcAft>
          <a:spcPct val="0"/>
        </a:spcAft>
        <a:defRPr sz="5800">
          <a:solidFill>
            <a:schemeClr val="tx1"/>
          </a:solidFill>
          <a:latin typeface="Avenir LT Std 55 Roman" pitchFamily="34" charset="0"/>
        </a:defRPr>
      </a:lvl9pPr>
    </p:titleStyle>
    <p:bodyStyle>
      <a:lvl1pPr marL="455613" indent="-455613" algn="l" defTabSz="12176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id-ID"/>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7E4081DE-ECAE-4FE0-8B72-FF4FD5F19504}" type="datetimeFigureOut">
              <a:rPr lang="en-US"/>
              <a:pPr>
                <a:defRPr/>
              </a:pPr>
              <a:t>5/26/2015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D7BBE806-64C4-4054-A65B-37980AEF7BB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01" r:id="rId1"/>
    <p:sldLayoutId id="2147485002" r:id="rId2"/>
    <p:sldLayoutId id="2147485003" r:id="rId3"/>
    <p:sldLayoutId id="2147485004" r:id="rId4"/>
    <p:sldLayoutId id="2147485005" r:id="rId5"/>
    <p:sldLayoutId id="2147485006" r:id="rId6"/>
    <p:sldLayoutId id="2147485007" r:id="rId7"/>
    <p:sldLayoutId id="2147485008" r:id="rId8"/>
    <p:sldLayoutId id="2147485009" r:id="rId9"/>
    <p:sldLayoutId id="2147485010" r:id="rId10"/>
    <p:sldLayoutId id="214748501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1.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Microsoft_Excel_97-2003_Worksheet2.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31.xml"/><Relationship Id="rId5" Type="http://schemas.openxmlformats.org/officeDocument/2006/relationships/image" Target="../media/image18.jpeg"/><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5413" y="1000125"/>
            <a:ext cx="16764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Placeholder 4"/>
          <p:cNvSpPr>
            <a:spLocks noGrp="1"/>
          </p:cNvSpPr>
          <p:nvPr>
            <p:ph type="body" sz="quarter" idx="17"/>
          </p:nvPr>
        </p:nvSpPr>
        <p:spPr>
          <a:xfrm>
            <a:off x="7135813" y="4684713"/>
            <a:ext cx="5267325" cy="477837"/>
          </a:xfrm>
        </p:spPr>
        <p:txBody>
          <a:bodyPr/>
          <a:lstStyle/>
          <a:p>
            <a:pPr algn="ctr" eaLnBrk="1" hangingPunct="1"/>
            <a:r>
              <a:rPr lang="en-US" altLang="en-US" sz="2200" b="1" dirty="0" smtClean="0">
                <a:solidFill>
                  <a:srgbClr val="92D050"/>
                </a:solidFill>
              </a:rPr>
              <a:t>Wendell M. Davis, County Manager</a:t>
            </a:r>
          </a:p>
        </p:txBody>
      </p:sp>
      <p:sp>
        <p:nvSpPr>
          <p:cNvPr id="9" name="Title 3"/>
          <p:cNvSpPr>
            <a:spLocks noGrp="1"/>
          </p:cNvSpPr>
          <p:nvPr>
            <p:ph type="ctrTitle"/>
          </p:nvPr>
        </p:nvSpPr>
        <p:spPr>
          <a:xfrm>
            <a:off x="6421438" y="3136900"/>
            <a:ext cx="5589587" cy="1025525"/>
          </a:xfrm>
        </p:spPr>
        <p:txBody>
          <a:bodyPr rtlCol="0"/>
          <a:lstStyle/>
          <a:p>
            <a:pPr algn="r" defTabSz="1219170" eaLnBrk="1" fontAlgn="auto" hangingPunct="1">
              <a:spcAft>
                <a:spcPts val="0"/>
              </a:spcAft>
              <a:defRPr/>
            </a:pPr>
            <a:r>
              <a:rPr lang="en-US" sz="3333" b="1" dirty="0" smtClean="0"/>
              <a:t>2015-16 </a:t>
            </a:r>
            <a:r>
              <a:rPr lang="en-US" sz="3333" b="1" dirty="0"/>
              <a:t>County Manager’s Recommended Budget</a:t>
            </a:r>
            <a:endParaRPr lang="id-ID" sz="3333" b="1" i="1" dirty="0">
              <a:solidFill>
                <a:srgbClr val="FFFDF7"/>
              </a:solidFill>
            </a:endParaRPr>
          </a:p>
        </p:txBody>
      </p:sp>
      <p:sp>
        <p:nvSpPr>
          <p:cNvPr id="49157" name="Text Placeholder 20"/>
          <p:cNvSpPr txBox="1">
            <a:spLocks/>
          </p:cNvSpPr>
          <p:nvPr/>
        </p:nvSpPr>
        <p:spPr bwMode="auto">
          <a:xfrm>
            <a:off x="8750300" y="4246563"/>
            <a:ext cx="20399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200">
                <a:solidFill>
                  <a:schemeClr val="tx1"/>
                </a:solidFill>
                <a:latin typeface="Avenir LT Std 55 Roman" pitchFamily="34" charset="0"/>
              </a:defRPr>
            </a:lvl1pPr>
            <a:lvl2pPr marL="742950" indent="-285750">
              <a:spcBef>
                <a:spcPct val="20000"/>
              </a:spcBef>
              <a:buFont typeface="Arial" panose="020B0604020202020204" pitchFamily="34" charset="0"/>
              <a:buChar char="–"/>
              <a:defRPr sz="3700">
                <a:solidFill>
                  <a:schemeClr val="tx1"/>
                </a:solidFill>
                <a:latin typeface="Avenir LT Std 55 Roman" pitchFamily="34" charset="0"/>
              </a:defRPr>
            </a:lvl2pPr>
            <a:lvl3pPr marL="1143000" indent="-228600">
              <a:spcBef>
                <a:spcPct val="20000"/>
              </a:spcBef>
              <a:buFont typeface="Arial" panose="020B0604020202020204" pitchFamily="34" charset="0"/>
              <a:buChar char="•"/>
              <a:defRPr sz="3200">
                <a:solidFill>
                  <a:schemeClr val="tx1"/>
                </a:solidFill>
                <a:latin typeface="Avenir LT Std 55 Roman" pitchFamily="34" charset="0"/>
              </a:defRPr>
            </a:lvl3pPr>
            <a:lvl4pPr marL="1600200" indent="-228600">
              <a:spcBef>
                <a:spcPct val="20000"/>
              </a:spcBef>
              <a:buFont typeface="Arial" panose="020B0604020202020204" pitchFamily="34" charset="0"/>
              <a:buChar char="–"/>
              <a:defRPr sz="2600">
                <a:solidFill>
                  <a:schemeClr val="tx1"/>
                </a:solidFill>
                <a:latin typeface="Avenir LT Std 55 Roman" pitchFamily="34" charset="0"/>
              </a:defRPr>
            </a:lvl4pPr>
            <a:lvl5pPr marL="2057400" indent="-228600">
              <a:spcBef>
                <a:spcPct val="20000"/>
              </a:spcBef>
              <a:buFont typeface="Arial" panose="020B0604020202020204" pitchFamily="34" charset="0"/>
              <a:buChar char="»"/>
              <a:defRPr sz="2600">
                <a:solidFill>
                  <a:schemeClr val="tx1"/>
                </a:solidFill>
                <a:latin typeface="Avenir LT Std 55 Roman"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Avenir LT Std 55 Roman"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Avenir LT Std 55 Roman"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Avenir LT Std 55 Roman"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Avenir LT Std 55 Roman" pitchFamily="34" charset="0"/>
              </a:defRPr>
            </a:lvl9pPr>
          </a:lstStyle>
          <a:p>
            <a:pPr algn="ctr" eaLnBrk="1" hangingPunct="1">
              <a:buFont typeface="Arial" panose="020B0604020202020204" pitchFamily="34" charset="0"/>
              <a:buNone/>
            </a:pPr>
            <a:r>
              <a:rPr lang="en-US" altLang="en-US" sz="2000" b="1" dirty="0">
                <a:solidFill>
                  <a:srgbClr val="92D050"/>
                </a:solidFill>
              </a:rPr>
              <a:t>Presented by</a:t>
            </a:r>
            <a:endParaRPr lang="id-ID" altLang="en-US" sz="2000" b="1" dirty="0">
              <a:solidFill>
                <a:srgbClr val="92D050"/>
              </a:solidFill>
            </a:endParaRPr>
          </a:p>
        </p:txBody>
      </p:sp>
      <p:sp>
        <p:nvSpPr>
          <p:cNvPr id="49158" name="Text Placeholder 20"/>
          <p:cNvSpPr txBox="1">
            <a:spLocks/>
          </p:cNvSpPr>
          <p:nvPr/>
        </p:nvSpPr>
        <p:spPr bwMode="auto">
          <a:xfrm>
            <a:off x="8807450" y="5202238"/>
            <a:ext cx="20526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200">
                <a:solidFill>
                  <a:schemeClr val="tx1"/>
                </a:solidFill>
                <a:latin typeface="Avenir LT Std 55 Roman" pitchFamily="34" charset="0"/>
              </a:defRPr>
            </a:lvl1pPr>
            <a:lvl2pPr marL="742950" indent="-285750">
              <a:spcBef>
                <a:spcPct val="20000"/>
              </a:spcBef>
              <a:buFont typeface="Arial" panose="020B0604020202020204" pitchFamily="34" charset="0"/>
              <a:buChar char="–"/>
              <a:defRPr sz="3700">
                <a:solidFill>
                  <a:schemeClr val="tx1"/>
                </a:solidFill>
                <a:latin typeface="Avenir LT Std 55 Roman" pitchFamily="34" charset="0"/>
              </a:defRPr>
            </a:lvl2pPr>
            <a:lvl3pPr marL="1143000" indent="-228600">
              <a:spcBef>
                <a:spcPct val="20000"/>
              </a:spcBef>
              <a:buFont typeface="Arial" panose="020B0604020202020204" pitchFamily="34" charset="0"/>
              <a:buChar char="•"/>
              <a:defRPr sz="3200">
                <a:solidFill>
                  <a:schemeClr val="tx1"/>
                </a:solidFill>
                <a:latin typeface="Avenir LT Std 55 Roman" pitchFamily="34" charset="0"/>
              </a:defRPr>
            </a:lvl3pPr>
            <a:lvl4pPr marL="1600200" indent="-228600">
              <a:spcBef>
                <a:spcPct val="20000"/>
              </a:spcBef>
              <a:buFont typeface="Arial" panose="020B0604020202020204" pitchFamily="34" charset="0"/>
              <a:buChar char="–"/>
              <a:defRPr sz="2600">
                <a:solidFill>
                  <a:schemeClr val="tx1"/>
                </a:solidFill>
                <a:latin typeface="Avenir LT Std 55 Roman" pitchFamily="34" charset="0"/>
              </a:defRPr>
            </a:lvl4pPr>
            <a:lvl5pPr marL="2057400" indent="-228600">
              <a:spcBef>
                <a:spcPct val="20000"/>
              </a:spcBef>
              <a:buFont typeface="Arial" panose="020B0604020202020204" pitchFamily="34" charset="0"/>
              <a:buChar char="»"/>
              <a:defRPr sz="2600">
                <a:solidFill>
                  <a:schemeClr val="tx1"/>
                </a:solidFill>
                <a:latin typeface="Avenir LT Std 55 Roman"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Avenir LT Std 55 Roman"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Avenir LT Std 55 Roman"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Avenir LT Std 55 Roman"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Avenir LT Std 55 Roman" pitchFamily="34" charset="0"/>
              </a:defRPr>
            </a:lvl9pPr>
          </a:lstStyle>
          <a:p>
            <a:pPr algn="ctr" eaLnBrk="1" hangingPunct="1">
              <a:buFont typeface="Arial" panose="020B0604020202020204" pitchFamily="34" charset="0"/>
              <a:buNone/>
            </a:pPr>
            <a:r>
              <a:rPr lang="en-US" altLang="en-US" sz="2000" b="1" dirty="0">
                <a:solidFill>
                  <a:srgbClr val="92D050"/>
                </a:solidFill>
              </a:rPr>
              <a:t>May 26, 2015</a:t>
            </a:r>
            <a:endParaRPr lang="id-ID" altLang="en-US" sz="2000" b="1" dirty="0">
              <a:solidFill>
                <a:srgbClr val="92D05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0" y="3436938"/>
            <a:ext cx="10972800" cy="835025"/>
          </a:xfrm>
        </p:spPr>
        <p:txBody>
          <a:bodyPr/>
          <a:lstStyle/>
          <a:p>
            <a:pPr algn="l">
              <a:defRPr/>
            </a:pPr>
            <a:r>
              <a:rPr lang="en-US" sz="4000" b="1" dirty="0" smtClean="0">
                <a:solidFill>
                  <a:schemeClr val="accent3"/>
                </a:solidFill>
              </a:rPr>
              <a:t>Tax Rates for Fire Districts</a:t>
            </a:r>
            <a:endParaRPr lang="en-US" sz="4000" b="1" dirty="0">
              <a:solidFill>
                <a:schemeClr val="accent3"/>
              </a:solidFill>
            </a:endParaRPr>
          </a:p>
        </p:txBody>
      </p:sp>
      <p:graphicFrame>
        <p:nvGraphicFramePr>
          <p:cNvPr id="4" name="Table 3"/>
          <p:cNvGraphicFramePr>
            <a:graphicFrameLocks noGrp="1"/>
          </p:cNvGraphicFramePr>
          <p:nvPr/>
        </p:nvGraphicFramePr>
        <p:xfrm>
          <a:off x="1016000" y="1139825"/>
          <a:ext cx="10609262" cy="5273675"/>
        </p:xfrm>
        <a:graphic>
          <a:graphicData uri="http://schemas.openxmlformats.org/drawingml/2006/table">
            <a:tbl>
              <a:tblPr/>
              <a:tblGrid>
                <a:gridCol w="2881538"/>
                <a:gridCol w="1740106"/>
                <a:gridCol w="1898715"/>
                <a:gridCol w="2290724"/>
                <a:gridCol w="1798179"/>
              </a:tblGrid>
              <a:tr h="1554657">
                <a:tc>
                  <a:txBody>
                    <a:bodyPr/>
                    <a:lstStyle/>
                    <a:p>
                      <a:pPr algn="ctr" fontAlgn="ctr"/>
                      <a:r>
                        <a:rPr lang="en-US" sz="2400" b="1" i="0" u="none" strike="noStrike" dirty="0">
                          <a:solidFill>
                            <a:srgbClr val="000000"/>
                          </a:solidFill>
                          <a:effectLst/>
                          <a:latin typeface="Calibri"/>
                        </a:rPr>
                        <a:t>District</a:t>
                      </a: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BD53"/>
                    </a:solidFill>
                  </a:tcPr>
                </a:tc>
                <a:tc>
                  <a:txBody>
                    <a:bodyPr/>
                    <a:lstStyle/>
                    <a:p>
                      <a:pPr algn="ctr" fontAlgn="ctr"/>
                      <a:r>
                        <a:rPr lang="en-US" sz="2400" b="1" i="0" u="none" strike="noStrike" dirty="0" smtClean="0">
                          <a:solidFill>
                            <a:srgbClr val="000000"/>
                          </a:solidFill>
                          <a:effectLst/>
                          <a:latin typeface="Calibri"/>
                        </a:rPr>
                        <a:t>FY 2014-15 Original</a:t>
                      </a:r>
                      <a:r>
                        <a:rPr lang="en-US" sz="2400" b="1" i="0" u="none" strike="noStrike" baseline="0" dirty="0" smtClean="0">
                          <a:solidFill>
                            <a:srgbClr val="000000"/>
                          </a:solidFill>
                          <a:effectLst/>
                          <a:latin typeface="Calibri"/>
                        </a:rPr>
                        <a:t> Budget</a:t>
                      </a:r>
                      <a:r>
                        <a:rPr lang="en-US" sz="2400" b="1" i="0" u="none" strike="noStrike" dirty="0" smtClean="0">
                          <a:solidFill>
                            <a:srgbClr val="000000"/>
                          </a:solidFill>
                          <a:effectLst/>
                          <a:latin typeface="Calibri"/>
                        </a:rPr>
                        <a:t> </a:t>
                      </a:r>
                    </a:p>
                    <a:p>
                      <a:pPr algn="ctr" fontAlgn="ctr"/>
                      <a:r>
                        <a:rPr lang="en-US" sz="2400" b="1" i="0" u="none" strike="noStrike" dirty="0" smtClean="0">
                          <a:solidFill>
                            <a:srgbClr val="000000"/>
                          </a:solidFill>
                          <a:effectLst/>
                          <a:latin typeface="Calibri"/>
                        </a:rPr>
                        <a:t>Tax Rate</a:t>
                      </a:r>
                      <a:endParaRPr lang="en-US" sz="2400" b="1"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BD53"/>
                    </a:solidFill>
                  </a:tcPr>
                </a:tc>
                <a:tc>
                  <a:txBody>
                    <a:bodyPr/>
                    <a:lstStyle/>
                    <a:p>
                      <a:pPr algn="ctr" fontAlgn="ctr"/>
                      <a:r>
                        <a:rPr lang="en-US" sz="2400" b="1" i="0" u="none" strike="noStrike" dirty="0" smtClean="0">
                          <a:solidFill>
                            <a:srgbClr val="000000"/>
                          </a:solidFill>
                          <a:effectLst/>
                          <a:latin typeface="Calibri"/>
                        </a:rPr>
                        <a:t>FY 2015-16 Requested</a:t>
                      </a:r>
                    </a:p>
                    <a:p>
                      <a:pPr algn="ctr" fontAlgn="ctr"/>
                      <a:r>
                        <a:rPr lang="en-US" sz="2400" b="1" i="0" u="none" strike="noStrike" dirty="0" smtClean="0">
                          <a:solidFill>
                            <a:srgbClr val="000000"/>
                          </a:solidFill>
                          <a:effectLst/>
                          <a:latin typeface="Calibri"/>
                        </a:rPr>
                        <a:t>Tax Rate</a:t>
                      </a:r>
                      <a:endParaRPr lang="en-US" sz="2400" b="1"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BD53"/>
                    </a:solidFill>
                  </a:tcPr>
                </a:tc>
                <a:tc>
                  <a:txBody>
                    <a:bodyPr/>
                    <a:lstStyle/>
                    <a:p>
                      <a:pPr algn="ctr" fontAlgn="ctr"/>
                      <a:r>
                        <a:rPr lang="en-US" sz="2400" b="1" i="0" u="none" strike="noStrike" dirty="0" smtClean="0">
                          <a:solidFill>
                            <a:srgbClr val="000000"/>
                          </a:solidFill>
                          <a:effectLst/>
                          <a:latin typeface="Calibri"/>
                        </a:rPr>
                        <a:t>FY 2015-16 Recommended Tax Rate</a:t>
                      </a:r>
                      <a:endParaRPr lang="en-US" sz="2400" b="1"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BD53"/>
                    </a:solidFill>
                  </a:tcPr>
                </a:tc>
                <a:tc>
                  <a:txBody>
                    <a:bodyPr/>
                    <a:lstStyle/>
                    <a:p>
                      <a:pPr algn="ctr" fontAlgn="ctr"/>
                      <a:r>
                        <a:rPr lang="en-US" sz="2400" b="1" i="0" u="none" strike="noStrike" dirty="0" smtClean="0">
                          <a:solidFill>
                            <a:srgbClr val="000000"/>
                          </a:solidFill>
                          <a:effectLst/>
                          <a:latin typeface="Calibri"/>
                        </a:rPr>
                        <a:t>Change from FY 2014-15</a:t>
                      </a:r>
                      <a:endParaRPr lang="en-US" sz="2400" b="1"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BD53"/>
                    </a:solidFill>
                  </a:tcPr>
                </a:tc>
              </a:tr>
              <a:tr h="426773">
                <a:tc>
                  <a:txBody>
                    <a:bodyPr/>
                    <a:lstStyle/>
                    <a:p>
                      <a:pPr algn="l" fontAlgn="b"/>
                      <a:r>
                        <a:rPr lang="en-US" sz="2100" b="1" i="0" u="none" strike="noStrike" dirty="0">
                          <a:solidFill>
                            <a:srgbClr val="000000"/>
                          </a:solidFill>
                          <a:effectLst/>
                          <a:latin typeface="Calibri"/>
                        </a:rPr>
                        <a:t>Lebanon</a:t>
                      </a:r>
                    </a:p>
                  </a:txBody>
                  <a:tcPr marL="91437" marR="91437" marT="45728" marB="457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0.1065</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0.1065</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0.1065</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smtClean="0">
                          <a:solidFill>
                            <a:srgbClr val="000000"/>
                          </a:solidFill>
                          <a:effectLst/>
                          <a:latin typeface="Calibri"/>
                        </a:rPr>
                        <a:t>-</a:t>
                      </a:r>
                      <a:endParaRPr lang="en-US" sz="21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26773">
                <a:tc>
                  <a:txBody>
                    <a:bodyPr/>
                    <a:lstStyle/>
                    <a:p>
                      <a:pPr algn="l" fontAlgn="b"/>
                      <a:r>
                        <a:rPr lang="en-US" sz="2100" b="1" i="0" u="none" strike="noStrike" dirty="0">
                          <a:solidFill>
                            <a:srgbClr val="000000"/>
                          </a:solidFill>
                          <a:effectLst/>
                          <a:latin typeface="Calibri"/>
                        </a:rPr>
                        <a:t>Parkwood</a:t>
                      </a:r>
                    </a:p>
                  </a:txBody>
                  <a:tcPr marL="91437" marR="91437" marT="45728" marB="457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0.1135</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0.0000</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0.0000</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smtClean="0">
                          <a:solidFill>
                            <a:srgbClr val="000000"/>
                          </a:solidFill>
                          <a:effectLst/>
                          <a:latin typeface="Calibri"/>
                        </a:rPr>
                        <a:t>(0.1135)</a:t>
                      </a:r>
                      <a:endParaRPr lang="en-US" sz="2100" b="1"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26773">
                <a:tc>
                  <a:txBody>
                    <a:bodyPr/>
                    <a:lstStyle/>
                    <a:p>
                      <a:pPr algn="l" fontAlgn="b"/>
                      <a:r>
                        <a:rPr lang="en-US" sz="2100" b="1" i="0" u="none" strike="noStrike" dirty="0">
                          <a:solidFill>
                            <a:srgbClr val="000000"/>
                          </a:solidFill>
                          <a:effectLst/>
                          <a:latin typeface="Calibri"/>
                        </a:rPr>
                        <a:t>Redwood</a:t>
                      </a:r>
                    </a:p>
                  </a:txBody>
                  <a:tcPr marL="91437" marR="91437" marT="45728" marB="457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0.1386</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0.1386</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0.1386</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smtClean="0">
                          <a:solidFill>
                            <a:srgbClr val="000000"/>
                          </a:solidFill>
                          <a:effectLst/>
                          <a:latin typeface="Calibri"/>
                        </a:rPr>
                        <a:t>-</a:t>
                      </a:r>
                      <a:endParaRPr lang="en-US" sz="21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26773">
                <a:tc>
                  <a:txBody>
                    <a:bodyPr/>
                    <a:lstStyle/>
                    <a:p>
                      <a:pPr algn="l" fontAlgn="b"/>
                      <a:r>
                        <a:rPr lang="en-US" sz="2100" b="1" i="0" u="none" strike="noStrike" dirty="0" smtClean="0">
                          <a:solidFill>
                            <a:srgbClr val="000000"/>
                          </a:solidFill>
                          <a:effectLst/>
                          <a:latin typeface="Calibri"/>
                        </a:rPr>
                        <a:t>New Hope</a:t>
                      </a:r>
                      <a:r>
                        <a:rPr lang="en-US" sz="2100" b="1" i="0" u="none" strike="noStrike" dirty="0">
                          <a:solidFill>
                            <a:srgbClr val="000000"/>
                          </a:solidFill>
                          <a:effectLst/>
                          <a:latin typeface="Calibri"/>
                        </a:rPr>
                        <a:t>*</a:t>
                      </a:r>
                    </a:p>
                  </a:txBody>
                  <a:tcPr marL="91437" marR="91437" marT="45728" marB="457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0.0995</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0.0995</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0.0995</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smtClean="0">
                          <a:solidFill>
                            <a:srgbClr val="000000"/>
                          </a:solidFill>
                          <a:effectLst/>
                          <a:latin typeface="Calibri"/>
                        </a:rPr>
                        <a:t>-</a:t>
                      </a:r>
                      <a:endParaRPr lang="en-US" sz="21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26773">
                <a:tc>
                  <a:txBody>
                    <a:bodyPr/>
                    <a:lstStyle/>
                    <a:p>
                      <a:pPr algn="l" fontAlgn="b"/>
                      <a:r>
                        <a:rPr lang="en-US" sz="2100" b="1" i="0" u="none" strike="noStrike" dirty="0">
                          <a:solidFill>
                            <a:srgbClr val="000000"/>
                          </a:solidFill>
                          <a:effectLst/>
                          <a:latin typeface="Calibri"/>
                        </a:rPr>
                        <a:t>Eno*</a:t>
                      </a:r>
                    </a:p>
                  </a:txBody>
                  <a:tcPr marL="91437" marR="91437" marT="45728" marB="457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a:solidFill>
                            <a:srgbClr val="000000"/>
                          </a:solidFill>
                          <a:effectLst/>
                          <a:latin typeface="Calibri"/>
                        </a:rPr>
                        <a:t>0.0799</a:t>
                      </a: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a:solidFill>
                            <a:srgbClr val="000000"/>
                          </a:solidFill>
                          <a:effectLst/>
                          <a:latin typeface="Calibri"/>
                        </a:rPr>
                        <a:t>0.0799</a:t>
                      </a: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a:solidFill>
                            <a:srgbClr val="000000"/>
                          </a:solidFill>
                          <a:effectLst/>
                          <a:latin typeface="Calibri"/>
                        </a:rPr>
                        <a:t>0.0799</a:t>
                      </a: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smtClean="0">
                          <a:solidFill>
                            <a:srgbClr val="000000"/>
                          </a:solidFill>
                          <a:effectLst/>
                          <a:latin typeface="Calibri"/>
                        </a:rPr>
                        <a:t>-</a:t>
                      </a:r>
                      <a:endParaRPr lang="en-US" sz="21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26773">
                <a:tc>
                  <a:txBody>
                    <a:bodyPr/>
                    <a:lstStyle/>
                    <a:p>
                      <a:pPr algn="l" fontAlgn="b"/>
                      <a:r>
                        <a:rPr lang="en-US" sz="2100" b="1" i="0" u="none" strike="noStrike" dirty="0">
                          <a:solidFill>
                            <a:srgbClr val="000000"/>
                          </a:solidFill>
                          <a:effectLst/>
                          <a:latin typeface="Calibri"/>
                        </a:rPr>
                        <a:t>Bahama</a:t>
                      </a:r>
                    </a:p>
                  </a:txBody>
                  <a:tcPr marL="91437" marR="91437" marT="45728" marB="457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0.0987</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0.0987</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0.0987</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smtClean="0">
                          <a:solidFill>
                            <a:srgbClr val="000000"/>
                          </a:solidFill>
                          <a:effectLst/>
                          <a:latin typeface="Calibri"/>
                        </a:rPr>
                        <a:t>-</a:t>
                      </a:r>
                      <a:endParaRPr lang="en-US" sz="21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26773">
                <a:tc>
                  <a:txBody>
                    <a:bodyPr/>
                    <a:lstStyle/>
                    <a:p>
                      <a:pPr algn="l" fontAlgn="b"/>
                      <a:r>
                        <a:rPr lang="en-US" sz="2100" b="1" i="0" u="none" strike="noStrike" dirty="0" smtClean="0">
                          <a:solidFill>
                            <a:srgbClr val="000000"/>
                          </a:solidFill>
                          <a:effectLst/>
                          <a:latin typeface="Calibri"/>
                        </a:rPr>
                        <a:t>Bethesda Service</a:t>
                      </a:r>
                      <a:endParaRPr lang="en-US" sz="2100" b="1" i="0" u="none" strike="noStrike" dirty="0">
                        <a:solidFill>
                          <a:srgbClr val="000000"/>
                        </a:solidFill>
                        <a:effectLst/>
                        <a:latin typeface="Calibri"/>
                      </a:endParaRPr>
                    </a:p>
                  </a:txBody>
                  <a:tcPr marL="91437" marR="91437" marT="45728" marB="457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0.1350</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0.0000</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0.0000</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smtClean="0">
                          <a:solidFill>
                            <a:srgbClr val="000000"/>
                          </a:solidFill>
                          <a:effectLst/>
                          <a:latin typeface="Calibri"/>
                        </a:rPr>
                        <a:t>(0.1350)</a:t>
                      </a:r>
                      <a:endParaRPr lang="en-US" sz="2100" b="1"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31607">
                <a:tc>
                  <a:txBody>
                    <a:bodyPr/>
                    <a:lstStyle/>
                    <a:p>
                      <a:pPr algn="l" fontAlgn="b"/>
                      <a:r>
                        <a:rPr lang="en-US" sz="2100" b="1" i="0" u="none" strike="noStrike" dirty="0" smtClean="0">
                          <a:solidFill>
                            <a:srgbClr val="000000"/>
                          </a:solidFill>
                          <a:effectLst/>
                          <a:latin typeface="Calibri"/>
                        </a:rPr>
                        <a:t>Durham</a:t>
                      </a:r>
                      <a:r>
                        <a:rPr lang="en-US" sz="2100" b="1" i="0" u="none" strike="noStrike" baseline="0" dirty="0" smtClean="0">
                          <a:solidFill>
                            <a:srgbClr val="000000"/>
                          </a:solidFill>
                          <a:effectLst/>
                          <a:latin typeface="Calibri"/>
                        </a:rPr>
                        <a:t> County Fire        &amp; Rescue Service</a:t>
                      </a:r>
                      <a:endParaRPr lang="en-US" sz="2100" b="1" i="0" u="none" strike="noStrike" dirty="0">
                        <a:solidFill>
                          <a:srgbClr val="000000"/>
                        </a:solidFill>
                        <a:effectLst/>
                        <a:latin typeface="Calibri"/>
                      </a:endParaRPr>
                    </a:p>
                  </a:txBody>
                  <a:tcPr marL="91437" marR="91437" marT="45728" marB="457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0.0000</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0.1300</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0" i="0" u="none" strike="noStrike" dirty="0" smtClean="0">
                          <a:solidFill>
                            <a:srgbClr val="000000"/>
                          </a:solidFill>
                          <a:effectLst/>
                          <a:latin typeface="Calibri"/>
                        </a:rPr>
                        <a:t>0.1300</a:t>
                      </a:r>
                      <a:endParaRPr lang="en-US" sz="2200" b="0"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smtClean="0">
                          <a:solidFill>
                            <a:srgbClr val="000000"/>
                          </a:solidFill>
                          <a:effectLst/>
                          <a:latin typeface="Calibri"/>
                        </a:rPr>
                        <a:t>0.1300</a:t>
                      </a:r>
                      <a:endParaRPr lang="en-US" sz="2100" b="1" i="0" u="none" strike="noStrike" dirty="0">
                        <a:solidFill>
                          <a:srgbClr val="000000"/>
                        </a:solidFill>
                        <a:effectLst/>
                        <a:latin typeface="Calibri"/>
                      </a:endParaRPr>
                    </a:p>
                  </a:txBody>
                  <a:tcPr marL="91437" marR="91437" marT="45728" marB="457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64577" name="Rectangle 4"/>
          <p:cNvSpPr>
            <a:spLocks noChangeArrowheads="1"/>
          </p:cNvSpPr>
          <p:nvPr/>
        </p:nvSpPr>
        <p:spPr bwMode="auto">
          <a:xfrm>
            <a:off x="1016000" y="6400800"/>
            <a:ext cx="1061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r>
              <a:rPr lang="en-US" altLang="en-US" sz="1600" dirty="0">
                <a:latin typeface="Calibri" panose="020F0502020204030204" pitchFamily="34" charset="0"/>
              </a:rPr>
              <a:t>*The New Hope and Eno fire tax district rates are established by neighboring Orange County through an inter-local agreement. </a:t>
            </a:r>
          </a:p>
        </p:txBody>
      </p:sp>
      <p:sp>
        <p:nvSpPr>
          <p:cNvPr id="64578" name="Title 1"/>
          <p:cNvSpPr txBox="1">
            <a:spLocks/>
          </p:cNvSpPr>
          <p:nvPr/>
        </p:nvSpPr>
        <p:spPr bwMode="auto">
          <a:xfrm>
            <a:off x="847725" y="46831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7613">
              <a:spcBef>
                <a:spcPct val="20000"/>
              </a:spcBef>
              <a:buFont typeface="Arial" panose="020B0604020202020204" pitchFamily="34" charset="0"/>
              <a:buChar char="•"/>
              <a:defRPr sz="4200">
                <a:solidFill>
                  <a:schemeClr val="tx1"/>
                </a:solidFill>
                <a:latin typeface="Avenir LT Std 55 Roman" pitchFamily="34" charset="0"/>
              </a:defRPr>
            </a:lvl1pPr>
            <a:lvl2pPr marL="989013" indent="-379413" defTabSz="1217613">
              <a:spcBef>
                <a:spcPct val="20000"/>
              </a:spcBef>
              <a:buFont typeface="Arial" panose="020B0604020202020204" pitchFamily="34" charset="0"/>
              <a:buChar char="–"/>
              <a:defRPr sz="3700">
                <a:solidFill>
                  <a:schemeClr val="tx1"/>
                </a:solidFill>
                <a:latin typeface="Avenir LT Std 55 Roman" pitchFamily="34" charset="0"/>
              </a:defRPr>
            </a:lvl2pPr>
            <a:lvl3pPr marL="1522413" indent="-303213" defTabSz="1217613">
              <a:spcBef>
                <a:spcPct val="20000"/>
              </a:spcBef>
              <a:buFont typeface="Arial" panose="020B0604020202020204" pitchFamily="34" charset="0"/>
              <a:buChar char="•"/>
              <a:defRPr sz="3200">
                <a:solidFill>
                  <a:schemeClr val="tx1"/>
                </a:solidFill>
                <a:latin typeface="Avenir LT Std 55 Roman" pitchFamily="34" charset="0"/>
              </a:defRPr>
            </a:lvl3pPr>
            <a:lvl4pPr marL="2132013" indent="-303213" defTabSz="1217613">
              <a:spcBef>
                <a:spcPct val="20000"/>
              </a:spcBef>
              <a:buFont typeface="Arial" panose="020B0604020202020204" pitchFamily="34" charset="0"/>
              <a:buChar char="–"/>
              <a:defRPr sz="2600">
                <a:solidFill>
                  <a:schemeClr val="tx1"/>
                </a:solidFill>
                <a:latin typeface="Avenir LT Std 55 Roman" pitchFamily="34" charset="0"/>
              </a:defRPr>
            </a:lvl4pPr>
            <a:lvl5pPr marL="2741613" indent="-303213" defTabSz="1217613">
              <a:spcBef>
                <a:spcPct val="20000"/>
              </a:spcBef>
              <a:buFont typeface="Arial" panose="020B0604020202020204" pitchFamily="34" charset="0"/>
              <a:buChar char="»"/>
              <a:defRPr sz="2600">
                <a:solidFill>
                  <a:schemeClr val="tx1"/>
                </a:solidFill>
                <a:latin typeface="Avenir LT Std 55 Roman" pitchFamily="34" charset="0"/>
              </a:defRPr>
            </a:lvl5pPr>
            <a:lvl6pPr marL="31988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venir LT Std 55 Roman" pitchFamily="34" charset="0"/>
              </a:defRPr>
            </a:lvl6pPr>
            <a:lvl7pPr marL="36560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venir LT Std 55 Roman" pitchFamily="34" charset="0"/>
              </a:defRPr>
            </a:lvl7pPr>
            <a:lvl8pPr marL="41132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venir LT Std 55 Roman" pitchFamily="34" charset="0"/>
              </a:defRPr>
            </a:lvl8pPr>
            <a:lvl9pPr marL="4570413" indent="-303213" defTabSz="1217613" eaLnBrk="0" fontAlgn="base" hangingPunct="0">
              <a:spcBef>
                <a:spcPct val="20000"/>
              </a:spcBef>
              <a:spcAft>
                <a:spcPct val="0"/>
              </a:spcAft>
              <a:buFont typeface="Arial" panose="020B0604020202020204" pitchFamily="34" charset="0"/>
              <a:buChar char="»"/>
              <a:defRPr sz="2600">
                <a:solidFill>
                  <a:schemeClr val="tx1"/>
                </a:solidFill>
                <a:latin typeface="Avenir LT Std 55 Roman" pitchFamily="34" charset="0"/>
              </a:defRPr>
            </a:lvl9pPr>
          </a:lstStyle>
          <a:p>
            <a:pPr>
              <a:spcBef>
                <a:spcPct val="0"/>
              </a:spcBef>
              <a:buFontTx/>
              <a:buNone/>
            </a:pPr>
            <a:r>
              <a:rPr lang="en-US" altLang="en-US" sz="4000" b="1" dirty="0">
                <a:solidFill>
                  <a:srgbClr val="3580BB"/>
                </a:solidFill>
              </a:rPr>
              <a:t>Fire Districts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800100" y="234950"/>
            <a:ext cx="10972800" cy="1143000"/>
          </a:xfrm>
        </p:spPr>
        <p:txBody>
          <a:bodyPr/>
          <a:lstStyle/>
          <a:p>
            <a:pPr algn="l"/>
            <a:r>
              <a:rPr lang="en-US" altLang="en-US" sz="4000" b="1" dirty="0" smtClean="0">
                <a:solidFill>
                  <a:srgbClr val="3580BB"/>
                </a:solidFill>
              </a:rPr>
              <a:t>FY 2015-16 Sales Tax</a:t>
            </a:r>
          </a:p>
        </p:txBody>
      </p:sp>
      <p:sp>
        <p:nvSpPr>
          <p:cNvPr id="3" name="Content Placeholder 2"/>
          <p:cNvSpPr>
            <a:spLocks noGrp="1"/>
          </p:cNvSpPr>
          <p:nvPr>
            <p:ph idx="4294967295"/>
          </p:nvPr>
        </p:nvSpPr>
        <p:spPr>
          <a:xfrm>
            <a:off x="800100" y="1166813"/>
            <a:ext cx="10972800" cy="903287"/>
          </a:xfrm>
        </p:spPr>
        <p:txBody>
          <a:bodyPr/>
          <a:lstStyle/>
          <a:p>
            <a:pPr marL="458787" indent="-457200">
              <a:spcAft>
                <a:spcPts val="0"/>
              </a:spcAft>
              <a:buFont typeface="Wingdings" panose="05000000000000000000" pitchFamily="2" charset="2"/>
              <a:buChar char="§"/>
              <a:defRPr/>
            </a:pPr>
            <a:r>
              <a:rPr lang="en-US" sz="2800" dirty="0">
                <a:latin typeface="Calibri" panose="020F0502020204030204" pitchFamily="34" charset="0"/>
              </a:rPr>
              <a:t>Durham County has estimated an overall 15.09% </a:t>
            </a:r>
            <a:r>
              <a:rPr lang="en-US" sz="2800" dirty="0" smtClean="0">
                <a:latin typeface="Calibri" panose="020F0502020204030204" pitchFamily="34" charset="0"/>
              </a:rPr>
              <a:t>increase </a:t>
            </a:r>
          </a:p>
          <a:p>
            <a:pPr marL="457200" indent="0">
              <a:spcAft>
                <a:spcPts val="0"/>
              </a:spcAft>
              <a:buFont typeface="Wingdings" panose="05000000000000000000" pitchFamily="2" charset="2"/>
              <a:buNone/>
              <a:defRPr/>
            </a:pPr>
            <a:r>
              <a:rPr lang="en-US" sz="2800" dirty="0" smtClean="0">
                <a:latin typeface="Calibri" panose="020F0502020204030204" pitchFamily="34" charset="0"/>
              </a:rPr>
              <a:t>in </a:t>
            </a:r>
            <a:r>
              <a:rPr lang="en-US" sz="2800" dirty="0">
                <a:latin typeface="Calibri" panose="020F0502020204030204" pitchFamily="34" charset="0"/>
              </a:rPr>
              <a:t>all local sales taxes for FY </a:t>
            </a:r>
            <a:r>
              <a:rPr lang="en-US" sz="2800" dirty="0" smtClean="0">
                <a:latin typeface="Calibri" panose="020F0502020204030204" pitchFamily="34" charset="0"/>
              </a:rPr>
              <a:t>2015-16</a:t>
            </a:r>
          </a:p>
        </p:txBody>
      </p:sp>
      <p:graphicFrame>
        <p:nvGraphicFramePr>
          <p:cNvPr id="4" name="Table 3"/>
          <p:cNvGraphicFramePr>
            <a:graphicFrameLocks noGrp="1"/>
          </p:cNvGraphicFramePr>
          <p:nvPr/>
        </p:nvGraphicFramePr>
        <p:xfrm>
          <a:off x="139700" y="2286000"/>
          <a:ext cx="11912602" cy="4408490"/>
        </p:xfrm>
        <a:graphic>
          <a:graphicData uri="http://schemas.openxmlformats.org/drawingml/2006/table">
            <a:tbl>
              <a:tblPr firstRow="1" firstCol="1" bandRow="1"/>
              <a:tblGrid>
                <a:gridCol w="2082802"/>
                <a:gridCol w="2298700"/>
                <a:gridCol w="2298700"/>
                <a:gridCol w="1625600"/>
                <a:gridCol w="2222500"/>
                <a:gridCol w="1384300"/>
              </a:tblGrid>
              <a:tr h="1093059">
                <a:tc>
                  <a:txBody>
                    <a:bodyPr/>
                    <a:lstStyle/>
                    <a:p>
                      <a:pPr algn="ctr"/>
                      <a:r>
                        <a:rPr lang="en-US" sz="2200" b="1" dirty="0" smtClean="0">
                          <a:effectLst/>
                          <a:latin typeface="Calibri" panose="020F0502020204030204" pitchFamily="34" charset="0"/>
                        </a:rPr>
                        <a:t>Sales Tax Article</a:t>
                      </a:r>
                      <a:endParaRPr lang="en-US" sz="2200" b="1" dirty="0">
                        <a:effectLst/>
                        <a:latin typeface="Calibri" panose="020F0502020204030204" pitchFamily="34" charset="0"/>
                      </a:endParaRPr>
                    </a:p>
                  </a:txBody>
                  <a:tcPr marL="48225" marR="48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BD53"/>
                    </a:solidFill>
                  </a:tcPr>
                </a:tc>
                <a:tc>
                  <a:txBody>
                    <a:bodyPr/>
                    <a:lstStyle/>
                    <a:p>
                      <a:pPr marL="0" marR="0" algn="ctr">
                        <a:spcBef>
                          <a:spcPts val="0"/>
                        </a:spcBef>
                        <a:spcAft>
                          <a:spcPts val="0"/>
                        </a:spcAft>
                      </a:pPr>
                      <a:r>
                        <a:rPr lang="en-US" sz="2200" b="1" u="none" dirty="0" smtClean="0">
                          <a:solidFill>
                            <a:srgbClr val="000000"/>
                          </a:solidFill>
                          <a:effectLst/>
                          <a:latin typeface="Calibri" panose="020F0502020204030204" pitchFamily="34" charset="0"/>
                          <a:ea typeface="Times New Roman"/>
                          <a:cs typeface="Times New Roman"/>
                        </a:rPr>
                        <a:t>FY 2014-15 Original Budget</a:t>
                      </a:r>
                      <a:endParaRPr lang="en-US" sz="2200" u="none" dirty="0">
                        <a:effectLst/>
                        <a:latin typeface="Calibri" panose="020F0502020204030204" pitchFamily="34" charset="0"/>
                        <a:ea typeface="Times New Roman"/>
                      </a:endParaRPr>
                    </a:p>
                  </a:txBody>
                  <a:tcPr marL="48225" marR="48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BD53"/>
                    </a:solidFill>
                  </a:tcPr>
                </a:tc>
                <a:tc>
                  <a:txBody>
                    <a:bodyPr/>
                    <a:lstStyle/>
                    <a:p>
                      <a:pPr marL="0" marR="0" algn="ctr">
                        <a:spcBef>
                          <a:spcPts val="0"/>
                        </a:spcBef>
                        <a:spcAft>
                          <a:spcPts val="0"/>
                        </a:spcAft>
                      </a:pPr>
                      <a:r>
                        <a:rPr lang="en-US" sz="2200" b="1" u="none" dirty="0" smtClean="0">
                          <a:solidFill>
                            <a:srgbClr val="000000"/>
                          </a:solidFill>
                          <a:effectLst/>
                          <a:latin typeface="Calibri" panose="020F0502020204030204" pitchFamily="34" charset="0"/>
                          <a:ea typeface="Times New Roman"/>
                          <a:cs typeface="Times New Roman"/>
                        </a:rPr>
                        <a:t>FY 2014-15</a:t>
                      </a:r>
                    </a:p>
                    <a:p>
                      <a:pPr marL="0" marR="0" algn="ctr">
                        <a:spcBef>
                          <a:spcPts val="0"/>
                        </a:spcBef>
                        <a:spcAft>
                          <a:spcPts val="0"/>
                        </a:spcAft>
                      </a:pPr>
                      <a:r>
                        <a:rPr lang="en-US" sz="2200" b="1" u="none" dirty="0" smtClean="0">
                          <a:solidFill>
                            <a:srgbClr val="000000"/>
                          </a:solidFill>
                          <a:effectLst/>
                          <a:latin typeface="Calibri" panose="020F0502020204030204" pitchFamily="34" charset="0"/>
                          <a:ea typeface="Times New Roman"/>
                          <a:cs typeface="Times New Roman"/>
                        </a:rPr>
                        <a:t>12 Month Estimate</a:t>
                      </a:r>
                      <a:endParaRPr lang="en-US" sz="2200" u="none" dirty="0">
                        <a:effectLst/>
                        <a:latin typeface="Calibri" panose="020F0502020204030204" pitchFamily="34" charset="0"/>
                        <a:ea typeface="Times New Roman"/>
                      </a:endParaRPr>
                    </a:p>
                  </a:txBody>
                  <a:tcPr marL="48225" marR="48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BD53"/>
                    </a:solidFill>
                  </a:tcPr>
                </a:tc>
                <a:tc>
                  <a:txBody>
                    <a:bodyPr/>
                    <a:lstStyle/>
                    <a:p>
                      <a:pPr marL="0" marR="0" algn="ctr">
                        <a:spcBef>
                          <a:spcPts val="0"/>
                        </a:spcBef>
                        <a:spcAft>
                          <a:spcPts val="0"/>
                        </a:spcAft>
                      </a:pPr>
                      <a:r>
                        <a:rPr lang="en-US" sz="2200" b="1" u="none" dirty="0" smtClean="0">
                          <a:solidFill>
                            <a:srgbClr val="000000"/>
                          </a:solidFill>
                          <a:effectLst/>
                          <a:latin typeface="Calibri" panose="020F0502020204030204" pitchFamily="34" charset="0"/>
                          <a:ea typeface="Times New Roman"/>
                          <a:cs typeface="Times New Roman"/>
                        </a:rPr>
                        <a:t>% from FY 2014-15 Budget</a:t>
                      </a:r>
                      <a:endParaRPr lang="en-US" sz="2200" u="none" dirty="0">
                        <a:effectLst/>
                        <a:latin typeface="Calibri" panose="020F0502020204030204" pitchFamily="34" charset="0"/>
                        <a:ea typeface="Times New Roman"/>
                      </a:endParaRPr>
                    </a:p>
                  </a:txBody>
                  <a:tcPr marL="48225" marR="48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BD53"/>
                    </a:solidFill>
                  </a:tcPr>
                </a:tc>
                <a:tc>
                  <a:txBody>
                    <a:bodyPr/>
                    <a:lstStyle/>
                    <a:p>
                      <a:pPr marL="0" marR="0" algn="ctr">
                        <a:spcBef>
                          <a:spcPts val="0"/>
                        </a:spcBef>
                        <a:spcAft>
                          <a:spcPts val="0"/>
                        </a:spcAft>
                      </a:pPr>
                      <a:r>
                        <a:rPr lang="en-US" sz="2200" b="1" u="none" dirty="0" smtClean="0">
                          <a:solidFill>
                            <a:srgbClr val="000000"/>
                          </a:solidFill>
                          <a:effectLst/>
                          <a:latin typeface="Calibri" panose="020F0502020204030204" pitchFamily="34" charset="0"/>
                          <a:ea typeface="Times New Roman"/>
                          <a:cs typeface="Times New Roman"/>
                        </a:rPr>
                        <a:t>FY 2015-16</a:t>
                      </a:r>
                      <a:r>
                        <a:rPr lang="en-US" sz="2200" b="1" u="none" baseline="0" dirty="0" smtClean="0">
                          <a:solidFill>
                            <a:srgbClr val="000000"/>
                          </a:solidFill>
                          <a:effectLst/>
                          <a:latin typeface="Calibri" panose="020F0502020204030204" pitchFamily="34" charset="0"/>
                          <a:ea typeface="Times New Roman"/>
                          <a:cs typeface="Times New Roman"/>
                        </a:rPr>
                        <a:t> Manager Recommended</a:t>
                      </a:r>
                      <a:endParaRPr lang="en-US" sz="2200" u="none" dirty="0">
                        <a:effectLst/>
                        <a:latin typeface="Calibri" panose="020F0502020204030204" pitchFamily="34" charset="0"/>
                        <a:ea typeface="Times New Roman"/>
                      </a:endParaRPr>
                    </a:p>
                  </a:txBody>
                  <a:tcPr marL="48225" marR="48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BD53"/>
                    </a:solidFill>
                  </a:tcPr>
                </a:tc>
                <a:tc>
                  <a:txBody>
                    <a:bodyPr/>
                    <a:lstStyle/>
                    <a:p>
                      <a:pPr marL="0" marR="0" algn="ctr">
                        <a:spcBef>
                          <a:spcPts val="0"/>
                        </a:spcBef>
                        <a:spcAft>
                          <a:spcPts val="0"/>
                        </a:spcAft>
                      </a:pPr>
                      <a:r>
                        <a:rPr lang="en-US" sz="2200" b="1" u="none" dirty="0" smtClean="0">
                          <a:solidFill>
                            <a:srgbClr val="000000"/>
                          </a:solidFill>
                          <a:effectLst/>
                          <a:latin typeface="Calibri" panose="020F0502020204030204" pitchFamily="34" charset="0"/>
                          <a:ea typeface="Times New Roman"/>
                          <a:cs typeface="Times New Roman"/>
                        </a:rPr>
                        <a:t>% from FY 2014-15 Budget</a:t>
                      </a:r>
                      <a:endParaRPr lang="en-US" sz="2200" u="none" dirty="0">
                        <a:effectLst/>
                        <a:latin typeface="Calibri" panose="020F0502020204030204" pitchFamily="34" charset="0"/>
                        <a:ea typeface="Times New Roman"/>
                      </a:endParaRPr>
                    </a:p>
                  </a:txBody>
                  <a:tcPr marL="48225" marR="48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BD53"/>
                    </a:solidFill>
                  </a:tcPr>
                </a:tc>
              </a:tr>
              <a:tr h="473633">
                <a:tc>
                  <a:txBody>
                    <a:bodyPr/>
                    <a:lstStyle/>
                    <a:p>
                      <a:pPr marL="0" marR="0">
                        <a:spcBef>
                          <a:spcPts val="0"/>
                        </a:spcBef>
                        <a:spcAft>
                          <a:spcPts val="0"/>
                        </a:spcAft>
                      </a:pPr>
                      <a:r>
                        <a:rPr lang="en-US" sz="2200" dirty="0" smtClean="0">
                          <a:solidFill>
                            <a:srgbClr val="000000"/>
                          </a:solidFill>
                          <a:effectLst/>
                          <a:latin typeface="Calibri" panose="020F0502020204030204" pitchFamily="34" charset="0"/>
                          <a:ea typeface="Times New Roman"/>
                          <a:cs typeface="Times New Roman"/>
                        </a:rPr>
                        <a:t>Article 39</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a:solidFill>
                            <a:srgbClr val="000000"/>
                          </a:solidFill>
                          <a:effectLst/>
                          <a:latin typeface="Calibri" panose="020F0502020204030204" pitchFamily="34" charset="0"/>
                          <a:ea typeface="Times New Roman"/>
                          <a:cs typeface="Times New Roman"/>
                        </a:rPr>
                        <a:t>$17,899,671</a:t>
                      </a:r>
                      <a:endParaRPr lang="en-US" sz="2200" dirty="0">
                        <a:effectLst/>
                        <a:latin typeface="Calibri" panose="020F0502020204030204" pitchFamily="34" charset="0"/>
                        <a:ea typeface="Times New Roman"/>
                      </a:endParaRPr>
                    </a:p>
                  </a:txBody>
                  <a:tcPr marL="91445" marR="91445" marT="45707" marB="45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$20,891,544</a:t>
                      </a:r>
                      <a:endParaRPr lang="en-US" sz="2200" dirty="0">
                        <a:effectLst/>
                        <a:latin typeface="Calibri" panose="020F0502020204030204" pitchFamily="34" charset="0"/>
                        <a:ea typeface="Times New Roman"/>
                      </a:endParaRPr>
                    </a:p>
                  </a:txBody>
                  <a:tcPr marL="91445" marR="91445" marT="45707" marB="457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16.71%</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$21,357,953</a:t>
                      </a:r>
                      <a:endParaRPr lang="en-US" sz="2200" dirty="0">
                        <a:effectLst/>
                        <a:latin typeface="Calibri" panose="020F0502020204030204" pitchFamily="34" charset="0"/>
                        <a:ea typeface="Times New Roman"/>
                      </a:endParaRPr>
                    </a:p>
                  </a:txBody>
                  <a:tcPr marL="91445" marR="91445" marT="45707" marB="45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0" dirty="0" smtClean="0">
                          <a:effectLst/>
                          <a:latin typeface="Calibri" panose="020F0502020204030204" pitchFamily="34" charset="0"/>
                          <a:ea typeface="Times New Roman"/>
                        </a:rPr>
                        <a:t>19.32%</a:t>
                      </a:r>
                      <a:endParaRPr lang="en-US" sz="2200" b="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633">
                <a:tc>
                  <a:txBody>
                    <a:bodyPr/>
                    <a:lstStyle/>
                    <a:p>
                      <a:pPr marL="0" marR="0">
                        <a:spcBef>
                          <a:spcPts val="0"/>
                        </a:spcBef>
                        <a:spcAft>
                          <a:spcPts val="0"/>
                        </a:spcAft>
                      </a:pPr>
                      <a:r>
                        <a:rPr lang="en-US" sz="2200" dirty="0" smtClean="0">
                          <a:solidFill>
                            <a:srgbClr val="000000"/>
                          </a:solidFill>
                          <a:effectLst/>
                          <a:latin typeface="Calibri" panose="020F0502020204030204" pitchFamily="34" charset="0"/>
                          <a:ea typeface="Times New Roman"/>
                          <a:cs typeface="Times New Roman"/>
                        </a:rPr>
                        <a:t>Article 40</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a:solidFill>
                            <a:srgbClr val="000000"/>
                          </a:solidFill>
                          <a:effectLst/>
                          <a:latin typeface="Calibri" panose="020F0502020204030204" pitchFamily="34" charset="0"/>
                          <a:ea typeface="Times New Roman"/>
                          <a:cs typeface="Times New Roman"/>
                        </a:rPr>
                        <a:t>$10,137,717</a:t>
                      </a:r>
                      <a:endParaRPr lang="en-US" sz="2200" dirty="0">
                        <a:effectLst/>
                        <a:latin typeface="Calibri" panose="020F0502020204030204" pitchFamily="34" charset="0"/>
                        <a:ea typeface="Times New Roman"/>
                      </a:endParaRPr>
                    </a:p>
                  </a:txBody>
                  <a:tcPr marL="91445" marR="91445" marT="45707" marB="45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$10,937,909</a:t>
                      </a:r>
                      <a:endParaRPr lang="en-US" sz="2200" dirty="0">
                        <a:effectLst/>
                        <a:latin typeface="Calibri" panose="020F0502020204030204" pitchFamily="34" charset="0"/>
                        <a:ea typeface="Times New Roman"/>
                      </a:endParaRPr>
                    </a:p>
                  </a:txBody>
                  <a:tcPr marL="91445" marR="91445" marT="45707" marB="457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7.89%</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$11,375,429</a:t>
                      </a:r>
                      <a:endParaRPr lang="en-US" sz="2200" dirty="0">
                        <a:effectLst/>
                        <a:latin typeface="Calibri" panose="020F0502020204030204" pitchFamily="34" charset="0"/>
                        <a:ea typeface="Times New Roman"/>
                      </a:endParaRPr>
                    </a:p>
                  </a:txBody>
                  <a:tcPr marL="91445" marR="91445" marT="45707" marB="45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0" dirty="0" smtClean="0">
                          <a:effectLst/>
                          <a:latin typeface="Calibri" panose="020F0502020204030204" pitchFamily="34" charset="0"/>
                          <a:ea typeface="Times New Roman"/>
                        </a:rPr>
                        <a:t>12.21%</a:t>
                      </a:r>
                      <a:endParaRPr lang="en-US" sz="2200" b="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633">
                <a:tc>
                  <a:txBody>
                    <a:bodyPr/>
                    <a:lstStyle/>
                    <a:p>
                      <a:pPr marL="0" marR="0">
                        <a:spcBef>
                          <a:spcPts val="0"/>
                        </a:spcBef>
                        <a:spcAft>
                          <a:spcPts val="0"/>
                        </a:spcAft>
                      </a:pPr>
                      <a:r>
                        <a:rPr lang="en-US" sz="2200" dirty="0" smtClean="0">
                          <a:solidFill>
                            <a:srgbClr val="000000"/>
                          </a:solidFill>
                          <a:effectLst/>
                          <a:latin typeface="Calibri" panose="020F0502020204030204" pitchFamily="34" charset="0"/>
                          <a:ea typeface="Times New Roman"/>
                          <a:cs typeface="Times New Roman"/>
                        </a:rPr>
                        <a:t>Article 42</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a:solidFill>
                            <a:srgbClr val="000000"/>
                          </a:solidFill>
                          <a:effectLst/>
                          <a:latin typeface="Calibri" panose="020F0502020204030204" pitchFamily="34" charset="0"/>
                          <a:ea typeface="Times New Roman"/>
                          <a:cs typeface="Times New Roman"/>
                        </a:rPr>
                        <a:t>$12,211,133</a:t>
                      </a:r>
                      <a:endParaRPr lang="en-US" sz="2200" dirty="0">
                        <a:effectLst/>
                        <a:latin typeface="Calibri" panose="020F0502020204030204" pitchFamily="34" charset="0"/>
                        <a:ea typeface="Times New Roman"/>
                      </a:endParaRPr>
                    </a:p>
                  </a:txBody>
                  <a:tcPr marL="91445" marR="91445" marT="45707" marB="45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$13,849,730</a:t>
                      </a:r>
                      <a:endParaRPr lang="en-US" sz="2200" dirty="0">
                        <a:effectLst/>
                        <a:latin typeface="Calibri" panose="020F0502020204030204" pitchFamily="34" charset="0"/>
                        <a:ea typeface="Times New Roman"/>
                      </a:endParaRPr>
                    </a:p>
                  </a:txBody>
                  <a:tcPr marL="91445" marR="91445" marT="45707" marB="457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13.42%</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$14,233,465</a:t>
                      </a:r>
                      <a:endParaRPr lang="en-US" sz="2200" dirty="0">
                        <a:effectLst/>
                        <a:latin typeface="Calibri" panose="020F0502020204030204" pitchFamily="34" charset="0"/>
                        <a:ea typeface="Times New Roman"/>
                      </a:endParaRPr>
                    </a:p>
                  </a:txBody>
                  <a:tcPr marL="91445" marR="91445" marT="45707" marB="45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0" dirty="0" smtClean="0">
                          <a:effectLst/>
                          <a:latin typeface="Calibri" panose="020F0502020204030204" pitchFamily="34" charset="0"/>
                          <a:ea typeface="Times New Roman"/>
                        </a:rPr>
                        <a:t>16.56%</a:t>
                      </a:r>
                      <a:endParaRPr lang="en-US" sz="2200" b="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633">
                <a:tc>
                  <a:txBody>
                    <a:bodyPr/>
                    <a:lstStyle/>
                    <a:p>
                      <a:pPr marL="0" marR="0">
                        <a:spcBef>
                          <a:spcPts val="0"/>
                        </a:spcBef>
                        <a:spcAft>
                          <a:spcPts val="0"/>
                        </a:spcAft>
                      </a:pPr>
                      <a:r>
                        <a:rPr lang="en-US" sz="2200" dirty="0" smtClean="0">
                          <a:solidFill>
                            <a:srgbClr val="000000"/>
                          </a:solidFill>
                          <a:effectLst/>
                          <a:latin typeface="Calibri" panose="020F0502020204030204" pitchFamily="34" charset="0"/>
                          <a:ea typeface="Times New Roman"/>
                          <a:cs typeface="Times New Roman"/>
                        </a:rPr>
                        <a:t>Article 44 </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a:solidFill>
                            <a:srgbClr val="000000"/>
                          </a:solidFill>
                          <a:effectLst/>
                          <a:latin typeface="Calibri" panose="020F0502020204030204" pitchFamily="34" charset="0"/>
                          <a:ea typeface="Times New Roman"/>
                          <a:cs typeface="Times New Roman"/>
                        </a:rPr>
                        <a:t>$0</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$1,789</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N/A</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$0</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0" dirty="0" smtClean="0">
                          <a:effectLst/>
                          <a:latin typeface="Calibri" panose="020F0502020204030204" pitchFamily="34" charset="0"/>
                          <a:ea typeface="Times New Roman"/>
                        </a:rPr>
                        <a:t>N/A</a:t>
                      </a:r>
                      <a:endParaRPr lang="en-US" sz="2200" b="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633">
                <a:tc>
                  <a:txBody>
                    <a:bodyPr/>
                    <a:lstStyle/>
                    <a:p>
                      <a:pPr marL="0" marR="0">
                        <a:spcBef>
                          <a:spcPts val="0"/>
                        </a:spcBef>
                        <a:spcAft>
                          <a:spcPts val="0"/>
                        </a:spcAft>
                      </a:pPr>
                      <a:r>
                        <a:rPr lang="en-US" sz="2200" dirty="0" smtClean="0">
                          <a:solidFill>
                            <a:srgbClr val="000000"/>
                          </a:solidFill>
                          <a:effectLst/>
                          <a:latin typeface="Calibri" panose="020F0502020204030204" pitchFamily="34" charset="0"/>
                          <a:ea typeface="Times New Roman"/>
                          <a:cs typeface="Times New Roman"/>
                        </a:rPr>
                        <a:t>Article 46</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a:solidFill>
                            <a:srgbClr val="000000"/>
                          </a:solidFill>
                          <a:effectLst/>
                          <a:latin typeface="Calibri" panose="020F0502020204030204" pitchFamily="34" charset="0"/>
                          <a:ea typeface="Times New Roman"/>
                          <a:cs typeface="Times New Roman"/>
                        </a:rPr>
                        <a:t>$10,300,000</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$11,692,495</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13.52%</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$11,800,000</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0" dirty="0" smtClean="0">
                          <a:effectLst/>
                          <a:latin typeface="Calibri" panose="020F0502020204030204" pitchFamily="34" charset="0"/>
                          <a:ea typeface="Times New Roman"/>
                        </a:rPr>
                        <a:t>14.56%</a:t>
                      </a:r>
                      <a:endParaRPr lang="en-US" sz="2200" b="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633">
                <a:tc>
                  <a:txBody>
                    <a:bodyPr/>
                    <a:lstStyle/>
                    <a:p>
                      <a:pPr marL="0" marR="0">
                        <a:spcBef>
                          <a:spcPts val="0"/>
                        </a:spcBef>
                        <a:spcAft>
                          <a:spcPts val="0"/>
                        </a:spcAft>
                      </a:pPr>
                      <a:r>
                        <a:rPr lang="en-US" sz="2200" dirty="0" smtClean="0">
                          <a:solidFill>
                            <a:srgbClr val="000000"/>
                          </a:solidFill>
                          <a:effectLst/>
                          <a:latin typeface="Calibri" panose="020F0502020204030204" pitchFamily="34" charset="0"/>
                          <a:ea typeface="Times New Roman"/>
                          <a:cs typeface="Times New Roman"/>
                        </a:rPr>
                        <a:t>Inter-local</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a:solidFill>
                            <a:srgbClr val="000000"/>
                          </a:solidFill>
                          <a:effectLst/>
                          <a:latin typeface="Calibri" panose="020F0502020204030204" pitchFamily="34" charset="0"/>
                          <a:ea typeface="Times New Roman"/>
                          <a:cs typeface="Times New Roman"/>
                        </a:rPr>
                        <a:t>$9,976,851</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$10,445,533</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4.70%</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dirty="0" smtClean="0">
                          <a:effectLst/>
                          <a:latin typeface="Calibri" panose="020F0502020204030204" pitchFamily="34" charset="0"/>
                          <a:ea typeface="Times New Roman"/>
                        </a:rPr>
                        <a:t>$10,894,599</a:t>
                      </a:r>
                      <a:endParaRPr lang="en-US" sz="220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b="0" dirty="0" smtClean="0">
                          <a:effectLst/>
                          <a:latin typeface="Calibri" panose="020F0502020204030204" pitchFamily="34" charset="0"/>
                          <a:ea typeface="Times New Roman"/>
                        </a:rPr>
                        <a:t>9.20%</a:t>
                      </a:r>
                      <a:endParaRPr lang="en-US" sz="2200" b="0" dirty="0">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633">
                <a:tc>
                  <a:txBody>
                    <a:bodyPr/>
                    <a:lstStyle/>
                    <a:p>
                      <a:pPr marL="0" marR="0">
                        <a:spcBef>
                          <a:spcPts val="0"/>
                        </a:spcBef>
                        <a:spcAft>
                          <a:spcPts val="0"/>
                        </a:spcAft>
                      </a:pPr>
                      <a:r>
                        <a:rPr lang="en-US" sz="2200" b="1" dirty="0">
                          <a:solidFill>
                            <a:schemeClr val="bg1"/>
                          </a:solidFill>
                          <a:effectLst/>
                          <a:latin typeface="Calibri" panose="020F0502020204030204" pitchFamily="34" charset="0"/>
                          <a:ea typeface="Times New Roman"/>
                          <a:cs typeface="Times New Roman"/>
                        </a:rPr>
                        <a:t>Total</a:t>
                      </a:r>
                      <a:endParaRPr lang="en-US" sz="2200" dirty="0">
                        <a:solidFill>
                          <a:schemeClr val="bg1"/>
                        </a:solidFill>
                        <a:effectLst/>
                        <a:latin typeface="Calibri" panose="020F0502020204030204" pitchFamily="34" charset="0"/>
                        <a:ea typeface="Times New Roman"/>
                      </a:endParaRPr>
                    </a:p>
                  </a:txBody>
                  <a:tcPr marL="91445" marR="91445" marT="45707" marB="45707" anchor="b">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80BB"/>
                    </a:solidFill>
                  </a:tcPr>
                </a:tc>
                <a:tc>
                  <a:txBody>
                    <a:bodyPr/>
                    <a:lstStyle/>
                    <a:p>
                      <a:pPr marL="0" marR="0" algn="r">
                        <a:spcBef>
                          <a:spcPts val="0"/>
                        </a:spcBef>
                        <a:spcAft>
                          <a:spcPts val="0"/>
                        </a:spcAft>
                      </a:pPr>
                      <a:r>
                        <a:rPr lang="en-US" sz="2200" b="1" dirty="0">
                          <a:solidFill>
                            <a:schemeClr val="bg1"/>
                          </a:solidFill>
                          <a:effectLst/>
                          <a:latin typeface="Calibri" panose="020F0502020204030204" pitchFamily="34" charset="0"/>
                          <a:ea typeface="Times New Roman"/>
                          <a:cs typeface="Times New Roman"/>
                        </a:rPr>
                        <a:t>$60,525,372</a:t>
                      </a:r>
                      <a:endParaRPr lang="en-US" sz="2200" dirty="0">
                        <a:solidFill>
                          <a:schemeClr val="bg1"/>
                        </a:solidFill>
                        <a:effectLst/>
                        <a:latin typeface="Calibri" panose="020F0502020204030204" pitchFamily="34" charset="0"/>
                        <a:ea typeface="Times New Roman"/>
                      </a:endParaRPr>
                    </a:p>
                  </a:txBody>
                  <a:tcPr marL="91445" marR="91445" marT="45707" marB="45707"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80BB"/>
                    </a:solidFill>
                  </a:tcPr>
                </a:tc>
                <a:tc>
                  <a:txBody>
                    <a:bodyPr/>
                    <a:lstStyle/>
                    <a:p>
                      <a:pPr marL="0" marR="0" algn="r">
                        <a:spcBef>
                          <a:spcPts val="0"/>
                        </a:spcBef>
                        <a:spcAft>
                          <a:spcPts val="0"/>
                        </a:spcAft>
                      </a:pPr>
                      <a:r>
                        <a:rPr lang="en-US" sz="2200" b="1" dirty="0" smtClean="0">
                          <a:solidFill>
                            <a:schemeClr val="bg1"/>
                          </a:solidFill>
                          <a:effectLst/>
                          <a:latin typeface="Calibri" panose="020F0502020204030204" pitchFamily="34" charset="0"/>
                          <a:ea typeface="Times New Roman"/>
                        </a:rPr>
                        <a:t>$67,819,000</a:t>
                      </a:r>
                      <a:endParaRPr lang="en-US" sz="2200" b="1" dirty="0">
                        <a:solidFill>
                          <a:schemeClr val="bg1"/>
                        </a:solidFill>
                        <a:effectLst/>
                        <a:latin typeface="Calibri" panose="020F0502020204030204" pitchFamily="34" charset="0"/>
                        <a:ea typeface="Times New Roman"/>
                      </a:endParaRPr>
                    </a:p>
                  </a:txBody>
                  <a:tcPr marL="91445" marR="91445" marT="45707" marB="45707"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80BB"/>
                    </a:solidFill>
                  </a:tcPr>
                </a:tc>
                <a:tc>
                  <a:txBody>
                    <a:bodyPr/>
                    <a:lstStyle/>
                    <a:p>
                      <a:pPr marL="0" marR="0" algn="r">
                        <a:spcBef>
                          <a:spcPts val="0"/>
                        </a:spcBef>
                        <a:spcAft>
                          <a:spcPts val="0"/>
                        </a:spcAft>
                      </a:pPr>
                      <a:r>
                        <a:rPr lang="en-US" sz="2200" b="1" dirty="0" smtClean="0">
                          <a:solidFill>
                            <a:schemeClr val="bg1"/>
                          </a:solidFill>
                          <a:effectLst/>
                          <a:latin typeface="Calibri" panose="020F0502020204030204" pitchFamily="34" charset="0"/>
                          <a:ea typeface="Times New Roman"/>
                        </a:rPr>
                        <a:t>12.05%</a:t>
                      </a:r>
                      <a:endParaRPr lang="en-US" sz="2200" b="1" dirty="0">
                        <a:solidFill>
                          <a:schemeClr val="bg1"/>
                        </a:solidFill>
                        <a:effectLst/>
                        <a:latin typeface="Calibri" panose="020F0502020204030204" pitchFamily="34" charset="0"/>
                        <a:ea typeface="Times New Roman"/>
                      </a:endParaRPr>
                    </a:p>
                  </a:txBody>
                  <a:tcPr marL="91445" marR="91445" marT="45707" marB="45707"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80BB"/>
                    </a:solidFill>
                  </a:tcPr>
                </a:tc>
                <a:tc>
                  <a:txBody>
                    <a:bodyPr/>
                    <a:lstStyle/>
                    <a:p>
                      <a:pPr marL="0" marR="0" algn="r">
                        <a:spcBef>
                          <a:spcPts val="0"/>
                        </a:spcBef>
                        <a:spcAft>
                          <a:spcPts val="0"/>
                        </a:spcAft>
                      </a:pPr>
                      <a:r>
                        <a:rPr lang="en-US" sz="2200" b="1" dirty="0" smtClean="0">
                          <a:solidFill>
                            <a:schemeClr val="bg1"/>
                          </a:solidFill>
                          <a:effectLst/>
                          <a:latin typeface="Calibri" panose="020F0502020204030204" pitchFamily="34" charset="0"/>
                          <a:ea typeface="Times New Roman"/>
                        </a:rPr>
                        <a:t>$69,611,446</a:t>
                      </a:r>
                      <a:endParaRPr lang="en-US" sz="2200" b="1" dirty="0">
                        <a:solidFill>
                          <a:schemeClr val="bg1"/>
                        </a:solidFill>
                        <a:effectLst/>
                        <a:latin typeface="Calibri" panose="020F0502020204030204" pitchFamily="34" charset="0"/>
                        <a:ea typeface="Times New Roman"/>
                      </a:endParaRPr>
                    </a:p>
                  </a:txBody>
                  <a:tcPr marL="91445" marR="91445" marT="45707" marB="45707"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80BB"/>
                    </a:solidFill>
                  </a:tcPr>
                </a:tc>
                <a:tc>
                  <a:txBody>
                    <a:bodyPr/>
                    <a:lstStyle/>
                    <a:p>
                      <a:pPr marL="0" marR="0" algn="r">
                        <a:spcBef>
                          <a:spcPts val="0"/>
                        </a:spcBef>
                        <a:spcAft>
                          <a:spcPts val="0"/>
                        </a:spcAft>
                      </a:pPr>
                      <a:r>
                        <a:rPr lang="en-US" sz="2200" b="1" dirty="0" smtClean="0">
                          <a:solidFill>
                            <a:schemeClr val="bg1"/>
                          </a:solidFill>
                          <a:effectLst/>
                          <a:latin typeface="Calibri" panose="020F0502020204030204" pitchFamily="34" charset="0"/>
                          <a:ea typeface="Times New Roman"/>
                        </a:rPr>
                        <a:t>15.09%</a:t>
                      </a:r>
                      <a:endParaRPr lang="en-US" sz="2200" b="1" dirty="0">
                        <a:solidFill>
                          <a:schemeClr val="bg1"/>
                        </a:solidFill>
                        <a:effectLst/>
                        <a:latin typeface="Calibri" panose="020F0502020204030204" pitchFamily="34" charset="0"/>
                        <a:ea typeface="Times New Roman"/>
                      </a:endParaRPr>
                    </a:p>
                  </a:txBody>
                  <a:tcPr marL="91445" marR="91445" marT="45707" marB="45707" anchor="b">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80BB"/>
                    </a:solid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919163" y="193675"/>
            <a:ext cx="10972800" cy="1143000"/>
          </a:xfrm>
        </p:spPr>
        <p:txBody>
          <a:bodyPr/>
          <a:lstStyle/>
          <a:p>
            <a:pPr algn="l"/>
            <a:r>
              <a:rPr lang="en-US" altLang="en-US" sz="4000" b="1" dirty="0" smtClean="0">
                <a:solidFill>
                  <a:srgbClr val="3580BB"/>
                </a:solidFill>
              </a:rPr>
              <a:t>Revenue Highlights</a:t>
            </a:r>
          </a:p>
        </p:txBody>
      </p:sp>
      <p:graphicFrame>
        <p:nvGraphicFramePr>
          <p:cNvPr id="4" name="Table 3"/>
          <p:cNvGraphicFramePr>
            <a:graphicFrameLocks noGrp="1"/>
          </p:cNvGraphicFramePr>
          <p:nvPr/>
        </p:nvGraphicFramePr>
        <p:xfrm>
          <a:off x="112713" y="1319213"/>
          <a:ext cx="11966574" cy="5083174"/>
        </p:xfrm>
        <a:graphic>
          <a:graphicData uri="http://schemas.openxmlformats.org/drawingml/2006/table">
            <a:tbl>
              <a:tblPr/>
              <a:tblGrid>
                <a:gridCol w="4028690"/>
                <a:gridCol w="1843638"/>
                <a:gridCol w="1980203"/>
                <a:gridCol w="1792425"/>
                <a:gridCol w="2321618"/>
              </a:tblGrid>
              <a:tr h="1689734">
                <a:tc>
                  <a:txBody>
                    <a:bodyPr/>
                    <a:lstStyle/>
                    <a:p>
                      <a:pPr algn="ctr" fontAlgn="b"/>
                      <a:r>
                        <a:rPr lang="en-US" sz="2400" b="1" i="0" u="none" strike="noStrike" dirty="0" smtClean="0">
                          <a:solidFill>
                            <a:srgbClr val="000000"/>
                          </a:solidFill>
                          <a:effectLst/>
                          <a:latin typeface="Calibri"/>
                        </a:rPr>
                        <a:t>Other Key Revenues</a:t>
                      </a:r>
                      <a:endParaRPr lang="en-US" sz="2400" b="1" i="0" u="none" strike="noStrike" dirty="0">
                        <a:solidFill>
                          <a:srgbClr val="000000"/>
                        </a:solidFill>
                        <a:effectLst/>
                        <a:latin typeface="Calibri"/>
                      </a:endParaRPr>
                    </a:p>
                  </a:txBody>
                  <a:tcPr marL="6696" marR="6696" marT="6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BD53"/>
                    </a:solidFill>
                  </a:tcPr>
                </a:tc>
                <a:tc>
                  <a:txBody>
                    <a:bodyPr/>
                    <a:lstStyle/>
                    <a:p>
                      <a:pPr algn="ctr" fontAlgn="b"/>
                      <a:r>
                        <a:rPr lang="en-US" sz="2400" b="1" i="0" u="none" strike="noStrike" dirty="0" smtClean="0">
                          <a:solidFill>
                            <a:srgbClr val="000000"/>
                          </a:solidFill>
                          <a:effectLst/>
                          <a:latin typeface="Calibri"/>
                        </a:rPr>
                        <a:t>FY 2013-14 </a:t>
                      </a:r>
                      <a:r>
                        <a:rPr lang="en-US" sz="2400" b="1" i="0" u="none" strike="noStrike" dirty="0">
                          <a:solidFill>
                            <a:srgbClr val="000000"/>
                          </a:solidFill>
                          <a:effectLst/>
                          <a:latin typeface="Calibri"/>
                        </a:rPr>
                        <a:t/>
                      </a:r>
                      <a:br>
                        <a:rPr lang="en-US" sz="2400" b="1" i="0" u="none" strike="noStrike" dirty="0">
                          <a:solidFill>
                            <a:srgbClr val="000000"/>
                          </a:solidFill>
                          <a:effectLst/>
                          <a:latin typeface="Calibri"/>
                        </a:rPr>
                      </a:br>
                      <a:r>
                        <a:rPr lang="en-US" sz="2400" b="1" i="0" u="none" strike="noStrike" dirty="0" smtClean="0">
                          <a:solidFill>
                            <a:srgbClr val="000000"/>
                          </a:solidFill>
                          <a:effectLst/>
                          <a:latin typeface="Calibri"/>
                        </a:rPr>
                        <a:t>Actual Revenues</a:t>
                      </a:r>
                      <a:endParaRPr lang="en-US" sz="2400" b="1" i="0" u="none" strike="noStrike" dirty="0">
                        <a:solidFill>
                          <a:srgbClr val="000000"/>
                        </a:solidFill>
                        <a:effectLst/>
                        <a:latin typeface="Calibri"/>
                      </a:endParaRPr>
                    </a:p>
                  </a:txBody>
                  <a:tcPr marL="6696" marR="6696" marT="6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BD53"/>
                    </a:solidFill>
                  </a:tcPr>
                </a:tc>
                <a:tc>
                  <a:txBody>
                    <a:bodyPr/>
                    <a:lstStyle/>
                    <a:p>
                      <a:pPr algn="ctr" fontAlgn="b"/>
                      <a:r>
                        <a:rPr lang="en-US" sz="2400" b="1" i="0" u="none" strike="noStrike" dirty="0" smtClean="0">
                          <a:solidFill>
                            <a:srgbClr val="000000"/>
                          </a:solidFill>
                          <a:effectLst/>
                          <a:latin typeface="Calibri"/>
                        </a:rPr>
                        <a:t>FY 2014-15</a:t>
                      </a:r>
                      <a:r>
                        <a:rPr lang="en-US" sz="2400" b="1" i="0" u="none" strike="noStrike" dirty="0">
                          <a:solidFill>
                            <a:srgbClr val="000000"/>
                          </a:solidFill>
                          <a:effectLst/>
                          <a:latin typeface="Calibri"/>
                        </a:rPr>
                        <a:t/>
                      </a:r>
                      <a:br>
                        <a:rPr lang="en-US" sz="2400" b="1" i="0" u="none" strike="noStrike" dirty="0">
                          <a:solidFill>
                            <a:srgbClr val="000000"/>
                          </a:solidFill>
                          <a:effectLst/>
                          <a:latin typeface="Calibri"/>
                        </a:rPr>
                      </a:br>
                      <a:r>
                        <a:rPr lang="en-US" sz="2400" b="1" i="0" u="none" strike="noStrike" dirty="0" smtClean="0">
                          <a:solidFill>
                            <a:srgbClr val="000000"/>
                          </a:solidFill>
                          <a:effectLst/>
                          <a:latin typeface="Calibri"/>
                        </a:rPr>
                        <a:t>Original </a:t>
                      </a:r>
                      <a:r>
                        <a:rPr lang="en-US" sz="2400" b="1" i="0" u="none" strike="noStrike" dirty="0">
                          <a:solidFill>
                            <a:srgbClr val="000000"/>
                          </a:solidFill>
                          <a:effectLst/>
                          <a:latin typeface="Calibri"/>
                        </a:rPr>
                        <a:t/>
                      </a:r>
                      <a:br>
                        <a:rPr lang="en-US" sz="2400" b="1" i="0" u="none" strike="noStrike" dirty="0">
                          <a:solidFill>
                            <a:srgbClr val="000000"/>
                          </a:solidFill>
                          <a:effectLst/>
                          <a:latin typeface="Calibri"/>
                        </a:rPr>
                      </a:br>
                      <a:r>
                        <a:rPr lang="en-US" sz="2400" b="1" i="0" u="none" strike="noStrike" dirty="0">
                          <a:solidFill>
                            <a:srgbClr val="000000"/>
                          </a:solidFill>
                          <a:effectLst/>
                          <a:latin typeface="Calibri"/>
                        </a:rPr>
                        <a:t>Budget</a:t>
                      </a:r>
                    </a:p>
                  </a:txBody>
                  <a:tcPr marL="6696" marR="6696" marT="6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BD53"/>
                    </a:solidFill>
                  </a:tcPr>
                </a:tc>
                <a:tc>
                  <a:txBody>
                    <a:bodyPr/>
                    <a:lstStyle/>
                    <a:p>
                      <a:pPr algn="ctr" fontAlgn="b"/>
                      <a:r>
                        <a:rPr lang="en-US" sz="2400" b="1" i="0" u="none" strike="noStrike" dirty="0" smtClean="0">
                          <a:solidFill>
                            <a:srgbClr val="000000"/>
                          </a:solidFill>
                          <a:effectLst/>
                          <a:latin typeface="Calibri"/>
                        </a:rPr>
                        <a:t>FY 2014-15 </a:t>
                      </a:r>
                      <a:r>
                        <a:rPr lang="en-US" sz="2400" b="1" i="0" u="none" strike="noStrike" dirty="0">
                          <a:solidFill>
                            <a:srgbClr val="000000"/>
                          </a:solidFill>
                          <a:effectLst/>
                          <a:latin typeface="Calibri"/>
                        </a:rPr>
                        <a:t/>
                      </a:r>
                      <a:br>
                        <a:rPr lang="en-US" sz="2400" b="1" i="0" u="none" strike="noStrike" dirty="0">
                          <a:solidFill>
                            <a:srgbClr val="000000"/>
                          </a:solidFill>
                          <a:effectLst/>
                          <a:latin typeface="Calibri"/>
                        </a:rPr>
                      </a:br>
                      <a:r>
                        <a:rPr lang="en-US" sz="2400" b="1" i="0" u="none" strike="noStrike" dirty="0" smtClean="0">
                          <a:solidFill>
                            <a:srgbClr val="000000"/>
                          </a:solidFill>
                          <a:effectLst/>
                          <a:latin typeface="Calibri"/>
                        </a:rPr>
                        <a:t>12 Month</a:t>
                      </a:r>
                      <a:r>
                        <a:rPr lang="en-US" sz="2400" b="1" i="0" u="none" strike="noStrike" dirty="0">
                          <a:solidFill>
                            <a:srgbClr val="000000"/>
                          </a:solidFill>
                          <a:effectLst/>
                          <a:latin typeface="Calibri"/>
                        </a:rPr>
                        <a:t/>
                      </a:r>
                      <a:br>
                        <a:rPr lang="en-US" sz="2400" b="1" i="0" u="none" strike="noStrike" dirty="0">
                          <a:solidFill>
                            <a:srgbClr val="000000"/>
                          </a:solidFill>
                          <a:effectLst/>
                          <a:latin typeface="Calibri"/>
                        </a:rPr>
                      </a:br>
                      <a:r>
                        <a:rPr lang="en-US" sz="2400" b="1" i="0" u="none" strike="noStrike" dirty="0">
                          <a:solidFill>
                            <a:srgbClr val="000000"/>
                          </a:solidFill>
                          <a:effectLst/>
                          <a:latin typeface="Calibri"/>
                        </a:rPr>
                        <a:t>Estimate</a:t>
                      </a:r>
                    </a:p>
                  </a:txBody>
                  <a:tcPr marL="6696" marR="6696" marT="6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BD53"/>
                    </a:solidFill>
                  </a:tcPr>
                </a:tc>
                <a:tc>
                  <a:txBody>
                    <a:bodyPr/>
                    <a:lstStyle/>
                    <a:p>
                      <a:pPr algn="ctr" fontAlgn="b"/>
                      <a:r>
                        <a:rPr lang="en-US" sz="2400" b="1" i="0" u="none" strike="noStrike" dirty="0" smtClean="0">
                          <a:solidFill>
                            <a:srgbClr val="000000"/>
                          </a:solidFill>
                          <a:effectLst/>
                          <a:latin typeface="Calibri"/>
                        </a:rPr>
                        <a:t>FY 2015-16 </a:t>
                      </a:r>
                      <a:r>
                        <a:rPr lang="en-US" sz="2400" b="1" i="0" u="none" strike="noStrike" dirty="0">
                          <a:solidFill>
                            <a:srgbClr val="000000"/>
                          </a:solidFill>
                          <a:effectLst/>
                          <a:latin typeface="Calibri"/>
                        </a:rPr>
                        <a:t/>
                      </a:r>
                      <a:br>
                        <a:rPr lang="en-US" sz="2400" b="1" i="0" u="none" strike="noStrike" dirty="0">
                          <a:solidFill>
                            <a:srgbClr val="000000"/>
                          </a:solidFill>
                          <a:effectLst/>
                          <a:latin typeface="Calibri"/>
                        </a:rPr>
                      </a:br>
                      <a:r>
                        <a:rPr lang="en-US" sz="2400" b="1" i="0" u="none" strike="noStrike" dirty="0" smtClean="0">
                          <a:solidFill>
                            <a:srgbClr val="000000"/>
                          </a:solidFill>
                          <a:effectLst/>
                          <a:latin typeface="Calibri"/>
                        </a:rPr>
                        <a:t>Manager </a:t>
                      </a:r>
                      <a:r>
                        <a:rPr lang="en-US" sz="2400" b="1" i="0" u="none" strike="noStrike" dirty="0">
                          <a:solidFill>
                            <a:srgbClr val="000000"/>
                          </a:solidFill>
                          <a:effectLst/>
                          <a:latin typeface="Calibri"/>
                        </a:rPr>
                        <a:t/>
                      </a:r>
                      <a:br>
                        <a:rPr lang="en-US" sz="2400" b="1" i="0" u="none" strike="noStrike" dirty="0">
                          <a:solidFill>
                            <a:srgbClr val="000000"/>
                          </a:solidFill>
                          <a:effectLst/>
                          <a:latin typeface="Calibri"/>
                        </a:rPr>
                      </a:br>
                      <a:r>
                        <a:rPr lang="en-US" sz="2400" b="1" i="0" u="none" strike="noStrike" dirty="0">
                          <a:solidFill>
                            <a:srgbClr val="000000"/>
                          </a:solidFill>
                          <a:effectLst/>
                          <a:latin typeface="Calibri"/>
                        </a:rPr>
                        <a:t>Recommended</a:t>
                      </a:r>
                    </a:p>
                  </a:txBody>
                  <a:tcPr marL="6696" marR="6696" marT="6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BD53"/>
                    </a:solidFill>
                  </a:tcPr>
                </a:tc>
              </a:tr>
              <a:tr h="665815">
                <a:tc>
                  <a:txBody>
                    <a:bodyPr/>
                    <a:lstStyle/>
                    <a:p>
                      <a:pPr algn="l" fontAlgn="b"/>
                      <a:r>
                        <a:rPr lang="en-US" sz="2400" b="0" i="0" u="none" strike="noStrike" dirty="0" smtClean="0">
                          <a:solidFill>
                            <a:srgbClr val="000000"/>
                          </a:solidFill>
                          <a:effectLst/>
                          <a:latin typeface="Calibri"/>
                        </a:rPr>
                        <a:t>ABC Profit Distribution</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$1,500,000</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121917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Calibri"/>
                        </a:rPr>
                        <a:t>$1,500,000</a:t>
                      </a: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121917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Calibri"/>
                        </a:rPr>
                        <a:t>$1,500,000</a:t>
                      </a: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121917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Calibri"/>
                        </a:rPr>
                        <a:t>$1,500,000</a:t>
                      </a: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65815">
                <a:tc>
                  <a:txBody>
                    <a:bodyPr/>
                    <a:lstStyle/>
                    <a:p>
                      <a:pPr algn="l" fontAlgn="b"/>
                      <a:r>
                        <a:rPr lang="en-US" sz="2400" b="0" i="0" u="none" strike="noStrike" dirty="0" smtClean="0">
                          <a:solidFill>
                            <a:srgbClr val="000000"/>
                          </a:solidFill>
                          <a:effectLst/>
                          <a:latin typeface="Calibri"/>
                        </a:rPr>
                        <a:t>Register of Deeds Fees</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$2,146,408</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$2,550,000</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$1,669,524</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$1,750,000</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65815">
                <a:tc>
                  <a:txBody>
                    <a:bodyPr/>
                    <a:lstStyle/>
                    <a:p>
                      <a:pPr algn="l" fontAlgn="b"/>
                      <a:r>
                        <a:rPr lang="en-US" sz="2400" b="0" i="0" u="none" strike="noStrike" dirty="0" smtClean="0">
                          <a:solidFill>
                            <a:srgbClr val="000000"/>
                          </a:solidFill>
                          <a:effectLst/>
                          <a:latin typeface="Calibri"/>
                        </a:rPr>
                        <a:t>Investment Income</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$133,785</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$130,000</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$152,672</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$140,000</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30180">
                <a:tc>
                  <a:txBody>
                    <a:bodyPr/>
                    <a:lstStyle/>
                    <a:p>
                      <a:pPr algn="l" fontAlgn="b"/>
                      <a:r>
                        <a:rPr lang="en-US" sz="2400" b="0" i="0" u="none" strike="noStrike" dirty="0" smtClean="0">
                          <a:solidFill>
                            <a:srgbClr val="000000"/>
                          </a:solidFill>
                          <a:effectLst/>
                          <a:latin typeface="Calibri"/>
                        </a:rPr>
                        <a:t>EMS Patient Income</a:t>
                      </a:r>
                      <a:endParaRPr lang="en-US" sz="2400" b="0" i="1"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$5,775,768</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$7,020,900</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$7,020,900</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$8,074,035</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65815">
                <a:tc>
                  <a:txBody>
                    <a:bodyPr/>
                    <a:lstStyle/>
                    <a:p>
                      <a:pPr algn="l" fontAlgn="b"/>
                      <a:r>
                        <a:rPr lang="en-US" sz="2400" b="0" i="0" u="none" strike="noStrike" dirty="0" smtClean="0">
                          <a:solidFill>
                            <a:srgbClr val="000000"/>
                          </a:solidFill>
                          <a:effectLst/>
                          <a:latin typeface="Calibri"/>
                        </a:rPr>
                        <a:t>Solid Waste Management Fee</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$1,732,735</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$1,945,957</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$1,896,294</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smtClean="0">
                          <a:solidFill>
                            <a:srgbClr val="000000"/>
                          </a:solidFill>
                          <a:effectLst/>
                          <a:latin typeface="Calibri"/>
                        </a:rPr>
                        <a:t>$1,896,294</a:t>
                      </a:r>
                      <a:endParaRPr lang="en-US" sz="2400" b="0" i="0" u="none" strike="noStrike" dirty="0">
                        <a:solidFill>
                          <a:srgbClr val="000000"/>
                        </a:solidFill>
                        <a:effectLst/>
                        <a:latin typeface="Calibri"/>
                      </a:endParaRPr>
                    </a:p>
                  </a:txBody>
                  <a:tcPr marL="91437" marR="91437" marT="45735" marB="457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Chart 3"/>
          <p:cNvGraphicFramePr>
            <a:graphicFrameLocks noGrp="1"/>
          </p:cNvGraphicFramePr>
          <p:nvPr/>
        </p:nvGraphicFramePr>
        <p:xfrm>
          <a:off x="825500" y="50800"/>
          <a:ext cx="11176000" cy="7073900"/>
        </p:xfrm>
        <a:graphic>
          <a:graphicData uri="http://schemas.openxmlformats.org/presentationml/2006/ole">
            <mc:AlternateContent xmlns:mc="http://schemas.openxmlformats.org/markup-compatibility/2006">
              <mc:Choice xmlns:v="urn:schemas-microsoft-com:vml" Requires="v">
                <p:oleObj spid="_x0000_s69693" name="Chart" r:id="rId4" imgW="11181033" imgH="7078069" progId="Excel.Chart.8">
                  <p:embed/>
                </p:oleObj>
              </mc:Choice>
              <mc:Fallback>
                <p:oleObj name="Chart" r:id="rId4" imgW="11181033" imgH="7078069" progId="Excel.Chart.8">
                  <p:embed/>
                  <p:pic>
                    <p:nvPicPr>
                      <p:cNvPr id="0" name="Chart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50800"/>
                        <a:ext cx="11176000" cy="707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274638"/>
            <a:ext cx="10972800" cy="1143000"/>
          </a:xfrm>
        </p:spPr>
        <p:txBody>
          <a:bodyPr/>
          <a:lstStyle/>
          <a:p>
            <a:pPr>
              <a:defRPr/>
            </a:pPr>
            <a:r>
              <a:rPr lang="en-US" sz="4000" dirty="0" smtClean="0"/>
              <a:t>All Funds Summary</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456862"/>
              </p:ext>
            </p:extLst>
          </p:nvPr>
        </p:nvGraphicFramePr>
        <p:xfrm>
          <a:off x="158750" y="1531938"/>
          <a:ext cx="11828462" cy="3725863"/>
        </p:xfrm>
        <a:graphic>
          <a:graphicData uri="http://schemas.openxmlformats.org/drawingml/2006/table">
            <a:tbl>
              <a:tblPr>
                <a:tableStyleId>{5C22544A-7EE6-4342-B048-85BDC9FD1C3A}</a:tableStyleId>
              </a:tblPr>
              <a:tblGrid>
                <a:gridCol w="1666790"/>
                <a:gridCol w="2176407"/>
                <a:gridCol w="2006978"/>
                <a:gridCol w="2035466"/>
                <a:gridCol w="2241545"/>
                <a:gridCol w="1701276"/>
              </a:tblGrid>
              <a:tr h="1850000">
                <a:tc>
                  <a:txBody>
                    <a:bodyPr/>
                    <a:lstStyle/>
                    <a:p>
                      <a:pPr algn="ctr" fontAlgn="ctr"/>
                      <a:r>
                        <a:rPr lang="en-US" sz="2400" b="1" u="none" strike="noStrike" dirty="0">
                          <a:effectLst/>
                          <a:latin typeface="Calibri" panose="020F0502020204030204" pitchFamily="34" charset="0"/>
                        </a:rPr>
                        <a:t>Fund</a:t>
                      </a:r>
                      <a:endParaRPr lang="en-US" sz="2400" b="1" i="0" u="none" strike="noStrike" dirty="0">
                        <a:effectLst/>
                        <a:latin typeface="Calibri" panose="020F0502020204030204" pitchFamily="34" charset="0"/>
                      </a:endParaRPr>
                    </a:p>
                  </a:txBody>
                  <a:tcPr marL="91446" marR="9144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400" b="1" i="0" u="none" strike="noStrike" dirty="0" smtClean="0">
                          <a:effectLst/>
                          <a:latin typeface="Calibri" panose="020F0502020204030204" pitchFamily="34" charset="0"/>
                        </a:rPr>
                        <a:t>FY 2013-14</a:t>
                      </a:r>
                      <a:r>
                        <a:rPr lang="en-US" sz="2400" b="1" i="0" u="none" strike="noStrike" baseline="0" dirty="0" smtClean="0">
                          <a:effectLst/>
                          <a:latin typeface="Calibri" panose="020F0502020204030204" pitchFamily="34" charset="0"/>
                        </a:rPr>
                        <a:t> Actual Expenditures</a:t>
                      </a:r>
                      <a:endParaRPr lang="en-US" sz="2400" b="1" i="0" u="none" strike="noStrike" dirty="0">
                        <a:effectLst/>
                        <a:latin typeface="Calibri" panose="020F0502020204030204" pitchFamily="34" charset="0"/>
                      </a:endParaRPr>
                    </a:p>
                  </a:txBody>
                  <a:tcPr marL="91446" marR="9144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400" b="1" u="none" strike="noStrike" dirty="0" smtClean="0">
                          <a:effectLst/>
                          <a:latin typeface="Calibri" panose="020F0502020204030204" pitchFamily="34" charset="0"/>
                        </a:rPr>
                        <a:t>FY 2014-15</a:t>
                      </a:r>
                    </a:p>
                    <a:p>
                      <a:pPr algn="ctr" fontAlgn="ctr"/>
                      <a:r>
                        <a:rPr lang="en-US" sz="2400" b="1" u="none" strike="noStrike" dirty="0" smtClean="0">
                          <a:effectLst/>
                          <a:latin typeface="Calibri" panose="020F0502020204030204" pitchFamily="34" charset="0"/>
                        </a:rPr>
                        <a:t>Original Budget</a:t>
                      </a:r>
                      <a:endParaRPr lang="en-US" sz="2400" b="1" i="0" u="none" strike="noStrike" dirty="0">
                        <a:effectLst/>
                        <a:latin typeface="Calibri" panose="020F0502020204030204" pitchFamily="34" charset="0"/>
                      </a:endParaRPr>
                    </a:p>
                  </a:txBody>
                  <a:tcPr marL="91446" marR="9144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400" b="1" i="0" u="none" strike="noStrike" dirty="0" smtClean="0">
                          <a:effectLst/>
                          <a:latin typeface="Calibri" panose="020F0502020204030204" pitchFamily="34" charset="0"/>
                        </a:rPr>
                        <a:t>FY 2014-15 </a:t>
                      </a:r>
                    </a:p>
                    <a:p>
                      <a:pPr algn="ctr" fontAlgn="ctr"/>
                      <a:r>
                        <a:rPr lang="en-US" sz="2400" b="1" i="0" u="none" strike="noStrike" dirty="0" smtClean="0">
                          <a:effectLst/>
                          <a:latin typeface="Calibri" panose="020F0502020204030204" pitchFamily="34" charset="0"/>
                        </a:rPr>
                        <a:t>12 Month</a:t>
                      </a:r>
                      <a:r>
                        <a:rPr lang="en-US" sz="2400" b="1" i="0" u="none" strike="noStrike" baseline="0" dirty="0" smtClean="0">
                          <a:effectLst/>
                          <a:latin typeface="Calibri" panose="020F0502020204030204" pitchFamily="34" charset="0"/>
                        </a:rPr>
                        <a:t> Estimate</a:t>
                      </a:r>
                      <a:endParaRPr lang="en-US" sz="2400" b="1" i="0" u="none" strike="noStrike" dirty="0">
                        <a:effectLst/>
                        <a:latin typeface="Calibri" panose="020F0502020204030204" pitchFamily="34" charset="0"/>
                      </a:endParaRPr>
                    </a:p>
                  </a:txBody>
                  <a:tcPr marL="91446" marR="9144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400" b="1" u="none" strike="noStrike" dirty="0" smtClean="0">
                          <a:effectLst/>
                          <a:latin typeface="Calibri" panose="020F0502020204030204" pitchFamily="34" charset="0"/>
                        </a:rPr>
                        <a:t>FY 2015-16 Manager </a:t>
                      </a:r>
                      <a:br>
                        <a:rPr lang="en-US" sz="2400" b="1" u="none" strike="noStrike" dirty="0" smtClean="0">
                          <a:effectLst/>
                          <a:latin typeface="Calibri" panose="020F0502020204030204" pitchFamily="34" charset="0"/>
                        </a:rPr>
                      </a:br>
                      <a:r>
                        <a:rPr lang="en-US" sz="2400" b="1" u="none" strike="noStrike" dirty="0" smtClean="0">
                          <a:effectLst/>
                          <a:latin typeface="Calibri" panose="020F0502020204030204" pitchFamily="34" charset="0"/>
                        </a:rPr>
                        <a:t>Recommended</a:t>
                      </a:r>
                      <a:endParaRPr lang="en-US" sz="2400" b="1" i="0" u="none" strike="noStrike" dirty="0">
                        <a:effectLst/>
                        <a:latin typeface="Calibri" panose="020F0502020204030204" pitchFamily="34" charset="0"/>
                      </a:endParaRPr>
                    </a:p>
                  </a:txBody>
                  <a:tcPr marL="91446" marR="9144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400" b="1" u="none" strike="noStrike" dirty="0" smtClean="0">
                          <a:effectLst/>
                          <a:latin typeface="Calibri" panose="020F0502020204030204" pitchFamily="34" charset="0"/>
                        </a:rPr>
                        <a:t>% Difference (Budget to Budget)</a:t>
                      </a:r>
                      <a:endParaRPr lang="en-US" sz="2400" b="1" i="0" u="none" strike="noStrike" dirty="0">
                        <a:effectLst/>
                        <a:latin typeface="Calibri" panose="020F0502020204030204" pitchFamily="34" charset="0"/>
                      </a:endParaRPr>
                    </a:p>
                  </a:txBody>
                  <a:tcPr marL="91446" marR="9144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r>
              <a:tr h="896458">
                <a:tc>
                  <a:txBody>
                    <a:bodyPr/>
                    <a:lstStyle/>
                    <a:p>
                      <a:pPr algn="l" fontAlgn="ctr"/>
                      <a:r>
                        <a:rPr lang="en-US" sz="2400" b="1" u="none" strike="noStrike" dirty="0">
                          <a:effectLst/>
                          <a:latin typeface="Calibri" panose="020F0502020204030204" pitchFamily="34" charset="0"/>
                        </a:rPr>
                        <a:t>General</a:t>
                      </a:r>
                      <a:endParaRPr lang="en-US" sz="2400" b="1" i="0" u="none" strike="noStrike" dirty="0">
                        <a:effectLst/>
                        <a:latin typeface="Calibri" panose="020F0502020204030204" pitchFamily="34" charset="0"/>
                      </a:endParaRPr>
                    </a:p>
                  </a:txBody>
                  <a:tcPr marL="91446" marR="9144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400" b="1" i="0" u="none" strike="noStrike" dirty="0" smtClean="0">
                          <a:solidFill>
                            <a:srgbClr val="000000"/>
                          </a:solidFill>
                          <a:effectLst/>
                          <a:latin typeface="Calibri" panose="020F0502020204030204" pitchFamily="34" charset="0"/>
                        </a:rPr>
                        <a:t>$349,244,979</a:t>
                      </a:r>
                      <a:endParaRPr lang="en-US" sz="2400" b="1" i="0" u="none" strike="noStrike" dirty="0">
                        <a:solidFill>
                          <a:srgbClr val="000000"/>
                        </a:solidFill>
                        <a:effectLst/>
                        <a:latin typeface="Calibri" panose="020F0502020204030204" pitchFamily="34" charset="0"/>
                      </a:endParaRPr>
                    </a:p>
                  </a:txBody>
                  <a:tcPr marL="91446" marR="9144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400" b="1" i="0" u="none" strike="noStrike" dirty="0" smtClean="0">
                          <a:solidFill>
                            <a:srgbClr val="000000"/>
                          </a:solidFill>
                          <a:effectLst/>
                          <a:latin typeface="Calibri" panose="020F0502020204030204" pitchFamily="34" charset="0"/>
                        </a:rPr>
                        <a:t>$378,794,804</a:t>
                      </a:r>
                      <a:endParaRPr lang="en-US" sz="2400" b="1" i="0" u="none" strike="noStrike" dirty="0">
                        <a:solidFill>
                          <a:srgbClr val="000000"/>
                        </a:solidFill>
                        <a:effectLst/>
                        <a:latin typeface="Calibri" panose="020F0502020204030204" pitchFamily="34" charset="0"/>
                      </a:endParaRPr>
                    </a:p>
                  </a:txBody>
                  <a:tcPr marL="91446" marR="9144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400" b="1" i="0" u="none" strike="noStrike" dirty="0" smtClean="0">
                          <a:solidFill>
                            <a:srgbClr val="000000"/>
                          </a:solidFill>
                          <a:effectLst/>
                          <a:latin typeface="Calibri" panose="020F0502020204030204" pitchFamily="34" charset="0"/>
                        </a:rPr>
                        <a:t>$369,523,757</a:t>
                      </a:r>
                      <a:endParaRPr lang="en-US" sz="2400" b="1" i="0" u="none" strike="noStrike" dirty="0">
                        <a:solidFill>
                          <a:srgbClr val="000000"/>
                        </a:solidFill>
                        <a:effectLst/>
                        <a:latin typeface="Calibri" panose="020F0502020204030204" pitchFamily="34" charset="0"/>
                      </a:endParaRPr>
                    </a:p>
                  </a:txBody>
                  <a:tcPr marL="91446" marR="9144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400" b="1" i="0" u="none" strike="noStrike" dirty="0" smtClean="0">
                          <a:solidFill>
                            <a:srgbClr val="000000"/>
                          </a:solidFill>
                          <a:effectLst/>
                          <a:latin typeface="Calibri" panose="020F0502020204030204" pitchFamily="34" charset="0"/>
                        </a:rPr>
                        <a:t>$394,757,221</a:t>
                      </a:r>
                      <a:endParaRPr lang="en-US" sz="2400" b="1" i="0" u="none" strike="noStrike" dirty="0">
                        <a:solidFill>
                          <a:srgbClr val="000000"/>
                        </a:solidFill>
                        <a:effectLst/>
                        <a:latin typeface="Calibri" panose="020F0502020204030204" pitchFamily="34" charset="0"/>
                      </a:endParaRPr>
                    </a:p>
                  </a:txBody>
                  <a:tcPr marL="91446" marR="9144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2400" b="1" i="0" u="none" strike="noStrike" dirty="0" smtClean="0">
                          <a:solidFill>
                            <a:srgbClr val="000000"/>
                          </a:solidFill>
                          <a:effectLst/>
                          <a:latin typeface="Calibri" panose="020F0502020204030204" pitchFamily="34" charset="0"/>
                        </a:rPr>
                        <a:t>4.21%</a:t>
                      </a:r>
                      <a:endParaRPr lang="en-US" sz="2400" b="1" i="0" u="none" strike="noStrike" dirty="0">
                        <a:solidFill>
                          <a:srgbClr val="000000"/>
                        </a:solidFill>
                        <a:effectLst/>
                        <a:latin typeface="Calibri" panose="020F0502020204030204" pitchFamily="34" charset="0"/>
                      </a:endParaRPr>
                    </a:p>
                  </a:txBody>
                  <a:tcPr marL="91446" marR="9144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79405">
                <a:tc>
                  <a:txBody>
                    <a:bodyPr/>
                    <a:lstStyle/>
                    <a:p>
                      <a:pPr algn="l" fontAlgn="b"/>
                      <a:r>
                        <a:rPr lang="en-US" sz="2400" b="1" u="none" strike="noStrike" dirty="0" smtClean="0">
                          <a:solidFill>
                            <a:schemeClr val="bg1"/>
                          </a:solidFill>
                          <a:effectLst/>
                          <a:latin typeface="Calibri" panose="020F0502020204030204" pitchFamily="34" charset="0"/>
                        </a:rPr>
                        <a:t>Total All Funds</a:t>
                      </a:r>
                      <a:endParaRPr lang="en-US" sz="2400" b="1" i="0" u="none" strike="noStrike" dirty="0">
                        <a:solidFill>
                          <a:schemeClr val="bg1"/>
                        </a:solidFill>
                        <a:effectLst/>
                        <a:latin typeface="Calibri" panose="020F0502020204030204" pitchFamily="34" charset="0"/>
                      </a:endParaRPr>
                    </a:p>
                  </a:txBody>
                  <a:tcPr marL="91446" marR="91446" marT="45714" marB="45714"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fontAlgn="b"/>
                      <a:r>
                        <a:rPr lang="en-US" sz="2400" b="1" i="0" u="none" strike="noStrike" dirty="0" smtClean="0">
                          <a:solidFill>
                            <a:schemeClr val="bg1"/>
                          </a:solidFill>
                          <a:effectLst/>
                          <a:latin typeface="Calibri" panose="020F0502020204030204" pitchFamily="34" charset="0"/>
                        </a:rPr>
                        <a:t>$557,501,806</a:t>
                      </a:r>
                      <a:endParaRPr lang="en-US" sz="2400" b="1" i="0" u="none" strike="noStrike" dirty="0">
                        <a:solidFill>
                          <a:schemeClr val="bg1"/>
                        </a:solidFill>
                        <a:effectLst/>
                        <a:latin typeface="Calibri" panose="020F0502020204030204" pitchFamily="34" charset="0"/>
                      </a:endParaRPr>
                    </a:p>
                  </a:txBody>
                  <a:tcPr marL="91446" marR="91446"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fontAlgn="b"/>
                      <a:r>
                        <a:rPr lang="en-US" sz="2400" b="1" i="0" u="none" strike="noStrike" dirty="0" smtClean="0">
                          <a:solidFill>
                            <a:schemeClr val="bg1"/>
                          </a:solidFill>
                          <a:effectLst/>
                          <a:latin typeface="Calibri" panose="020F0502020204030204" pitchFamily="34" charset="0"/>
                        </a:rPr>
                        <a:t>$550,563,262</a:t>
                      </a:r>
                      <a:endParaRPr lang="en-US" sz="2400" b="1" i="0" u="none" strike="noStrike" dirty="0">
                        <a:solidFill>
                          <a:schemeClr val="bg1"/>
                        </a:solidFill>
                        <a:effectLst/>
                        <a:latin typeface="Calibri" panose="020F0502020204030204" pitchFamily="34" charset="0"/>
                      </a:endParaRPr>
                    </a:p>
                  </a:txBody>
                  <a:tcPr marL="91446" marR="91446"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fontAlgn="b"/>
                      <a:r>
                        <a:rPr lang="en-US" sz="2400" b="1" i="0" u="none" strike="noStrike" dirty="0" smtClean="0">
                          <a:solidFill>
                            <a:schemeClr val="bg1"/>
                          </a:solidFill>
                          <a:effectLst/>
                          <a:latin typeface="Calibri" panose="020F0502020204030204" pitchFamily="34" charset="0"/>
                        </a:rPr>
                        <a:t>$540,034,855</a:t>
                      </a:r>
                      <a:endParaRPr lang="en-US" sz="2400" b="1" i="0" u="none" strike="noStrike" dirty="0">
                        <a:solidFill>
                          <a:schemeClr val="bg1"/>
                        </a:solidFill>
                        <a:effectLst/>
                        <a:latin typeface="Calibri" panose="020F0502020204030204" pitchFamily="34" charset="0"/>
                      </a:endParaRPr>
                    </a:p>
                  </a:txBody>
                  <a:tcPr marL="91446" marR="91446"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fontAlgn="b"/>
                      <a:r>
                        <a:rPr lang="en-US" sz="2400" b="1" i="0" u="none" strike="noStrike" dirty="0" smtClean="0">
                          <a:solidFill>
                            <a:schemeClr val="bg1"/>
                          </a:solidFill>
                          <a:effectLst/>
                          <a:latin typeface="Calibri" panose="020F0502020204030204" pitchFamily="34" charset="0"/>
                        </a:rPr>
                        <a:t>$564,124,229</a:t>
                      </a:r>
                      <a:endParaRPr lang="en-US" sz="2400" b="1" i="0" u="none" strike="noStrike" dirty="0">
                        <a:solidFill>
                          <a:schemeClr val="bg1"/>
                        </a:solidFill>
                        <a:effectLst/>
                        <a:latin typeface="Calibri" panose="020F0502020204030204" pitchFamily="34" charset="0"/>
                      </a:endParaRPr>
                    </a:p>
                  </a:txBody>
                  <a:tcPr marL="91446" marR="91446"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fontAlgn="b"/>
                      <a:r>
                        <a:rPr lang="en-US" sz="2400" b="1" i="0" u="none" strike="noStrike" smtClean="0">
                          <a:solidFill>
                            <a:schemeClr val="bg1"/>
                          </a:solidFill>
                          <a:effectLst/>
                          <a:latin typeface="Calibri" panose="020F0502020204030204" pitchFamily="34" charset="0"/>
                        </a:rPr>
                        <a:t>2.46%</a:t>
                      </a:r>
                      <a:endParaRPr lang="en-US" sz="2400" b="1" i="0" u="none" strike="noStrike" dirty="0">
                        <a:solidFill>
                          <a:schemeClr val="bg1"/>
                        </a:solidFill>
                        <a:effectLst/>
                        <a:latin typeface="Calibri" panose="020F0502020204030204" pitchFamily="34" charset="0"/>
                      </a:endParaRPr>
                    </a:p>
                  </a:txBody>
                  <a:tcPr marL="91446" marR="91446" marT="45714" marB="45714"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897" y="257175"/>
            <a:ext cx="10972800" cy="1143000"/>
          </a:xfrm>
        </p:spPr>
        <p:txBody>
          <a:bodyPr/>
          <a:lstStyle/>
          <a:p>
            <a:pPr>
              <a:defRPr/>
            </a:pPr>
            <a:r>
              <a:rPr lang="en-US" sz="4000" dirty="0" smtClean="0"/>
              <a:t>General Fund Revenues </a:t>
            </a:r>
            <a:endParaRPr lang="en-US" sz="4000"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4226594157"/>
              </p:ext>
            </p:extLst>
          </p:nvPr>
        </p:nvGraphicFramePr>
        <p:xfrm>
          <a:off x="518189" y="973149"/>
          <a:ext cx="10991850" cy="5757863"/>
        </p:xfrm>
        <a:graphic>
          <a:graphicData uri="http://schemas.openxmlformats.org/drawingml/2006/chart">
            <c:chart xmlns:c="http://schemas.openxmlformats.org/drawingml/2006/chart" xmlns:r="http://schemas.openxmlformats.org/officeDocument/2006/relationships" r:id="rId3"/>
          </a:graphicData>
        </a:graphic>
      </p:graphicFrame>
      <p:sp>
        <p:nvSpPr>
          <p:cNvPr id="72708" name="TextBox 1"/>
          <p:cNvSpPr txBox="1">
            <a:spLocks noChangeArrowheads="1"/>
          </p:cNvSpPr>
          <p:nvPr/>
        </p:nvSpPr>
        <p:spPr bwMode="auto">
          <a:xfrm>
            <a:off x="190500" y="5072063"/>
            <a:ext cx="371316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r>
              <a:rPr lang="en-US" altLang="en-US" sz="2000" u="sng" dirty="0">
                <a:latin typeface="Calibri" panose="020F0502020204030204" pitchFamily="34" charset="0"/>
              </a:rPr>
              <a:t>Other Revenues</a:t>
            </a:r>
          </a:p>
          <a:p>
            <a:r>
              <a:rPr lang="en-US" altLang="en-US" sz="2000" dirty="0">
                <a:latin typeface="Calibri" panose="020F0502020204030204" pitchFamily="34" charset="0"/>
              </a:rPr>
              <a:t>Other Financing Sources = 4.90%</a:t>
            </a:r>
          </a:p>
          <a:p>
            <a:r>
              <a:rPr lang="en-US" altLang="en-US" sz="2000" dirty="0">
                <a:latin typeface="Calibri" panose="020F0502020204030204" pitchFamily="34" charset="0"/>
              </a:rPr>
              <a:t>Other Revenues = 0.13%</a:t>
            </a:r>
          </a:p>
        </p:txBody>
      </p:sp>
      <p:sp>
        <p:nvSpPr>
          <p:cNvPr id="72709" name="TextBox 2"/>
          <p:cNvSpPr txBox="1">
            <a:spLocks noChangeArrowheads="1"/>
          </p:cNvSpPr>
          <p:nvPr/>
        </p:nvSpPr>
        <p:spPr bwMode="auto">
          <a:xfrm>
            <a:off x="190500" y="1400175"/>
            <a:ext cx="4913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r>
              <a:rPr lang="en-US" altLang="en-US" sz="2800" b="1" dirty="0">
                <a:solidFill>
                  <a:srgbClr val="3580BB"/>
                </a:solidFill>
                <a:latin typeface="Calibri" panose="020F0502020204030204" pitchFamily="34" charset="0"/>
              </a:rPr>
              <a:t>Total Amount = $394,757,221</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4294967295"/>
          </p:nvPr>
        </p:nvGraphicFramePr>
        <p:xfrm>
          <a:off x="196850" y="1185863"/>
          <a:ext cx="11845925" cy="5319721"/>
        </p:xfrm>
        <a:graphic>
          <a:graphicData uri="http://schemas.openxmlformats.org/drawingml/2006/table">
            <a:tbl>
              <a:tblPr firstRow="1" lastRow="1" lastCol="1">
                <a:noFill/>
                <a:tableStyleId>{35758FB7-9AC5-4552-8A53-C91805E547FA}</a:tableStyleId>
              </a:tblPr>
              <a:tblGrid>
                <a:gridCol w="2824142"/>
                <a:gridCol w="1886674"/>
                <a:gridCol w="1828800"/>
                <a:gridCol w="1805650"/>
                <a:gridCol w="1979271"/>
                <a:gridCol w="1521388"/>
              </a:tblGrid>
              <a:tr h="1232962">
                <a:tc>
                  <a:txBody>
                    <a:bodyPr/>
                    <a:lstStyle/>
                    <a:p>
                      <a:pPr algn="ctr" fontAlgn="ctr"/>
                      <a:r>
                        <a:rPr lang="en-US" sz="2000" u="none" strike="noStrike" dirty="0" smtClean="0">
                          <a:solidFill>
                            <a:schemeClr val="tx1"/>
                          </a:solidFill>
                          <a:latin typeface="Calibri" panose="020F0502020204030204" pitchFamily="34" charset="0"/>
                        </a:rPr>
                        <a:t>Funding Source</a:t>
                      </a:r>
                      <a:endParaRPr lang="en-US" sz="2000" b="0" i="0" u="none" strike="noStrike" dirty="0">
                        <a:solidFill>
                          <a:schemeClr val="tx1"/>
                        </a:solidFill>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000" u="none" strike="noStrike" dirty="0" smtClean="0">
                          <a:solidFill>
                            <a:schemeClr val="tx1"/>
                          </a:solidFill>
                          <a:latin typeface="Calibri" panose="020F0502020204030204" pitchFamily="34" charset="0"/>
                        </a:rPr>
                        <a:t>FY 2013-14 </a:t>
                      </a:r>
                      <a:r>
                        <a:rPr lang="en-US" sz="2000" u="none" strike="noStrike" dirty="0">
                          <a:solidFill>
                            <a:schemeClr val="tx1"/>
                          </a:solidFill>
                          <a:latin typeface="Calibri" panose="020F0502020204030204" pitchFamily="34" charset="0"/>
                        </a:rPr>
                        <a:t/>
                      </a:r>
                      <a:br>
                        <a:rPr lang="en-US" sz="2000" u="none" strike="noStrike" dirty="0">
                          <a:solidFill>
                            <a:schemeClr val="tx1"/>
                          </a:solidFill>
                          <a:latin typeface="Calibri" panose="020F0502020204030204" pitchFamily="34" charset="0"/>
                        </a:rPr>
                      </a:br>
                      <a:r>
                        <a:rPr lang="en-US" sz="2000" u="none" strike="noStrike" dirty="0" smtClean="0">
                          <a:solidFill>
                            <a:schemeClr val="tx1"/>
                          </a:solidFill>
                          <a:latin typeface="Calibri" panose="020F0502020204030204" pitchFamily="34" charset="0"/>
                        </a:rPr>
                        <a:t>Actual</a:t>
                      </a:r>
                      <a:r>
                        <a:rPr lang="en-US" sz="2000" u="none" strike="noStrike" baseline="0" dirty="0" smtClean="0">
                          <a:solidFill>
                            <a:schemeClr val="tx1"/>
                          </a:solidFill>
                          <a:latin typeface="Calibri" panose="020F0502020204030204" pitchFamily="34" charset="0"/>
                        </a:rPr>
                        <a:t> Expenditures</a:t>
                      </a:r>
                      <a:endParaRPr lang="en-US" sz="2000" b="0" i="0" u="none" strike="noStrike" dirty="0">
                        <a:solidFill>
                          <a:schemeClr val="tx1"/>
                        </a:solidFill>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000" u="none" strike="noStrike" dirty="0" smtClean="0">
                          <a:solidFill>
                            <a:schemeClr val="tx1"/>
                          </a:solidFill>
                          <a:latin typeface="Calibri" panose="020F0502020204030204" pitchFamily="34" charset="0"/>
                        </a:rPr>
                        <a:t>FY 2014-15 </a:t>
                      </a:r>
                      <a:r>
                        <a:rPr lang="en-US" sz="2000" u="none" strike="noStrike" dirty="0">
                          <a:solidFill>
                            <a:schemeClr val="tx1"/>
                          </a:solidFill>
                          <a:latin typeface="Calibri" panose="020F0502020204030204" pitchFamily="34" charset="0"/>
                        </a:rPr>
                        <a:t/>
                      </a:r>
                      <a:br>
                        <a:rPr lang="en-US" sz="2000" u="none" strike="noStrike" dirty="0">
                          <a:solidFill>
                            <a:schemeClr val="tx1"/>
                          </a:solidFill>
                          <a:latin typeface="Calibri" panose="020F0502020204030204" pitchFamily="34" charset="0"/>
                        </a:rPr>
                      </a:br>
                      <a:r>
                        <a:rPr lang="en-US" sz="2000" u="none" strike="noStrike" dirty="0" smtClean="0">
                          <a:solidFill>
                            <a:schemeClr val="tx1"/>
                          </a:solidFill>
                          <a:latin typeface="Calibri" panose="020F0502020204030204" pitchFamily="34" charset="0"/>
                        </a:rPr>
                        <a:t>Original Budget</a:t>
                      </a:r>
                      <a:endParaRPr lang="en-US" sz="2000" b="0" i="0" u="none" strike="noStrike" dirty="0">
                        <a:solidFill>
                          <a:schemeClr val="tx1"/>
                        </a:solidFill>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000" b="1" i="0" u="none" strike="noStrike" dirty="0" smtClean="0">
                          <a:solidFill>
                            <a:schemeClr val="tx1"/>
                          </a:solidFill>
                          <a:latin typeface="Calibri" panose="020F0502020204030204" pitchFamily="34" charset="0"/>
                        </a:rPr>
                        <a:t>FY 2014-15</a:t>
                      </a:r>
                    </a:p>
                    <a:p>
                      <a:pPr algn="ctr" fontAlgn="ctr"/>
                      <a:r>
                        <a:rPr lang="en-US" sz="2000" b="1" i="0" u="none" strike="noStrike" dirty="0" smtClean="0">
                          <a:solidFill>
                            <a:schemeClr val="tx1"/>
                          </a:solidFill>
                          <a:latin typeface="Calibri" panose="020F0502020204030204" pitchFamily="34" charset="0"/>
                        </a:rPr>
                        <a:t>12 Month</a:t>
                      </a:r>
                      <a:r>
                        <a:rPr lang="en-US" sz="2000" b="1" i="0" u="none" strike="noStrike" baseline="0" dirty="0" smtClean="0">
                          <a:solidFill>
                            <a:schemeClr val="tx1"/>
                          </a:solidFill>
                          <a:latin typeface="Calibri" panose="020F0502020204030204" pitchFamily="34" charset="0"/>
                        </a:rPr>
                        <a:t> Estimate</a:t>
                      </a:r>
                      <a:endParaRPr lang="en-US" sz="2000" b="1" i="0" u="none" strike="noStrike" dirty="0">
                        <a:solidFill>
                          <a:schemeClr val="tx1"/>
                        </a:solidFill>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000" u="none" strike="noStrike" dirty="0" smtClean="0">
                          <a:solidFill>
                            <a:schemeClr val="tx1"/>
                          </a:solidFill>
                          <a:latin typeface="Calibri" panose="020F0502020204030204" pitchFamily="34" charset="0"/>
                        </a:rPr>
                        <a:t>FY 2015-16 </a:t>
                      </a:r>
                      <a:r>
                        <a:rPr lang="en-US" sz="2000" u="none" strike="noStrike" dirty="0">
                          <a:solidFill>
                            <a:schemeClr val="tx1"/>
                          </a:solidFill>
                          <a:latin typeface="Calibri" panose="020F0502020204030204" pitchFamily="34" charset="0"/>
                        </a:rPr>
                        <a:t/>
                      </a:r>
                      <a:br>
                        <a:rPr lang="en-US" sz="2000" u="none" strike="noStrike" dirty="0">
                          <a:solidFill>
                            <a:schemeClr val="tx1"/>
                          </a:solidFill>
                          <a:latin typeface="Calibri" panose="020F0502020204030204" pitchFamily="34" charset="0"/>
                        </a:rPr>
                      </a:br>
                      <a:r>
                        <a:rPr lang="en-US" sz="2000" u="none" strike="noStrike" dirty="0" smtClean="0">
                          <a:solidFill>
                            <a:schemeClr val="tx1"/>
                          </a:solidFill>
                          <a:latin typeface="Calibri" panose="020F0502020204030204" pitchFamily="34" charset="0"/>
                        </a:rPr>
                        <a:t>Manager </a:t>
                      </a:r>
                      <a:r>
                        <a:rPr lang="en-US" sz="2000" u="none" strike="noStrike" dirty="0">
                          <a:solidFill>
                            <a:schemeClr val="tx1"/>
                          </a:solidFill>
                          <a:latin typeface="Calibri" panose="020F0502020204030204" pitchFamily="34" charset="0"/>
                        </a:rPr>
                        <a:t/>
                      </a:r>
                      <a:br>
                        <a:rPr lang="en-US" sz="2000" u="none" strike="noStrike" dirty="0">
                          <a:solidFill>
                            <a:schemeClr val="tx1"/>
                          </a:solidFill>
                          <a:latin typeface="Calibri" panose="020F0502020204030204" pitchFamily="34" charset="0"/>
                        </a:rPr>
                      </a:br>
                      <a:r>
                        <a:rPr lang="en-US" sz="2000" u="none" strike="noStrike" dirty="0">
                          <a:solidFill>
                            <a:schemeClr val="tx1"/>
                          </a:solidFill>
                          <a:latin typeface="Calibri" panose="020F0502020204030204" pitchFamily="34" charset="0"/>
                        </a:rPr>
                        <a:t>Recommended</a:t>
                      </a:r>
                      <a:endParaRPr lang="en-US" sz="2000" b="0" i="0" u="none" strike="noStrike" dirty="0">
                        <a:solidFill>
                          <a:schemeClr val="tx1"/>
                        </a:solidFill>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000" u="none" strike="noStrike" dirty="0" smtClean="0">
                          <a:solidFill>
                            <a:schemeClr val="tx1"/>
                          </a:solidFill>
                          <a:latin typeface="Calibri" panose="020F0502020204030204" pitchFamily="34" charset="0"/>
                        </a:rPr>
                        <a:t>% Change (</a:t>
                      </a:r>
                      <a:r>
                        <a:rPr lang="en-US" sz="2000" u="none" strike="noStrike" baseline="0" dirty="0" smtClean="0">
                          <a:solidFill>
                            <a:schemeClr val="tx1"/>
                          </a:solidFill>
                          <a:latin typeface="Calibri" panose="020F0502020204030204" pitchFamily="34" charset="0"/>
                        </a:rPr>
                        <a:t>Budget to Budget)</a:t>
                      </a:r>
                      <a:endParaRPr lang="en-US" sz="2000" b="0" i="0" u="none" strike="noStrike" dirty="0">
                        <a:solidFill>
                          <a:schemeClr val="tx1"/>
                        </a:solidFill>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r>
              <a:tr h="304799">
                <a:tc>
                  <a:txBody>
                    <a:bodyPr/>
                    <a:lstStyle/>
                    <a:p>
                      <a:pPr algn="l" fontAlgn="ctr"/>
                      <a:r>
                        <a:rPr lang="en-US" sz="2000" b="0" i="0" u="none" strike="noStrike" dirty="0">
                          <a:effectLst/>
                          <a:latin typeface="Calibri" panose="020F0502020204030204" pitchFamily="34" charset="0"/>
                        </a:rPr>
                        <a:t>Taxes</a:t>
                      </a: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$282,232,973</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$283,741,515</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$291,977,753</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$298,158,424</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smtClean="0">
                          <a:effectLst/>
                          <a:latin typeface="Calibri" panose="020F0502020204030204" pitchFamily="34" charset="0"/>
                        </a:rPr>
                        <a:t>5.08%</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799">
                <a:tc>
                  <a:txBody>
                    <a:bodyPr/>
                    <a:lstStyle/>
                    <a:p>
                      <a:pPr algn="l" fontAlgn="ctr"/>
                      <a:r>
                        <a:rPr lang="en-US" sz="2000" b="0" i="0" u="none" strike="noStrike" dirty="0" smtClean="0">
                          <a:effectLst/>
                          <a:latin typeface="Calibri" panose="020F0502020204030204" pitchFamily="34" charset="0"/>
                        </a:rPr>
                        <a:t>Licenses and Permits</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$1,357,467</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$791,500</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$1,046,505</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$976,000</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smtClean="0">
                          <a:effectLst/>
                          <a:latin typeface="Calibri" panose="020F0502020204030204" pitchFamily="34" charset="0"/>
                        </a:rPr>
                        <a:t>23.31%</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799">
                <a:tc>
                  <a:txBody>
                    <a:bodyPr/>
                    <a:lstStyle/>
                    <a:p>
                      <a:pPr algn="l" fontAlgn="ctr"/>
                      <a:r>
                        <a:rPr lang="en-US" sz="2000" b="0" i="0" u="none" strike="noStrike" dirty="0">
                          <a:effectLst/>
                          <a:latin typeface="Calibri" panose="020F0502020204030204" pitchFamily="34" charset="0"/>
                        </a:rPr>
                        <a:t>Intergovernmental</a:t>
                      </a: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$50,723,858</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$54,114,346</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$53,084,066</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$57,250,044</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smtClean="0">
                          <a:effectLst/>
                          <a:latin typeface="Calibri" panose="020F0502020204030204" pitchFamily="34" charset="0"/>
                        </a:rPr>
                        <a:t>5.79%</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9599">
                <a:tc>
                  <a:txBody>
                    <a:bodyPr/>
                    <a:lstStyle/>
                    <a:p>
                      <a:pPr algn="l" fontAlgn="ctr"/>
                      <a:r>
                        <a:rPr lang="en-US" sz="2000" b="0" i="0" u="none" strike="noStrike" dirty="0" smtClean="0">
                          <a:effectLst/>
                          <a:latin typeface="Calibri" panose="020F0502020204030204" pitchFamily="34" charset="0"/>
                        </a:rPr>
                        <a:t>Contributions and Donations</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$248,393</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$49,767</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$40,682</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$138,133</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smtClean="0">
                          <a:effectLst/>
                          <a:latin typeface="Calibri" panose="020F0502020204030204" pitchFamily="34" charset="0"/>
                        </a:rPr>
                        <a:t>177.56%</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799">
                <a:tc>
                  <a:txBody>
                    <a:bodyPr/>
                    <a:lstStyle/>
                    <a:p>
                      <a:pPr algn="l" fontAlgn="ctr"/>
                      <a:r>
                        <a:rPr lang="en-US" sz="2000" b="0" i="0" u="none" strike="noStrike" dirty="0" smtClean="0">
                          <a:effectLst/>
                          <a:latin typeface="Calibri" panose="020F0502020204030204" pitchFamily="34" charset="0"/>
                        </a:rPr>
                        <a:t>Investment Income</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$133,785</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$130,000</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$152,672</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$140,000</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smtClean="0">
                          <a:effectLst/>
                          <a:latin typeface="Calibri" panose="020F0502020204030204" pitchFamily="34" charset="0"/>
                        </a:rPr>
                        <a:t>7.69%</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799">
                <a:tc>
                  <a:txBody>
                    <a:bodyPr/>
                    <a:lstStyle/>
                    <a:p>
                      <a:pPr algn="l" fontAlgn="ctr"/>
                      <a:r>
                        <a:rPr lang="en-US" sz="2000" b="0" i="0" u="none" strike="noStrike" dirty="0" smtClean="0">
                          <a:effectLst/>
                          <a:latin typeface="Calibri" panose="020F0502020204030204" pitchFamily="34" charset="0"/>
                        </a:rPr>
                        <a:t>Rental Income</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$627,872</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$505,751</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$497,956</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$460,074</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smtClean="0">
                          <a:effectLst/>
                          <a:latin typeface="Calibri" panose="020F0502020204030204" pitchFamily="34" charset="0"/>
                        </a:rPr>
                        <a:t>(9.03%)</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799">
                <a:tc>
                  <a:txBody>
                    <a:bodyPr/>
                    <a:lstStyle/>
                    <a:p>
                      <a:pPr algn="l" fontAlgn="ctr"/>
                      <a:r>
                        <a:rPr lang="en-US" sz="2000" b="0" i="0" u="none" strike="noStrike" dirty="0" smtClean="0">
                          <a:effectLst/>
                          <a:latin typeface="Calibri" panose="020F0502020204030204" pitchFamily="34" charset="0"/>
                        </a:rPr>
                        <a:t>Service Charges</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$15,770,300</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$17,683,185</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$15,781,653</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$17,785,041</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smtClean="0">
                          <a:effectLst/>
                          <a:latin typeface="Calibri" panose="020F0502020204030204" pitchFamily="34" charset="0"/>
                        </a:rPr>
                        <a:t>0.58%</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799">
                <a:tc>
                  <a:txBody>
                    <a:bodyPr/>
                    <a:lstStyle/>
                    <a:p>
                      <a:pPr algn="l" fontAlgn="ctr"/>
                      <a:r>
                        <a:rPr lang="en-US" sz="2000" b="0" i="0" u="none" strike="noStrike" dirty="0" smtClean="0">
                          <a:effectLst/>
                          <a:latin typeface="Calibri" panose="020F0502020204030204" pitchFamily="34" charset="0"/>
                        </a:rPr>
                        <a:t>Sewer Connection Fees</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$245,058</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$201,000</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$72,488</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$1,000</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smtClean="0">
                          <a:effectLst/>
                          <a:latin typeface="Calibri" panose="020F0502020204030204" pitchFamily="34" charset="0"/>
                        </a:rPr>
                        <a:t>(99.50%)</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799">
                <a:tc>
                  <a:txBody>
                    <a:bodyPr/>
                    <a:lstStyle/>
                    <a:p>
                      <a:pPr algn="l" fontAlgn="ctr"/>
                      <a:r>
                        <a:rPr lang="en-US" sz="2000" b="0" i="0" u="none" strike="noStrike" dirty="0" smtClean="0">
                          <a:effectLst/>
                          <a:latin typeface="Calibri" panose="020F0502020204030204" pitchFamily="34" charset="0"/>
                        </a:rPr>
                        <a:t>Other Revenues</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$1,105,086</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$929,062</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$707,160</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$506,991</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smtClean="0">
                          <a:effectLst/>
                          <a:latin typeface="Calibri" panose="020F0502020204030204" pitchFamily="34" charset="0"/>
                        </a:rPr>
                        <a:t>(45.43%)</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9599">
                <a:tc>
                  <a:txBody>
                    <a:bodyPr/>
                    <a:lstStyle/>
                    <a:p>
                      <a:pPr algn="l" fontAlgn="ctr"/>
                      <a:r>
                        <a:rPr lang="en-US" sz="2000" b="0" i="0" u="none" strike="noStrike" dirty="0" smtClean="0">
                          <a:effectLst/>
                          <a:latin typeface="Calibri" panose="020F0502020204030204" pitchFamily="34" charset="0"/>
                        </a:rPr>
                        <a:t>Other Financing Sources</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$9,000,112</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$20,648,678</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$9,823,792</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2000" b="0" i="0" u="none" strike="noStrike" dirty="0" smtClean="0">
                          <a:effectLst/>
                          <a:latin typeface="Calibri" panose="020F0502020204030204" pitchFamily="34" charset="0"/>
                        </a:rPr>
                        <a:t>$19,341,514</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smtClean="0">
                          <a:effectLst/>
                          <a:latin typeface="Calibri" panose="020F0502020204030204" pitchFamily="34" charset="0"/>
                        </a:rPr>
                        <a:t>(6.33%)</a:t>
                      </a:r>
                      <a:endParaRPr lang="en-US" sz="2000" b="0" i="0" u="none" strike="noStrike" dirty="0">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9159">
                <a:tc>
                  <a:txBody>
                    <a:bodyPr/>
                    <a:lstStyle/>
                    <a:p>
                      <a:pPr algn="l" fontAlgn="ctr"/>
                      <a:r>
                        <a:rPr lang="en-US" sz="2000" u="none" strike="noStrike" dirty="0" smtClean="0">
                          <a:solidFill>
                            <a:schemeClr val="bg1"/>
                          </a:solidFill>
                          <a:latin typeface="Calibri" panose="020F0502020204030204" pitchFamily="34" charset="0"/>
                        </a:rPr>
                        <a:t>Total</a:t>
                      </a:r>
                      <a:endParaRPr lang="en-US" sz="2000" b="1" i="0" u="none" strike="noStrike" dirty="0">
                        <a:solidFill>
                          <a:schemeClr val="bg1"/>
                        </a:solidFill>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fontAlgn="ctr"/>
                      <a:r>
                        <a:rPr lang="en-US" sz="2000" b="1" i="0" u="none" strike="noStrike" dirty="0" smtClean="0">
                          <a:solidFill>
                            <a:schemeClr val="bg1"/>
                          </a:solidFill>
                          <a:effectLst/>
                          <a:latin typeface="Calibri" panose="020F0502020204030204" pitchFamily="34" charset="0"/>
                        </a:rPr>
                        <a:t>$361,444,904</a:t>
                      </a:r>
                      <a:endParaRPr lang="en-US" sz="2000" b="1" i="0" u="none" strike="noStrike" dirty="0">
                        <a:solidFill>
                          <a:schemeClr val="bg1"/>
                        </a:solidFill>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marL="0" algn="r" defTabSz="914166" rtl="0" eaLnBrk="1" fontAlgn="ctr" latinLnBrk="0" hangingPunct="1"/>
                      <a:r>
                        <a:rPr lang="en-US" sz="2000" b="1" i="0" u="none" strike="noStrike" kern="1200" dirty="0" smtClean="0">
                          <a:solidFill>
                            <a:schemeClr val="bg1"/>
                          </a:solidFill>
                          <a:effectLst/>
                          <a:latin typeface="Calibri" panose="020F0502020204030204" pitchFamily="34" charset="0"/>
                          <a:ea typeface="+mn-ea"/>
                          <a:cs typeface="+mn-cs"/>
                        </a:rPr>
                        <a:t>$378,794,804</a:t>
                      </a:r>
                      <a:endParaRPr lang="en-US" sz="2000" b="1" i="0" u="none" strike="noStrike" kern="1200" dirty="0">
                        <a:solidFill>
                          <a:schemeClr val="bg1"/>
                        </a:solidFill>
                        <a:effectLst/>
                        <a:latin typeface="Calibri" panose="020F0502020204030204" pitchFamily="34" charset="0"/>
                        <a:ea typeface="+mn-ea"/>
                        <a:cs typeface="+mn-cs"/>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marL="0" algn="r" defTabSz="914166" rtl="0" eaLnBrk="1" fontAlgn="ctr" latinLnBrk="0" hangingPunct="1"/>
                      <a:r>
                        <a:rPr lang="en-US" sz="2000" b="1" i="0" u="none" strike="noStrike" kern="1200" dirty="0" smtClean="0">
                          <a:solidFill>
                            <a:schemeClr val="bg1"/>
                          </a:solidFill>
                          <a:effectLst/>
                          <a:latin typeface="Calibri" panose="020F0502020204030204" pitchFamily="34" charset="0"/>
                          <a:ea typeface="+mn-ea"/>
                          <a:cs typeface="+mn-cs"/>
                        </a:rPr>
                        <a:t>$373,184,725</a:t>
                      </a:r>
                      <a:endParaRPr lang="en-US" sz="2000" b="1" i="0" u="none" strike="noStrike" kern="1200" dirty="0">
                        <a:solidFill>
                          <a:schemeClr val="bg1"/>
                        </a:solidFill>
                        <a:effectLst/>
                        <a:latin typeface="Calibri" panose="020F0502020204030204" pitchFamily="34" charset="0"/>
                        <a:ea typeface="+mn-ea"/>
                        <a:cs typeface="+mn-cs"/>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marL="0" algn="r" defTabSz="914166" rtl="0" eaLnBrk="1" fontAlgn="ctr" latinLnBrk="0" hangingPunct="1"/>
                      <a:r>
                        <a:rPr lang="en-US" sz="2000" b="1" i="0" u="none" strike="noStrike" kern="1200" dirty="0" smtClean="0">
                          <a:solidFill>
                            <a:schemeClr val="bg1"/>
                          </a:solidFill>
                          <a:effectLst/>
                          <a:latin typeface="Calibri" panose="020F0502020204030204" pitchFamily="34" charset="0"/>
                          <a:ea typeface="+mn-ea"/>
                          <a:cs typeface="+mn-cs"/>
                        </a:rPr>
                        <a:t>$394,757,221</a:t>
                      </a:r>
                      <a:endParaRPr lang="en-US" sz="2000" b="1" i="0" u="none" strike="noStrike" kern="1200" dirty="0">
                        <a:solidFill>
                          <a:schemeClr val="bg1"/>
                        </a:solidFill>
                        <a:effectLst/>
                        <a:latin typeface="Calibri" panose="020F0502020204030204" pitchFamily="34" charset="0"/>
                        <a:ea typeface="+mn-ea"/>
                        <a:cs typeface="+mn-cs"/>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fontAlgn="b"/>
                      <a:r>
                        <a:rPr lang="en-US" sz="2000" b="1" i="0" u="none" strike="noStrike" dirty="0" smtClean="0">
                          <a:solidFill>
                            <a:schemeClr val="bg1"/>
                          </a:solidFill>
                          <a:effectLst/>
                          <a:latin typeface="Calibri" panose="020F0502020204030204" pitchFamily="34" charset="0"/>
                        </a:rPr>
                        <a:t>4.21%</a:t>
                      </a:r>
                      <a:endParaRPr lang="en-US" sz="2000" b="1" i="0" u="none" strike="noStrike" dirty="0">
                        <a:solidFill>
                          <a:schemeClr val="bg1"/>
                        </a:solidFill>
                        <a:effectLst/>
                        <a:latin typeface="Calibri" panose="020F0502020204030204" pitchFamily="34" charset="0"/>
                      </a:endParaRPr>
                    </a:p>
                  </a:txBody>
                  <a:tcPr marL="182886" marR="182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r>
            </a:tbl>
          </a:graphicData>
        </a:graphic>
      </p:graphicFrame>
      <p:sp>
        <p:nvSpPr>
          <p:cNvPr id="73823" name="Title 1"/>
          <p:cNvSpPr>
            <a:spLocks noGrp="1"/>
          </p:cNvSpPr>
          <p:nvPr>
            <p:ph type="title" idx="4294967295"/>
          </p:nvPr>
        </p:nvSpPr>
        <p:spPr>
          <a:xfrm>
            <a:off x="795338" y="284163"/>
            <a:ext cx="10972800" cy="882650"/>
          </a:xfrm>
        </p:spPr>
        <p:txBody>
          <a:bodyPr/>
          <a:lstStyle/>
          <a:p>
            <a:pPr algn="l"/>
            <a:r>
              <a:rPr lang="en-US" altLang="en-US" sz="4000" b="1" dirty="0" smtClean="0">
                <a:solidFill>
                  <a:srgbClr val="3580BB"/>
                </a:solidFill>
              </a:rPr>
              <a:t>General Fund Revenues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10" y="268288"/>
            <a:ext cx="10972800" cy="1143000"/>
          </a:xfrm>
        </p:spPr>
        <p:txBody>
          <a:bodyPr/>
          <a:lstStyle/>
          <a:p>
            <a:pPr>
              <a:defRPr/>
            </a:pPr>
            <a:r>
              <a:rPr lang="en-US" sz="4000" dirty="0" smtClean="0"/>
              <a:t>General Fund Expenditures</a:t>
            </a:r>
            <a:endParaRPr lang="en-US" sz="4000" dirty="0"/>
          </a:p>
        </p:txBody>
      </p:sp>
      <p:graphicFrame>
        <p:nvGraphicFramePr>
          <p:cNvPr id="75779" name="Chart 4"/>
          <p:cNvGraphicFramePr>
            <a:graphicFrameLocks/>
          </p:cNvGraphicFramePr>
          <p:nvPr/>
        </p:nvGraphicFramePr>
        <p:xfrm>
          <a:off x="0" y="698500"/>
          <a:ext cx="11112500" cy="6159500"/>
        </p:xfrm>
        <a:graphic>
          <a:graphicData uri="http://schemas.openxmlformats.org/presentationml/2006/ole">
            <mc:AlternateContent xmlns:mc="http://schemas.openxmlformats.org/markup-compatibility/2006">
              <mc:Choice xmlns:v="urn:schemas-microsoft-com:vml" Requires="v">
                <p:oleObj spid="_x0000_s75839" name="Chart" r:id="rId4" imgW="11120068" imgH="6169687" progId="Excel.Chart.8">
                  <p:embed/>
                </p:oleObj>
              </mc:Choice>
              <mc:Fallback>
                <p:oleObj name="Chart" r:id="rId4" imgW="11120068" imgH="6169687"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98500"/>
                        <a:ext cx="11112500"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0" name="TextBox 1"/>
          <p:cNvSpPr txBox="1">
            <a:spLocks noChangeArrowheads="1"/>
          </p:cNvSpPr>
          <p:nvPr/>
        </p:nvSpPr>
        <p:spPr bwMode="auto">
          <a:xfrm>
            <a:off x="7321550" y="1138238"/>
            <a:ext cx="46450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r>
              <a:rPr lang="en-US" altLang="en-US" sz="2800" b="1" dirty="0">
                <a:solidFill>
                  <a:srgbClr val="3580BB"/>
                </a:solidFill>
                <a:latin typeface="Calibri" panose="020F0502020204030204" pitchFamily="34" charset="0"/>
              </a:rPr>
              <a:t>Total Amount = $394,757,221</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779463" y="203200"/>
            <a:ext cx="11093450" cy="1143000"/>
          </a:xfrm>
        </p:spPr>
        <p:txBody>
          <a:bodyPr/>
          <a:lstStyle/>
          <a:p>
            <a:pPr algn="l"/>
            <a:r>
              <a:rPr lang="en-US" altLang="en-US" sz="4000" b="1" dirty="0" smtClean="0">
                <a:solidFill>
                  <a:srgbClr val="3580BB"/>
                </a:solidFill>
              </a:rPr>
              <a:t>General Fund Expenditures</a:t>
            </a:r>
          </a:p>
        </p:txBody>
      </p:sp>
      <p:graphicFrame>
        <p:nvGraphicFramePr>
          <p:cNvPr id="4" name="Content Placeholder 5"/>
          <p:cNvGraphicFramePr>
            <a:graphicFrameLocks noGrp="1"/>
          </p:cNvGraphicFramePr>
          <p:nvPr>
            <p:ph idx="4294967295"/>
          </p:nvPr>
        </p:nvGraphicFramePr>
        <p:xfrm>
          <a:off x="103188" y="1290638"/>
          <a:ext cx="11909426" cy="5440363"/>
        </p:xfrm>
        <a:graphic>
          <a:graphicData uri="http://schemas.openxmlformats.org/drawingml/2006/table">
            <a:tbl>
              <a:tblPr firstRow="1" lastRow="1" lastCol="1">
                <a:noFill/>
                <a:tableStyleId>{35758FB7-9AC5-4552-8A53-C91805E547FA}</a:tableStyleId>
              </a:tblPr>
              <a:tblGrid>
                <a:gridCol w="2741613"/>
                <a:gridCol w="1866900"/>
                <a:gridCol w="1879600"/>
                <a:gridCol w="1828800"/>
                <a:gridCol w="1968500"/>
                <a:gridCol w="1624013"/>
              </a:tblGrid>
              <a:tr h="1216378">
                <a:tc>
                  <a:txBody>
                    <a:bodyPr/>
                    <a:lstStyle/>
                    <a:p>
                      <a:pPr algn="ctr" fontAlgn="ctr"/>
                      <a:r>
                        <a:rPr lang="en-US" sz="2000" b="1" u="none" strike="noStrike" dirty="0" smtClean="0">
                          <a:solidFill>
                            <a:schemeClr val="tx1"/>
                          </a:solidFill>
                          <a:latin typeface="Calibri" panose="020F0502020204030204" pitchFamily="34" charset="0"/>
                        </a:rPr>
                        <a:t>Functional Area</a:t>
                      </a:r>
                      <a:endParaRPr lang="en-US" sz="2000" b="1" i="0" u="none" strike="noStrike" dirty="0">
                        <a:solidFill>
                          <a:schemeClr val="tx1"/>
                        </a:solidFill>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000" b="1" u="none" strike="noStrike" dirty="0" smtClean="0">
                          <a:solidFill>
                            <a:schemeClr val="tx1"/>
                          </a:solidFill>
                          <a:latin typeface="Calibri" panose="020F0502020204030204" pitchFamily="34" charset="0"/>
                        </a:rPr>
                        <a:t>FY 2013-14 </a:t>
                      </a:r>
                      <a:r>
                        <a:rPr lang="en-US" sz="2000" b="1" u="none" strike="noStrike" dirty="0">
                          <a:solidFill>
                            <a:schemeClr val="tx1"/>
                          </a:solidFill>
                          <a:latin typeface="Calibri" panose="020F0502020204030204" pitchFamily="34" charset="0"/>
                        </a:rPr>
                        <a:t/>
                      </a:r>
                      <a:br>
                        <a:rPr lang="en-US" sz="2000" b="1" u="none" strike="noStrike" dirty="0">
                          <a:solidFill>
                            <a:schemeClr val="tx1"/>
                          </a:solidFill>
                          <a:latin typeface="Calibri" panose="020F0502020204030204" pitchFamily="34" charset="0"/>
                        </a:rPr>
                      </a:br>
                      <a:r>
                        <a:rPr lang="en-US" sz="2000" b="1" u="none" strike="noStrike" dirty="0" smtClean="0">
                          <a:solidFill>
                            <a:schemeClr val="tx1"/>
                          </a:solidFill>
                          <a:latin typeface="Calibri" panose="020F0502020204030204" pitchFamily="34" charset="0"/>
                        </a:rPr>
                        <a:t>Actual</a:t>
                      </a:r>
                      <a:r>
                        <a:rPr lang="en-US" sz="2000" b="1" u="none" strike="noStrike" baseline="0" dirty="0" smtClean="0">
                          <a:solidFill>
                            <a:schemeClr val="tx1"/>
                          </a:solidFill>
                          <a:latin typeface="Calibri" panose="020F0502020204030204" pitchFamily="34" charset="0"/>
                        </a:rPr>
                        <a:t> Expenditures</a:t>
                      </a:r>
                      <a:endParaRPr lang="en-US" sz="2000" b="1" i="0" u="none" strike="noStrike"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000" b="1" u="none" strike="noStrike" dirty="0" smtClean="0">
                          <a:solidFill>
                            <a:schemeClr val="tx1"/>
                          </a:solidFill>
                          <a:latin typeface="Calibri" panose="020F0502020204030204" pitchFamily="34" charset="0"/>
                        </a:rPr>
                        <a:t>FY 2014-15 </a:t>
                      </a:r>
                      <a:r>
                        <a:rPr lang="en-US" sz="2000" b="1" u="none" strike="noStrike" dirty="0">
                          <a:solidFill>
                            <a:schemeClr val="tx1"/>
                          </a:solidFill>
                          <a:latin typeface="Calibri" panose="020F0502020204030204" pitchFamily="34" charset="0"/>
                        </a:rPr>
                        <a:t/>
                      </a:r>
                      <a:br>
                        <a:rPr lang="en-US" sz="2000" b="1" u="none" strike="noStrike" dirty="0">
                          <a:solidFill>
                            <a:schemeClr val="tx1"/>
                          </a:solidFill>
                          <a:latin typeface="Calibri" panose="020F0502020204030204" pitchFamily="34" charset="0"/>
                        </a:rPr>
                      </a:br>
                      <a:r>
                        <a:rPr lang="en-US" sz="2000" b="1" u="none" strike="noStrike" dirty="0" smtClean="0">
                          <a:solidFill>
                            <a:schemeClr val="tx1"/>
                          </a:solidFill>
                          <a:latin typeface="Calibri" panose="020F0502020204030204" pitchFamily="34" charset="0"/>
                        </a:rPr>
                        <a:t>Original Budget</a:t>
                      </a:r>
                      <a:endParaRPr lang="en-US" sz="2000" b="1" i="0" u="none" strike="noStrike"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000" b="1" i="0" u="none" strike="noStrike" dirty="0" smtClean="0">
                          <a:solidFill>
                            <a:schemeClr val="tx1"/>
                          </a:solidFill>
                          <a:latin typeface="Calibri" panose="020F0502020204030204" pitchFamily="34" charset="0"/>
                        </a:rPr>
                        <a:t>FY 2015-16</a:t>
                      </a:r>
                    </a:p>
                    <a:p>
                      <a:pPr algn="ctr" fontAlgn="ctr"/>
                      <a:r>
                        <a:rPr lang="en-US" sz="2000" b="1" i="0" u="none" strike="noStrike" dirty="0" smtClean="0">
                          <a:solidFill>
                            <a:schemeClr val="tx1"/>
                          </a:solidFill>
                          <a:latin typeface="Calibri" panose="020F0502020204030204" pitchFamily="34" charset="0"/>
                        </a:rPr>
                        <a:t>Requested</a:t>
                      </a:r>
                      <a:endParaRPr lang="en-US" sz="2000" b="1" i="0" u="none" strike="noStrike"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000" b="1" u="none" strike="noStrike" dirty="0" smtClean="0">
                          <a:solidFill>
                            <a:schemeClr val="tx1"/>
                          </a:solidFill>
                          <a:latin typeface="Calibri" panose="020F0502020204030204" pitchFamily="34" charset="0"/>
                        </a:rPr>
                        <a:t>FY 2015-16 </a:t>
                      </a:r>
                      <a:r>
                        <a:rPr lang="en-US" sz="2000" b="1" u="none" strike="noStrike" dirty="0">
                          <a:solidFill>
                            <a:schemeClr val="tx1"/>
                          </a:solidFill>
                          <a:latin typeface="Calibri" panose="020F0502020204030204" pitchFamily="34" charset="0"/>
                        </a:rPr>
                        <a:t/>
                      </a:r>
                      <a:br>
                        <a:rPr lang="en-US" sz="2000" b="1" u="none" strike="noStrike" dirty="0">
                          <a:solidFill>
                            <a:schemeClr val="tx1"/>
                          </a:solidFill>
                          <a:latin typeface="Calibri" panose="020F0502020204030204" pitchFamily="34" charset="0"/>
                        </a:rPr>
                      </a:br>
                      <a:r>
                        <a:rPr lang="en-US" sz="2000" b="1" u="none" strike="noStrike" dirty="0" smtClean="0">
                          <a:solidFill>
                            <a:schemeClr val="tx1"/>
                          </a:solidFill>
                          <a:latin typeface="Calibri" panose="020F0502020204030204" pitchFamily="34" charset="0"/>
                        </a:rPr>
                        <a:t>Manager </a:t>
                      </a:r>
                      <a:r>
                        <a:rPr lang="en-US" sz="2000" b="1" u="none" strike="noStrike" dirty="0">
                          <a:solidFill>
                            <a:schemeClr val="tx1"/>
                          </a:solidFill>
                          <a:latin typeface="Calibri" panose="020F0502020204030204" pitchFamily="34" charset="0"/>
                        </a:rPr>
                        <a:t/>
                      </a:r>
                      <a:br>
                        <a:rPr lang="en-US" sz="2000" b="1" u="none" strike="noStrike" dirty="0">
                          <a:solidFill>
                            <a:schemeClr val="tx1"/>
                          </a:solidFill>
                          <a:latin typeface="Calibri" panose="020F0502020204030204" pitchFamily="34" charset="0"/>
                        </a:rPr>
                      </a:br>
                      <a:r>
                        <a:rPr lang="en-US" sz="2000" b="1" u="none" strike="noStrike" dirty="0">
                          <a:solidFill>
                            <a:schemeClr val="tx1"/>
                          </a:solidFill>
                          <a:latin typeface="Calibri" panose="020F0502020204030204" pitchFamily="34" charset="0"/>
                        </a:rPr>
                        <a:t>Recommended</a:t>
                      </a:r>
                      <a:endParaRPr lang="en-US" sz="2000" b="1" i="0" u="none" strike="noStrike"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ctr"/>
                      <a:r>
                        <a:rPr lang="en-US" sz="2000" b="1" i="0" u="none" strike="noStrike" dirty="0" smtClean="0">
                          <a:solidFill>
                            <a:schemeClr val="tx1"/>
                          </a:solidFill>
                          <a:latin typeface="Calibri" panose="020F0502020204030204" pitchFamily="34" charset="0"/>
                        </a:rPr>
                        <a:t>% Change (Budget to Budget)</a:t>
                      </a:r>
                      <a:endParaRPr lang="en-US" sz="2000" b="1" i="0" u="none" strike="noStrike"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r>
              <a:tr h="455607">
                <a:tc>
                  <a:txBody>
                    <a:bodyPr/>
                    <a:lstStyle/>
                    <a:p>
                      <a:pPr algn="l" fontAlgn="ctr"/>
                      <a:r>
                        <a:rPr lang="en-US" sz="1900" b="0" u="none" strike="noStrike" dirty="0" smtClean="0">
                          <a:solidFill>
                            <a:schemeClr val="tx1"/>
                          </a:solidFill>
                          <a:latin typeface="Calibri" panose="020F0502020204030204" pitchFamily="34" charset="0"/>
                        </a:rPr>
                        <a:t>General Government</a:t>
                      </a:r>
                      <a:endParaRPr lang="en-US" sz="1900" b="0" i="0" u="none" strike="noStrike" dirty="0">
                        <a:solidFill>
                          <a:schemeClr val="tx1"/>
                        </a:solidFill>
                        <a:latin typeface="Calibri" panose="020F0502020204030204" pitchFamily="34" charset="0"/>
                      </a:endParaRPr>
                    </a:p>
                  </a:txBody>
                  <a:tcPr marL="8035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$76,783,900</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$92,496,650</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$96,258,083</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$97,731,645</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900" b="0" i="0" u="none" strike="noStrike" dirty="0" smtClean="0">
                          <a:solidFill>
                            <a:schemeClr val="tx1"/>
                          </a:solidFill>
                          <a:effectLst/>
                          <a:latin typeface="Calibri" panose="020F0502020204030204" pitchFamily="34" charset="0"/>
                        </a:rPr>
                        <a:t>5.66%</a:t>
                      </a:r>
                      <a:endParaRPr lang="en-US" sz="1900" b="0" i="0" u="none" strike="noStrike" dirty="0">
                        <a:solidFill>
                          <a:schemeClr val="tx1"/>
                        </a:solidFill>
                        <a:effectLst/>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5607">
                <a:tc>
                  <a:txBody>
                    <a:bodyPr/>
                    <a:lstStyle/>
                    <a:p>
                      <a:pPr algn="l" fontAlgn="ctr"/>
                      <a:r>
                        <a:rPr lang="en-US" sz="1900" b="0" u="none" strike="noStrike" dirty="0" smtClean="0">
                          <a:solidFill>
                            <a:schemeClr val="tx1"/>
                          </a:solidFill>
                          <a:latin typeface="Calibri" panose="020F0502020204030204" pitchFamily="34" charset="0"/>
                        </a:rPr>
                        <a:t>Public Safety</a:t>
                      </a:r>
                      <a:endParaRPr lang="en-US" sz="1900" b="0" i="0" u="none" strike="noStrike" dirty="0">
                        <a:solidFill>
                          <a:schemeClr val="tx1"/>
                        </a:solidFill>
                        <a:latin typeface="Calibri" panose="020F0502020204030204" pitchFamily="34" charset="0"/>
                      </a:endParaRPr>
                    </a:p>
                  </a:txBody>
                  <a:tcPr marL="8035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$48,919,291</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$53,324,193</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$72,309,391</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$57,309,106</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900" b="0" i="0" u="none" strike="noStrike" dirty="0" smtClean="0">
                          <a:solidFill>
                            <a:schemeClr val="tx1"/>
                          </a:solidFill>
                          <a:effectLst/>
                          <a:latin typeface="Calibri" panose="020F0502020204030204" pitchFamily="34" charset="0"/>
                        </a:rPr>
                        <a:t>7.47%</a:t>
                      </a:r>
                      <a:endParaRPr lang="en-US" sz="1900" b="0" i="0" u="none" strike="noStrike" dirty="0">
                        <a:solidFill>
                          <a:schemeClr val="tx1"/>
                        </a:solidFill>
                        <a:effectLst/>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5607">
                <a:tc>
                  <a:txBody>
                    <a:bodyPr/>
                    <a:lstStyle/>
                    <a:p>
                      <a:pPr algn="l" fontAlgn="ctr"/>
                      <a:r>
                        <a:rPr lang="en-US" sz="1900" b="0" u="none" strike="noStrike" dirty="0">
                          <a:solidFill>
                            <a:schemeClr val="tx1"/>
                          </a:solidFill>
                          <a:latin typeface="Calibri" panose="020F0502020204030204" pitchFamily="34" charset="0"/>
                        </a:rPr>
                        <a:t>Transportation</a:t>
                      </a:r>
                      <a:endParaRPr lang="en-US" sz="1900" b="0" i="0" u="none" strike="noStrike" dirty="0">
                        <a:solidFill>
                          <a:schemeClr val="tx1"/>
                        </a:solidFill>
                        <a:latin typeface="Calibri" panose="020F0502020204030204" pitchFamily="34" charset="0"/>
                      </a:endParaRPr>
                    </a:p>
                  </a:txBody>
                  <a:tcPr marL="8035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$12,500</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$12,500</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1219170" rtl="0" eaLnBrk="1" fontAlgn="auto" latinLnBrk="0" hangingPunct="1">
                        <a:lnSpc>
                          <a:spcPct val="100000"/>
                        </a:lnSpc>
                        <a:spcBef>
                          <a:spcPts val="0"/>
                        </a:spcBef>
                        <a:spcAft>
                          <a:spcPts val="0"/>
                        </a:spcAft>
                        <a:buClrTx/>
                        <a:buSzTx/>
                        <a:buFontTx/>
                        <a:buNone/>
                        <a:tabLst/>
                        <a:defRPr/>
                      </a:pPr>
                      <a:r>
                        <a:rPr lang="en-US" sz="1900" dirty="0" smtClean="0">
                          <a:latin typeface="Calibri" panose="020F0502020204030204" pitchFamily="34" charset="0"/>
                        </a:rPr>
                        <a:t>$12,500</a:t>
                      </a: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1219170" rtl="0" eaLnBrk="1" fontAlgn="auto" latinLnBrk="0" hangingPunct="1">
                        <a:lnSpc>
                          <a:spcPct val="100000"/>
                        </a:lnSpc>
                        <a:spcBef>
                          <a:spcPts val="0"/>
                        </a:spcBef>
                        <a:spcAft>
                          <a:spcPts val="0"/>
                        </a:spcAft>
                        <a:buClrTx/>
                        <a:buSzTx/>
                        <a:buFontTx/>
                        <a:buNone/>
                        <a:tabLst/>
                        <a:defRPr/>
                      </a:pPr>
                      <a:r>
                        <a:rPr lang="en-US" sz="1900" dirty="0" smtClean="0">
                          <a:latin typeface="Calibri" panose="020F0502020204030204" pitchFamily="34" charset="0"/>
                        </a:rPr>
                        <a:t>$12,500</a:t>
                      </a: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900" b="0" i="0" u="none" strike="noStrike" dirty="0" smtClean="0">
                          <a:effectLst/>
                          <a:latin typeface="Calibri" panose="020F0502020204030204" pitchFamily="34" charset="0"/>
                        </a:rPr>
                        <a:t>0.00%</a:t>
                      </a:r>
                      <a:endParaRPr lang="en-US" sz="1900" b="0" i="0" u="none" strike="noStrike" dirty="0">
                        <a:effectLst/>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5607">
                <a:tc>
                  <a:txBody>
                    <a:bodyPr/>
                    <a:lstStyle/>
                    <a:p>
                      <a:pPr algn="l" fontAlgn="ctr"/>
                      <a:r>
                        <a:rPr lang="en-US" sz="1900" b="0" u="none" strike="noStrike" dirty="0" smtClean="0">
                          <a:solidFill>
                            <a:schemeClr val="tx1"/>
                          </a:solidFill>
                          <a:latin typeface="Calibri" panose="020F0502020204030204" pitchFamily="34" charset="0"/>
                        </a:rPr>
                        <a:t>Environmental Protection</a:t>
                      </a:r>
                      <a:endParaRPr lang="en-US" sz="1900" b="0" i="0" u="none" strike="noStrike" dirty="0">
                        <a:solidFill>
                          <a:schemeClr val="tx1"/>
                        </a:solidFill>
                        <a:latin typeface="Calibri" panose="020F0502020204030204" pitchFamily="34" charset="0"/>
                      </a:endParaRPr>
                    </a:p>
                  </a:txBody>
                  <a:tcPr marL="8035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$3,174,840</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$3,720,399</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$3,878,050</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$3,886,750</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900" b="0" i="0" u="none" strike="noStrike" dirty="0" smtClean="0">
                          <a:effectLst/>
                          <a:latin typeface="Calibri" panose="020F0502020204030204" pitchFamily="34" charset="0"/>
                        </a:rPr>
                        <a:t>4.47%</a:t>
                      </a:r>
                      <a:endParaRPr lang="en-US" sz="1900" b="0" i="0" u="none" strike="noStrike" dirty="0">
                        <a:effectLst/>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29">
                <a:tc>
                  <a:txBody>
                    <a:bodyPr/>
                    <a:lstStyle/>
                    <a:p>
                      <a:pPr algn="l" fontAlgn="ctr"/>
                      <a:r>
                        <a:rPr lang="en-US" sz="1900" b="0" u="none" strike="noStrike" dirty="0" smtClean="0">
                          <a:solidFill>
                            <a:schemeClr val="tx1"/>
                          </a:solidFill>
                          <a:latin typeface="Calibri" panose="020F0502020204030204" pitchFamily="34" charset="0"/>
                        </a:rPr>
                        <a:t>Econ. &amp; Physical Development</a:t>
                      </a:r>
                      <a:endParaRPr lang="en-US" sz="1900" b="0" i="0" u="none" strike="noStrike" dirty="0">
                        <a:solidFill>
                          <a:schemeClr val="tx1"/>
                        </a:solidFill>
                        <a:latin typeface="Calibri" panose="020F0502020204030204" pitchFamily="34" charset="0"/>
                      </a:endParaRPr>
                    </a:p>
                  </a:txBody>
                  <a:tcPr marL="8035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$4,596,988</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$5,269,761</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$6,904,354</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$6,082,940</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900" b="0" i="0" u="none" strike="noStrike" dirty="0" smtClean="0">
                          <a:solidFill>
                            <a:schemeClr val="tx1"/>
                          </a:solidFill>
                          <a:effectLst/>
                          <a:latin typeface="Calibri" panose="020F0502020204030204" pitchFamily="34" charset="0"/>
                        </a:rPr>
                        <a:t>15.43%</a:t>
                      </a:r>
                      <a:endParaRPr lang="en-US" sz="1900" b="0" i="0" u="none" strike="noStrike" dirty="0">
                        <a:solidFill>
                          <a:schemeClr val="tx1"/>
                        </a:solidFill>
                        <a:effectLst/>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5607">
                <a:tc>
                  <a:txBody>
                    <a:bodyPr/>
                    <a:lstStyle/>
                    <a:p>
                      <a:pPr algn="l" fontAlgn="ctr"/>
                      <a:r>
                        <a:rPr lang="en-US" sz="1900" b="0" u="none" strike="noStrike" dirty="0" smtClean="0">
                          <a:solidFill>
                            <a:schemeClr val="tx1"/>
                          </a:solidFill>
                          <a:latin typeface="Calibri" panose="020F0502020204030204" pitchFamily="34" charset="0"/>
                        </a:rPr>
                        <a:t>Human Services</a:t>
                      </a:r>
                      <a:endParaRPr lang="en-US" sz="1900" b="0" i="0" u="none" strike="noStrike" dirty="0">
                        <a:solidFill>
                          <a:schemeClr val="tx1"/>
                        </a:solidFill>
                        <a:latin typeface="Calibri" panose="020F0502020204030204" pitchFamily="34" charset="0"/>
                      </a:endParaRPr>
                    </a:p>
                  </a:txBody>
                  <a:tcPr marL="8035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$79,354,866</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$85,939,210</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$90,621,357</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b="0" dirty="0" smtClean="0">
                          <a:solidFill>
                            <a:schemeClr val="tx1"/>
                          </a:solidFill>
                          <a:latin typeface="Calibri" panose="020F0502020204030204" pitchFamily="34" charset="0"/>
                        </a:rPr>
                        <a:t>$89,258,670</a:t>
                      </a:r>
                      <a:endParaRPr lang="en-US" sz="1900" b="0" dirty="0">
                        <a:solidFill>
                          <a:schemeClr val="tx1"/>
                        </a:solidFill>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900" b="0" i="0" u="none" strike="noStrike" dirty="0" smtClean="0">
                          <a:solidFill>
                            <a:schemeClr val="tx1"/>
                          </a:solidFill>
                          <a:effectLst/>
                          <a:latin typeface="Calibri" panose="020F0502020204030204" pitchFamily="34" charset="0"/>
                        </a:rPr>
                        <a:t>3.86%</a:t>
                      </a:r>
                      <a:endParaRPr lang="en-US" sz="1900" b="0" i="0" u="none" strike="noStrike" dirty="0">
                        <a:solidFill>
                          <a:schemeClr val="tx1"/>
                        </a:solidFill>
                        <a:effectLst/>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5607">
                <a:tc>
                  <a:txBody>
                    <a:bodyPr/>
                    <a:lstStyle/>
                    <a:p>
                      <a:pPr algn="l" fontAlgn="ctr"/>
                      <a:r>
                        <a:rPr lang="en-US" sz="1900" b="0" u="none" strike="noStrike" dirty="0">
                          <a:solidFill>
                            <a:schemeClr val="tx1"/>
                          </a:solidFill>
                          <a:latin typeface="Calibri" panose="020F0502020204030204" pitchFamily="34" charset="0"/>
                        </a:rPr>
                        <a:t>Education</a:t>
                      </a:r>
                      <a:endParaRPr lang="en-US" sz="1900" b="0" i="0" u="none" strike="noStrike" dirty="0">
                        <a:solidFill>
                          <a:schemeClr val="tx1"/>
                        </a:solidFill>
                        <a:latin typeface="Calibri" panose="020F0502020204030204" pitchFamily="34" charset="0"/>
                      </a:endParaRPr>
                    </a:p>
                  </a:txBody>
                  <a:tcPr marL="8035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$125,721,000</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$126,454,721</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$135,314,432</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$128,465,669</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900" b="0" i="0" u="none" strike="noStrike" dirty="0" smtClean="0">
                          <a:effectLst/>
                          <a:latin typeface="Calibri" panose="020F0502020204030204" pitchFamily="34" charset="0"/>
                        </a:rPr>
                        <a:t>1.59%</a:t>
                      </a:r>
                      <a:endParaRPr lang="en-US" sz="1900" b="0" i="0" u="none" strike="noStrike" dirty="0">
                        <a:effectLst/>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5607">
                <a:tc>
                  <a:txBody>
                    <a:bodyPr/>
                    <a:lstStyle/>
                    <a:p>
                      <a:pPr algn="l" fontAlgn="ctr"/>
                      <a:r>
                        <a:rPr lang="en-US" sz="1900" b="0" u="none" strike="noStrike" dirty="0" smtClean="0">
                          <a:solidFill>
                            <a:schemeClr val="tx1"/>
                          </a:solidFill>
                          <a:latin typeface="Calibri" panose="020F0502020204030204" pitchFamily="34" charset="0"/>
                        </a:rPr>
                        <a:t>Cultural &amp; Recreational</a:t>
                      </a:r>
                      <a:endParaRPr lang="en-US" sz="1900" b="0" i="0" u="none" strike="noStrike" dirty="0">
                        <a:solidFill>
                          <a:schemeClr val="tx1"/>
                        </a:solidFill>
                        <a:latin typeface="Calibri" panose="020F0502020204030204" pitchFamily="34" charset="0"/>
                      </a:endParaRPr>
                    </a:p>
                  </a:txBody>
                  <a:tcPr marL="8035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$10,681,595</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$11,577,370</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$13,000,241</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900" dirty="0" smtClean="0">
                          <a:latin typeface="Calibri" panose="020F0502020204030204" pitchFamily="34" charset="0"/>
                        </a:rPr>
                        <a:t>$12,009,942</a:t>
                      </a:r>
                      <a:endParaRPr lang="en-US" sz="1900" dirty="0">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900" b="0" i="0" u="none" strike="noStrike" dirty="0" smtClean="0">
                          <a:effectLst/>
                          <a:latin typeface="Calibri" panose="020F0502020204030204" pitchFamily="34" charset="0"/>
                        </a:rPr>
                        <a:t>3.74%</a:t>
                      </a:r>
                      <a:endParaRPr lang="en-US" sz="1900" b="0" i="0" u="none" strike="noStrike" dirty="0">
                        <a:effectLst/>
                        <a:latin typeface="Calibri" panose="020F0502020204030204" pitchFamily="34" charset="0"/>
                      </a:endParaRPr>
                    </a:p>
                  </a:txBody>
                  <a:tcPr marL="182871" marR="18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5607">
                <a:tc>
                  <a:txBody>
                    <a:bodyPr/>
                    <a:lstStyle/>
                    <a:p>
                      <a:pPr algn="l" fontAlgn="ctr"/>
                      <a:r>
                        <a:rPr lang="en-US" sz="1900" u="none" strike="noStrike" dirty="0" smtClean="0">
                          <a:solidFill>
                            <a:schemeClr val="bg1"/>
                          </a:solidFill>
                          <a:latin typeface="Calibri" panose="020F0502020204030204" pitchFamily="34" charset="0"/>
                        </a:rPr>
                        <a:t>Total</a:t>
                      </a:r>
                      <a:endParaRPr lang="en-US" sz="1900" b="1" i="0" u="none" strike="noStrike" dirty="0">
                        <a:solidFill>
                          <a:schemeClr val="bg1"/>
                        </a:solidFill>
                        <a:latin typeface="Calibri" panose="020F0502020204030204" pitchFamily="34" charset="0"/>
                      </a:endParaRPr>
                    </a:p>
                  </a:txBody>
                  <a:tcPr marL="80351"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a:r>
                        <a:rPr lang="en-US" sz="1900" dirty="0" smtClean="0">
                          <a:solidFill>
                            <a:schemeClr val="bg1"/>
                          </a:solidFill>
                          <a:latin typeface="Calibri" panose="020F0502020204030204" pitchFamily="34" charset="0"/>
                        </a:rPr>
                        <a:t>$349,244,979</a:t>
                      </a:r>
                      <a:endParaRPr lang="en-US" sz="1900" dirty="0">
                        <a:solidFill>
                          <a:schemeClr val="bg1"/>
                        </a:solidFill>
                        <a:latin typeface="Calibri" panose="020F0502020204030204" pitchFamily="34" charset="0"/>
                      </a:endParaRPr>
                    </a:p>
                  </a:txBody>
                  <a:tcPr marL="182871" marR="18287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a:r>
                        <a:rPr lang="en-US" sz="1900" dirty="0" smtClean="0">
                          <a:solidFill>
                            <a:schemeClr val="bg1"/>
                          </a:solidFill>
                          <a:latin typeface="Calibri" panose="020F0502020204030204" pitchFamily="34" charset="0"/>
                        </a:rPr>
                        <a:t>$378,794,804</a:t>
                      </a:r>
                      <a:endParaRPr lang="en-US" sz="1900" dirty="0">
                        <a:solidFill>
                          <a:schemeClr val="bg1"/>
                        </a:solidFill>
                        <a:latin typeface="Calibri" panose="020F0502020204030204" pitchFamily="34" charset="0"/>
                      </a:endParaRPr>
                    </a:p>
                  </a:txBody>
                  <a:tcPr marL="182871" marR="18287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a:r>
                        <a:rPr lang="en-US" sz="1900" dirty="0" smtClean="0">
                          <a:solidFill>
                            <a:schemeClr val="bg1"/>
                          </a:solidFill>
                          <a:latin typeface="Calibri" panose="020F0502020204030204" pitchFamily="34" charset="0"/>
                        </a:rPr>
                        <a:t>$418,298,408</a:t>
                      </a:r>
                      <a:endParaRPr lang="en-US" sz="1900" dirty="0">
                        <a:solidFill>
                          <a:schemeClr val="bg1"/>
                        </a:solidFill>
                        <a:latin typeface="Calibri" panose="020F0502020204030204" pitchFamily="34" charset="0"/>
                      </a:endParaRPr>
                    </a:p>
                  </a:txBody>
                  <a:tcPr marL="182871" marR="18287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a:r>
                        <a:rPr lang="en-US" sz="1900" dirty="0" smtClean="0">
                          <a:solidFill>
                            <a:schemeClr val="bg1"/>
                          </a:solidFill>
                          <a:latin typeface="Calibri" panose="020F0502020204030204" pitchFamily="34" charset="0"/>
                        </a:rPr>
                        <a:t>$394,757,221</a:t>
                      </a:r>
                      <a:endParaRPr lang="en-US" sz="1900" dirty="0">
                        <a:solidFill>
                          <a:schemeClr val="bg1"/>
                        </a:solidFill>
                        <a:latin typeface="Calibri" panose="020F0502020204030204" pitchFamily="34" charset="0"/>
                      </a:endParaRPr>
                    </a:p>
                  </a:txBody>
                  <a:tcPr marL="182871" marR="18287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fontAlgn="ctr"/>
                      <a:r>
                        <a:rPr lang="en-US" sz="1900" b="1" i="0" u="none" strike="noStrike" dirty="0" smtClean="0">
                          <a:solidFill>
                            <a:schemeClr val="bg1"/>
                          </a:solidFill>
                          <a:effectLst/>
                          <a:latin typeface="Calibri" panose="020F0502020204030204" pitchFamily="34" charset="0"/>
                        </a:rPr>
                        <a:t>4.21%</a:t>
                      </a:r>
                      <a:endParaRPr lang="en-US" sz="1900" b="1" i="0" u="none" strike="noStrike" dirty="0">
                        <a:solidFill>
                          <a:schemeClr val="bg1"/>
                        </a:solidFill>
                        <a:effectLst/>
                        <a:latin typeface="Calibri" panose="020F0502020204030204" pitchFamily="34" charset="0"/>
                      </a:endParaRPr>
                    </a:p>
                  </a:txBody>
                  <a:tcPr marL="182871" marR="182871"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p:cNvPicPr>
          <p:nvPr/>
        </p:nvPicPr>
        <p:blipFill>
          <a:blip r:embed="rId3">
            <a:extLst>
              <a:ext uri="{28A0092B-C50C-407E-A947-70E740481C1C}">
                <a14:useLocalDpi xmlns:a14="http://schemas.microsoft.com/office/drawing/2010/main" val="0"/>
              </a:ext>
            </a:extLst>
          </a:blip>
          <a:srcRect l="-104" t="69" r="104" b="21490"/>
          <a:stretch>
            <a:fillRect/>
          </a:stretch>
        </p:blipFill>
        <p:spPr bwMode="auto">
          <a:xfrm>
            <a:off x="-50800" y="-41275"/>
            <a:ext cx="122428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4200" y="204788"/>
            <a:ext cx="10972800" cy="2687637"/>
          </a:xfrm>
        </p:spPr>
        <p:txBody>
          <a:bodyPr/>
          <a:lstStyle/>
          <a:p>
            <a:pPr>
              <a:spcAft>
                <a:spcPts val="1200"/>
              </a:spcAft>
              <a:defRPr/>
            </a:pPr>
            <a:r>
              <a:rPr lang="en-US" sz="4400" dirty="0" smtClean="0">
                <a:solidFill>
                  <a:schemeClr val="bg1"/>
                </a:solidFill>
              </a:rPr>
              <a:t>Budget Highlights</a:t>
            </a:r>
            <a:br>
              <a:rPr lang="en-US" sz="4400" dirty="0" smtClean="0">
                <a:solidFill>
                  <a:schemeClr val="bg1"/>
                </a:solidFill>
              </a:rPr>
            </a:br>
            <a:r>
              <a:rPr lang="en-US" sz="1800" dirty="0" smtClean="0">
                <a:solidFill>
                  <a:schemeClr val="bg1"/>
                </a:solidFill>
              </a:rPr>
              <a:t/>
            </a:r>
            <a:br>
              <a:rPr lang="en-US" sz="1800" dirty="0" smtClean="0">
                <a:solidFill>
                  <a:schemeClr val="bg1"/>
                </a:solidFill>
              </a:rPr>
            </a:br>
            <a:r>
              <a:rPr lang="en-US" sz="4400" dirty="0" smtClean="0">
                <a:solidFill>
                  <a:schemeClr val="bg1"/>
                </a:solidFill>
              </a:rPr>
              <a:t>Goal 1: Community and Family Prosperity and Enrichment</a:t>
            </a:r>
            <a:endParaRPr lang="en-US" sz="4400"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3">
            <a:extLst>
              <a:ext uri="{28A0092B-C50C-407E-A947-70E740481C1C}">
                <a14:useLocalDpi xmlns:a14="http://schemas.microsoft.com/office/drawing/2010/main" val="0"/>
              </a:ext>
            </a:extLst>
          </a:blip>
          <a:srcRect b="1932"/>
          <a:stretch>
            <a:fillRect/>
          </a:stretch>
        </p:blipFill>
        <p:spPr bwMode="auto">
          <a:xfrm>
            <a:off x="1419225" y="0"/>
            <a:ext cx="9040813"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wn Arrow 2"/>
          <p:cNvSpPr/>
          <p:nvPr/>
        </p:nvSpPr>
        <p:spPr>
          <a:xfrm rot="4415298">
            <a:off x="7777957" y="3059906"/>
            <a:ext cx="361950" cy="1008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a:xfrm>
            <a:off x="803275" y="209550"/>
            <a:ext cx="10972800" cy="1143000"/>
          </a:xfrm>
        </p:spPr>
        <p:txBody>
          <a:bodyPr/>
          <a:lstStyle/>
          <a:p>
            <a:pPr algn="l"/>
            <a:r>
              <a:rPr lang="en-US" altLang="en-US" sz="4000" b="1" dirty="0" smtClean="0">
                <a:solidFill>
                  <a:srgbClr val="3580BB"/>
                </a:solidFill>
              </a:rPr>
              <a:t>Durham Public Schools Funding</a:t>
            </a:r>
          </a:p>
        </p:txBody>
      </p:sp>
      <p:graphicFrame>
        <p:nvGraphicFramePr>
          <p:cNvPr id="4" name="Table 3"/>
          <p:cNvGraphicFramePr>
            <a:graphicFrameLocks noGrp="1"/>
          </p:cNvGraphicFramePr>
          <p:nvPr/>
        </p:nvGraphicFramePr>
        <p:xfrm>
          <a:off x="127000" y="1519238"/>
          <a:ext cx="11950699" cy="4668836"/>
        </p:xfrm>
        <a:graphic>
          <a:graphicData uri="http://schemas.openxmlformats.org/drawingml/2006/table">
            <a:tbl>
              <a:tblPr/>
              <a:tblGrid>
                <a:gridCol w="2520777"/>
                <a:gridCol w="1905878"/>
                <a:gridCol w="1849130"/>
                <a:gridCol w="1849130"/>
                <a:gridCol w="2037883"/>
                <a:gridCol w="1787901"/>
              </a:tblGrid>
              <a:tr h="1321001">
                <a:tc>
                  <a:txBody>
                    <a:bodyPr/>
                    <a:lstStyle/>
                    <a:p>
                      <a:pPr marL="0" marR="0" algn="ctr">
                        <a:spcBef>
                          <a:spcPts val="0"/>
                        </a:spcBef>
                        <a:spcAft>
                          <a:spcPts val="0"/>
                        </a:spcAft>
                      </a:pPr>
                      <a:r>
                        <a:rPr lang="en-US" sz="2000" b="1" dirty="0" smtClean="0">
                          <a:effectLst/>
                          <a:latin typeface="Calibri" panose="020F0502020204030204" pitchFamily="34" charset="0"/>
                          <a:ea typeface="Times New Roman"/>
                          <a:cs typeface="Times New Roman"/>
                        </a:rPr>
                        <a:t>Category</a:t>
                      </a:r>
                      <a:endParaRPr lang="en-US" sz="2000" b="1" dirty="0">
                        <a:effectLst/>
                        <a:latin typeface="Calibri" panose="020F0502020204030204" pitchFamily="34" charset="0"/>
                        <a:ea typeface="Times New Roman"/>
                        <a:cs typeface="Times New Roman"/>
                      </a:endParaRPr>
                    </a:p>
                  </a:txBody>
                  <a:tcPr marL="13396" marR="13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BD53"/>
                    </a:solidFill>
                  </a:tcPr>
                </a:tc>
                <a:tc>
                  <a:txBody>
                    <a:bodyPr/>
                    <a:lstStyle/>
                    <a:p>
                      <a:pPr marL="0" marR="0" algn="ctr">
                        <a:spcBef>
                          <a:spcPts val="0"/>
                        </a:spcBef>
                        <a:spcAft>
                          <a:spcPts val="0"/>
                        </a:spcAft>
                      </a:pPr>
                      <a:r>
                        <a:rPr lang="en-US" sz="2000" b="1" dirty="0" smtClean="0">
                          <a:effectLst/>
                          <a:latin typeface="Calibri" panose="020F0502020204030204" pitchFamily="34" charset="0"/>
                          <a:ea typeface="Times New Roman"/>
                          <a:cs typeface="Times New Roman"/>
                        </a:rPr>
                        <a:t>FY 2013-14</a:t>
                      </a:r>
                      <a:endParaRPr lang="en-US" sz="2000" dirty="0">
                        <a:effectLst/>
                        <a:latin typeface="Calibri" panose="020F0502020204030204" pitchFamily="34" charset="0"/>
                        <a:ea typeface="Times New Roman"/>
                        <a:cs typeface="Times New Roman"/>
                      </a:endParaRPr>
                    </a:p>
                    <a:p>
                      <a:pPr marL="0" marR="0" algn="ctr">
                        <a:spcBef>
                          <a:spcPts val="0"/>
                        </a:spcBef>
                        <a:spcAft>
                          <a:spcPts val="0"/>
                        </a:spcAft>
                      </a:pPr>
                      <a:r>
                        <a:rPr lang="en-US" sz="2000" b="1" dirty="0" smtClean="0">
                          <a:effectLst/>
                          <a:latin typeface="Calibri" panose="020F0502020204030204" pitchFamily="34" charset="0"/>
                          <a:ea typeface="Times New Roman"/>
                          <a:cs typeface="Times New Roman"/>
                        </a:rPr>
                        <a:t>Actual Expenditures</a:t>
                      </a:r>
                      <a:endParaRPr lang="en-US" sz="2000" dirty="0">
                        <a:effectLst/>
                        <a:latin typeface="Calibri" panose="020F0502020204030204" pitchFamily="34" charset="0"/>
                        <a:ea typeface="Times New Roman"/>
                        <a:cs typeface="Times New Roman"/>
                      </a:endParaRPr>
                    </a:p>
                  </a:txBody>
                  <a:tcPr marL="13396" marR="13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BD53"/>
                    </a:solidFill>
                  </a:tcPr>
                </a:tc>
                <a:tc>
                  <a:txBody>
                    <a:bodyPr/>
                    <a:lstStyle/>
                    <a:p>
                      <a:pPr marL="0" marR="0" algn="ctr">
                        <a:spcBef>
                          <a:spcPts val="0"/>
                        </a:spcBef>
                        <a:spcAft>
                          <a:spcPts val="0"/>
                        </a:spcAft>
                      </a:pPr>
                      <a:r>
                        <a:rPr lang="en-US" sz="2000" b="1" dirty="0" smtClean="0">
                          <a:effectLst/>
                          <a:latin typeface="Calibri" panose="020F0502020204030204" pitchFamily="34" charset="0"/>
                          <a:ea typeface="Times New Roman"/>
                          <a:cs typeface="Times New Roman"/>
                        </a:rPr>
                        <a:t>FY 2014-15</a:t>
                      </a:r>
                      <a:endParaRPr lang="en-US" sz="2000" dirty="0">
                        <a:effectLst/>
                        <a:latin typeface="Calibri" panose="020F0502020204030204" pitchFamily="34" charset="0"/>
                        <a:ea typeface="Times New Roman"/>
                        <a:cs typeface="Times New Roman"/>
                      </a:endParaRPr>
                    </a:p>
                    <a:p>
                      <a:pPr marL="0" marR="0" algn="ctr">
                        <a:spcBef>
                          <a:spcPts val="0"/>
                        </a:spcBef>
                        <a:spcAft>
                          <a:spcPts val="0"/>
                        </a:spcAft>
                      </a:pPr>
                      <a:r>
                        <a:rPr lang="en-US" sz="2000" b="1" dirty="0" smtClean="0">
                          <a:effectLst/>
                          <a:latin typeface="Calibri" panose="020F0502020204030204" pitchFamily="34" charset="0"/>
                          <a:ea typeface="Times New Roman"/>
                          <a:cs typeface="Times New Roman"/>
                        </a:rPr>
                        <a:t>Original Budget</a:t>
                      </a:r>
                      <a:endParaRPr lang="en-US" sz="2000" dirty="0">
                        <a:effectLst/>
                        <a:latin typeface="Calibri" panose="020F0502020204030204" pitchFamily="34" charset="0"/>
                        <a:ea typeface="Times New Roman"/>
                        <a:cs typeface="Times New Roman"/>
                      </a:endParaRPr>
                    </a:p>
                  </a:txBody>
                  <a:tcPr marL="13396" marR="13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BD53"/>
                    </a:solidFill>
                  </a:tcPr>
                </a:tc>
                <a:tc>
                  <a:txBody>
                    <a:bodyPr/>
                    <a:lstStyle/>
                    <a:p>
                      <a:pPr marL="0" marR="0" algn="ctr">
                        <a:spcBef>
                          <a:spcPts val="0"/>
                        </a:spcBef>
                        <a:spcAft>
                          <a:spcPts val="0"/>
                        </a:spcAft>
                      </a:pPr>
                      <a:r>
                        <a:rPr lang="en-US" sz="2000" b="1" dirty="0" smtClean="0">
                          <a:effectLst/>
                          <a:latin typeface="Calibri" panose="020F0502020204030204" pitchFamily="34" charset="0"/>
                          <a:ea typeface="Times New Roman"/>
                          <a:cs typeface="Times New Roman"/>
                        </a:rPr>
                        <a:t>FY 2015-16</a:t>
                      </a:r>
                    </a:p>
                    <a:p>
                      <a:pPr marL="0" marR="0" algn="ctr">
                        <a:spcBef>
                          <a:spcPts val="0"/>
                        </a:spcBef>
                        <a:spcAft>
                          <a:spcPts val="0"/>
                        </a:spcAft>
                      </a:pPr>
                      <a:r>
                        <a:rPr lang="en-US" sz="2000" b="1" dirty="0" smtClean="0">
                          <a:effectLst/>
                          <a:latin typeface="Calibri" panose="020F0502020204030204" pitchFamily="34" charset="0"/>
                          <a:ea typeface="Times New Roman"/>
                          <a:cs typeface="Times New Roman"/>
                        </a:rPr>
                        <a:t>Requested</a:t>
                      </a:r>
                      <a:endParaRPr lang="en-US" sz="2000" b="1" dirty="0">
                        <a:effectLst/>
                        <a:latin typeface="Calibri" panose="020F0502020204030204" pitchFamily="34" charset="0"/>
                        <a:ea typeface="Times New Roman"/>
                        <a:cs typeface="Times New Roman"/>
                      </a:endParaRPr>
                    </a:p>
                  </a:txBody>
                  <a:tcPr marL="13396" marR="13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BD53"/>
                    </a:solidFill>
                  </a:tcPr>
                </a:tc>
                <a:tc>
                  <a:txBody>
                    <a:bodyPr/>
                    <a:lstStyle/>
                    <a:p>
                      <a:pPr marL="0" marR="0" algn="ctr">
                        <a:spcBef>
                          <a:spcPts val="0"/>
                        </a:spcBef>
                        <a:spcAft>
                          <a:spcPts val="0"/>
                        </a:spcAft>
                      </a:pPr>
                      <a:r>
                        <a:rPr lang="en-US" sz="2000" b="1" dirty="0" smtClean="0">
                          <a:effectLst/>
                          <a:latin typeface="Calibri" panose="020F0502020204030204" pitchFamily="34" charset="0"/>
                          <a:ea typeface="Times New Roman"/>
                          <a:cs typeface="Times New Roman"/>
                        </a:rPr>
                        <a:t>FY 2015-16</a:t>
                      </a:r>
                    </a:p>
                    <a:p>
                      <a:pPr marL="0" marR="0" algn="ctr">
                        <a:spcBef>
                          <a:spcPts val="0"/>
                        </a:spcBef>
                        <a:spcAft>
                          <a:spcPts val="0"/>
                        </a:spcAft>
                      </a:pPr>
                      <a:r>
                        <a:rPr lang="en-US" sz="2000" b="1" dirty="0" smtClean="0">
                          <a:effectLst/>
                          <a:latin typeface="Calibri" panose="020F0502020204030204" pitchFamily="34" charset="0"/>
                          <a:ea typeface="Times New Roman"/>
                          <a:cs typeface="Times New Roman"/>
                        </a:rPr>
                        <a:t>Manager</a:t>
                      </a:r>
                      <a:endParaRPr lang="en-US" sz="2000" dirty="0">
                        <a:effectLst/>
                        <a:latin typeface="Calibri" panose="020F0502020204030204" pitchFamily="34" charset="0"/>
                        <a:ea typeface="Times New Roman"/>
                        <a:cs typeface="Times New Roman"/>
                      </a:endParaRPr>
                    </a:p>
                    <a:p>
                      <a:pPr marL="0" marR="0" algn="ctr">
                        <a:spcBef>
                          <a:spcPts val="0"/>
                        </a:spcBef>
                        <a:spcAft>
                          <a:spcPts val="0"/>
                        </a:spcAft>
                      </a:pPr>
                      <a:r>
                        <a:rPr lang="en-US" sz="2000" b="1" dirty="0">
                          <a:effectLst/>
                          <a:latin typeface="Calibri" panose="020F0502020204030204" pitchFamily="34" charset="0"/>
                          <a:ea typeface="Times New Roman"/>
                          <a:cs typeface="Times New Roman"/>
                        </a:rPr>
                        <a:t>Recommended</a:t>
                      </a:r>
                      <a:endParaRPr lang="en-US" sz="2000" dirty="0">
                        <a:effectLst/>
                        <a:latin typeface="Calibri" panose="020F0502020204030204" pitchFamily="34" charset="0"/>
                        <a:ea typeface="Times New Roman"/>
                        <a:cs typeface="Times New Roman"/>
                      </a:endParaRPr>
                    </a:p>
                  </a:txBody>
                  <a:tcPr marL="13396" marR="13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BD53"/>
                    </a:solidFill>
                  </a:tcPr>
                </a:tc>
                <a:tc>
                  <a:txBody>
                    <a:bodyPr/>
                    <a:lstStyle/>
                    <a:p>
                      <a:pPr marL="0" marR="0" algn="ctr">
                        <a:spcBef>
                          <a:spcPts val="0"/>
                        </a:spcBef>
                        <a:spcAft>
                          <a:spcPts val="0"/>
                        </a:spcAft>
                      </a:pPr>
                      <a:r>
                        <a:rPr lang="en-US" sz="2000" b="1" dirty="0" smtClean="0">
                          <a:effectLst/>
                          <a:latin typeface="Calibri" panose="020F0502020204030204" pitchFamily="34" charset="0"/>
                          <a:ea typeface="Times New Roman"/>
                          <a:cs typeface="Times New Roman"/>
                        </a:rPr>
                        <a:t>% Change (Budget</a:t>
                      </a:r>
                      <a:r>
                        <a:rPr lang="en-US" sz="2000" b="1" baseline="0" dirty="0" smtClean="0">
                          <a:effectLst/>
                          <a:latin typeface="Calibri" panose="020F0502020204030204" pitchFamily="34" charset="0"/>
                          <a:ea typeface="Times New Roman"/>
                          <a:cs typeface="Times New Roman"/>
                        </a:rPr>
                        <a:t> to Budget)</a:t>
                      </a:r>
                      <a:endParaRPr lang="en-US" sz="2000" b="1" dirty="0">
                        <a:effectLst/>
                        <a:latin typeface="Calibri" panose="020F0502020204030204" pitchFamily="34" charset="0"/>
                        <a:ea typeface="Times New Roman"/>
                        <a:cs typeface="Times New Roman"/>
                      </a:endParaRPr>
                    </a:p>
                  </a:txBody>
                  <a:tcPr marL="13396" marR="13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BD53"/>
                    </a:solidFill>
                  </a:tcPr>
                </a:tc>
              </a:tr>
              <a:tr h="669567">
                <a:tc>
                  <a:txBody>
                    <a:bodyPr/>
                    <a:lstStyle/>
                    <a:p>
                      <a:pPr marL="0" marR="0">
                        <a:spcBef>
                          <a:spcPts val="0"/>
                        </a:spcBef>
                        <a:spcAft>
                          <a:spcPts val="0"/>
                        </a:spcAft>
                      </a:pPr>
                      <a:r>
                        <a:rPr lang="en-US" sz="2000" dirty="0" smtClean="0">
                          <a:effectLst/>
                          <a:latin typeface="Calibri" panose="020F0502020204030204" pitchFamily="34" charset="0"/>
                          <a:ea typeface="Times New Roman"/>
                          <a:cs typeface="Times New Roman"/>
                        </a:rPr>
                        <a:t>Current Expense</a:t>
                      </a:r>
                      <a:endParaRPr lang="en-US" sz="2000"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smtClean="0">
                          <a:effectLst/>
                          <a:latin typeface="Calibri" panose="020F0502020204030204" pitchFamily="34" charset="0"/>
                          <a:ea typeface="Times New Roman"/>
                          <a:cs typeface="Times New Roman"/>
                        </a:rPr>
                        <a:t>$118,233,311</a:t>
                      </a:r>
                      <a:endParaRPr lang="en-US" sz="2000"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smtClean="0">
                          <a:effectLst/>
                          <a:latin typeface="Calibri" panose="020F0502020204030204" pitchFamily="34" charset="0"/>
                          <a:ea typeface="Times New Roman"/>
                          <a:cs typeface="Times New Roman"/>
                        </a:rPr>
                        <a:t>$118,863,146</a:t>
                      </a:r>
                      <a:endParaRPr lang="en-US" sz="2000"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smtClean="0">
                          <a:effectLst/>
                          <a:latin typeface="Calibri" panose="020F0502020204030204" pitchFamily="34" charset="0"/>
                          <a:ea typeface="Times New Roman"/>
                          <a:cs typeface="Times New Roman"/>
                        </a:rPr>
                        <a:t>$126,710,764</a:t>
                      </a:r>
                      <a:endParaRPr lang="en-US" sz="2000"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$120,685,356</a:t>
                      </a: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1.53%</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69567">
                <a:tc>
                  <a:txBody>
                    <a:bodyPr/>
                    <a:lstStyle/>
                    <a:p>
                      <a:pPr marL="0" marR="0">
                        <a:spcBef>
                          <a:spcPts val="0"/>
                        </a:spcBef>
                        <a:spcAft>
                          <a:spcPts val="0"/>
                        </a:spcAft>
                      </a:pPr>
                      <a:r>
                        <a:rPr lang="en-US" sz="2000" dirty="0" smtClean="0">
                          <a:effectLst/>
                          <a:latin typeface="Calibri" panose="020F0502020204030204" pitchFamily="34" charset="0"/>
                          <a:ea typeface="Times New Roman"/>
                          <a:cs typeface="Times New Roman"/>
                        </a:rPr>
                        <a:t>Capital Outlay</a:t>
                      </a:r>
                      <a:endParaRPr lang="en-US" sz="2000"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smtClean="0">
                          <a:effectLst/>
                          <a:latin typeface="Calibri" panose="020F0502020204030204" pitchFamily="34" charset="0"/>
                          <a:ea typeface="Times New Roman"/>
                          <a:cs typeface="Times New Roman"/>
                        </a:rPr>
                        <a:t>$1,370,000</a:t>
                      </a:r>
                      <a:endParaRPr lang="en-US" sz="2000"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smtClean="0">
                          <a:effectLst/>
                          <a:latin typeface="Calibri" panose="020F0502020204030204" pitchFamily="34" charset="0"/>
                          <a:ea typeface="Times New Roman"/>
                          <a:cs typeface="Times New Roman"/>
                        </a:rPr>
                        <a:t>$1,370,000</a:t>
                      </a:r>
                      <a:endParaRPr lang="en-US" sz="2000"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smtClean="0">
                          <a:effectLst/>
                          <a:latin typeface="Calibri" panose="020F0502020204030204" pitchFamily="34" charset="0"/>
                          <a:ea typeface="Times New Roman"/>
                          <a:cs typeface="Times New Roman"/>
                        </a:rPr>
                        <a:t>$1,370,000</a:t>
                      </a:r>
                      <a:endParaRPr lang="en-US" sz="2000"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$1,370,000</a:t>
                      </a: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0.00%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69567">
                <a:tc>
                  <a:txBody>
                    <a:bodyPr/>
                    <a:lstStyle/>
                    <a:p>
                      <a:pPr marL="0" marR="0">
                        <a:spcBef>
                          <a:spcPts val="0"/>
                        </a:spcBef>
                        <a:spcAft>
                          <a:spcPts val="0"/>
                        </a:spcAft>
                      </a:pPr>
                      <a:r>
                        <a:rPr lang="en-US" sz="2000" b="1" dirty="0" smtClean="0">
                          <a:effectLst/>
                          <a:latin typeface="Calibri" panose="020F0502020204030204" pitchFamily="34" charset="0"/>
                          <a:ea typeface="Times New Roman"/>
                          <a:cs typeface="Times New Roman"/>
                        </a:rPr>
                        <a:t>Total</a:t>
                      </a:r>
                      <a:endParaRPr lang="en-US" sz="2000"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b="1" dirty="0" smtClean="0">
                          <a:effectLst/>
                          <a:latin typeface="Calibri" panose="020F0502020204030204" pitchFamily="34" charset="0"/>
                          <a:ea typeface="Times New Roman"/>
                          <a:cs typeface="Times New Roman"/>
                        </a:rPr>
                        <a:t>$119,603,311</a:t>
                      </a:r>
                      <a:endParaRPr lang="en-US" sz="2000" b="1"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b="1" dirty="0" smtClean="0">
                          <a:effectLst/>
                          <a:latin typeface="Calibri" panose="020F0502020204030204" pitchFamily="34" charset="0"/>
                          <a:ea typeface="Times New Roman"/>
                          <a:cs typeface="Times New Roman"/>
                        </a:rPr>
                        <a:t>$120,233,146</a:t>
                      </a:r>
                      <a:endParaRPr lang="en-US" sz="2000" b="1"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b="1" dirty="0" smtClean="0">
                          <a:effectLst/>
                          <a:latin typeface="Calibri" panose="020F0502020204030204" pitchFamily="34" charset="0"/>
                          <a:ea typeface="Times New Roman"/>
                          <a:cs typeface="Times New Roman"/>
                        </a:rPr>
                        <a:t>$128,080,764</a:t>
                      </a:r>
                      <a:endParaRPr lang="en-US" sz="2000" b="1"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$122,055,356</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1.52%</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69567">
                <a:tc>
                  <a:txBody>
                    <a:bodyPr/>
                    <a:lstStyle/>
                    <a:p>
                      <a:pPr marL="0" marR="0">
                        <a:spcBef>
                          <a:spcPts val="0"/>
                        </a:spcBef>
                        <a:spcAft>
                          <a:spcPts val="0"/>
                        </a:spcAft>
                      </a:pPr>
                      <a:r>
                        <a:rPr lang="en-US" sz="2000" dirty="0" smtClean="0">
                          <a:effectLst/>
                          <a:latin typeface="Calibri" panose="020F0502020204030204" pitchFamily="34" charset="0"/>
                          <a:ea typeface="Times New Roman"/>
                          <a:cs typeface="Times New Roman"/>
                        </a:rPr>
                        <a:t>School Debt Service</a:t>
                      </a:r>
                      <a:endParaRPr lang="en-US" sz="2000"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smtClean="0">
                          <a:effectLst/>
                          <a:latin typeface="Calibri" panose="020F0502020204030204" pitchFamily="34" charset="0"/>
                          <a:ea typeface="Times New Roman"/>
                          <a:cs typeface="Times New Roman"/>
                        </a:rPr>
                        <a:t>$26,820,112</a:t>
                      </a:r>
                      <a:endParaRPr lang="en-US" sz="2000"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smtClean="0">
                          <a:effectLst/>
                          <a:latin typeface="Calibri" panose="020F0502020204030204" pitchFamily="34" charset="0"/>
                          <a:ea typeface="Times New Roman"/>
                          <a:cs typeface="Times New Roman"/>
                        </a:rPr>
                        <a:t>$30,114,672</a:t>
                      </a:r>
                      <a:endParaRPr lang="en-US" sz="2000" dirty="0">
                        <a:effectLst/>
                        <a:latin typeface="Calibri" panose="020F0502020204030204" pitchFamily="34" charset="0"/>
                        <a:ea typeface="Times New Roman"/>
                        <a:cs typeface="Times New Roman"/>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1219170" rtl="0" eaLnBrk="1" fontAlgn="auto" latinLnBrk="0" hangingPunct="1">
                        <a:lnSpc>
                          <a:spcPct val="100000"/>
                        </a:lnSpc>
                        <a:spcBef>
                          <a:spcPts val="0"/>
                        </a:spcBef>
                        <a:spcAft>
                          <a:spcPts val="0"/>
                        </a:spcAft>
                        <a:buClrTx/>
                        <a:buSzTx/>
                        <a:buFontTx/>
                        <a:buNone/>
                        <a:tabLst/>
                        <a:defRPr/>
                      </a:pPr>
                      <a:r>
                        <a:rPr lang="en-US" sz="2000" dirty="0" smtClean="0">
                          <a:effectLst/>
                          <a:latin typeface="Calibri" panose="020F0502020204030204" pitchFamily="34" charset="0"/>
                          <a:ea typeface="Times New Roman"/>
                          <a:cs typeface="Times New Roman"/>
                        </a:rPr>
                        <a:t>$30,160,166</a:t>
                      </a: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$30,160,166</a:t>
                      </a: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0.15%</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T="40894" marB="408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69567">
                <a:tc>
                  <a:txBody>
                    <a:bodyPr/>
                    <a:lstStyle/>
                    <a:p>
                      <a:pPr marL="0" marR="0">
                        <a:spcBef>
                          <a:spcPts val="0"/>
                        </a:spcBef>
                        <a:spcAft>
                          <a:spcPts val="0"/>
                        </a:spcAft>
                      </a:pPr>
                      <a:r>
                        <a:rPr lang="en-US" sz="2000" b="1" dirty="0" smtClean="0">
                          <a:solidFill>
                            <a:schemeClr val="bg1"/>
                          </a:solidFill>
                          <a:effectLst/>
                          <a:latin typeface="Calibri" panose="020F0502020204030204" pitchFamily="34" charset="0"/>
                          <a:cs typeface="Times New Roman"/>
                        </a:rPr>
                        <a:t>Total Funding</a:t>
                      </a:r>
                      <a:endParaRPr lang="en-US" sz="2000" b="1" dirty="0">
                        <a:solidFill>
                          <a:schemeClr val="bg1"/>
                        </a:solidFill>
                        <a:effectLst/>
                        <a:latin typeface="Calibri" panose="020F0502020204030204" pitchFamily="34" charset="0"/>
                      </a:endParaRPr>
                    </a:p>
                  </a:txBody>
                  <a:tcPr marT="40894" marB="40894"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80BB"/>
                    </a:solidFill>
                  </a:tcPr>
                </a:tc>
                <a:tc>
                  <a:txBody>
                    <a:bodyPr/>
                    <a:lstStyle/>
                    <a:p>
                      <a:pPr marL="0" marR="0" algn="r">
                        <a:spcBef>
                          <a:spcPts val="0"/>
                        </a:spcBef>
                        <a:spcAft>
                          <a:spcPts val="0"/>
                        </a:spcAft>
                      </a:pPr>
                      <a:r>
                        <a:rPr lang="en-US" sz="2000" b="1" dirty="0" smtClean="0">
                          <a:solidFill>
                            <a:schemeClr val="bg1"/>
                          </a:solidFill>
                          <a:effectLst/>
                          <a:latin typeface="Calibri" panose="020F0502020204030204" pitchFamily="34" charset="0"/>
                          <a:ea typeface="Times New Roman"/>
                          <a:cs typeface="Times New Roman"/>
                        </a:rPr>
                        <a:t>$146,423,423</a:t>
                      </a:r>
                      <a:endParaRPr lang="en-US" sz="2000" b="1" dirty="0">
                        <a:solidFill>
                          <a:schemeClr val="bg1"/>
                        </a:solidFill>
                        <a:effectLst/>
                        <a:latin typeface="Calibri" panose="020F0502020204030204" pitchFamily="34" charset="0"/>
                        <a:ea typeface="Times New Roman"/>
                        <a:cs typeface="Times New Roman"/>
                      </a:endParaRPr>
                    </a:p>
                  </a:txBody>
                  <a:tcPr marT="40894" marB="408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80BB"/>
                    </a:solidFill>
                  </a:tcPr>
                </a:tc>
                <a:tc>
                  <a:txBody>
                    <a:bodyPr/>
                    <a:lstStyle/>
                    <a:p>
                      <a:pPr marL="0" marR="0" algn="r">
                        <a:spcBef>
                          <a:spcPts val="0"/>
                        </a:spcBef>
                        <a:spcAft>
                          <a:spcPts val="0"/>
                        </a:spcAft>
                      </a:pPr>
                      <a:r>
                        <a:rPr lang="en-US" sz="2000" b="1" dirty="0" smtClean="0">
                          <a:solidFill>
                            <a:schemeClr val="bg1"/>
                          </a:solidFill>
                          <a:effectLst/>
                          <a:latin typeface="Calibri" panose="020F0502020204030204" pitchFamily="34" charset="0"/>
                          <a:ea typeface="Times New Roman"/>
                          <a:cs typeface="Times New Roman"/>
                        </a:rPr>
                        <a:t>$150,347,818</a:t>
                      </a:r>
                      <a:endParaRPr lang="en-US" sz="2000" b="1" dirty="0">
                        <a:solidFill>
                          <a:schemeClr val="bg1"/>
                        </a:solidFill>
                        <a:effectLst/>
                        <a:latin typeface="Calibri" panose="020F0502020204030204" pitchFamily="34" charset="0"/>
                        <a:ea typeface="Times New Roman"/>
                        <a:cs typeface="Times New Roman"/>
                      </a:endParaRPr>
                    </a:p>
                  </a:txBody>
                  <a:tcPr marT="40894" marB="408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80BB"/>
                    </a:solidFill>
                  </a:tcPr>
                </a:tc>
                <a:tc>
                  <a:txBody>
                    <a:bodyPr/>
                    <a:lstStyle/>
                    <a:p>
                      <a:pPr marL="0" marR="0" algn="r">
                        <a:spcBef>
                          <a:spcPts val="0"/>
                        </a:spcBef>
                        <a:spcAft>
                          <a:spcPts val="0"/>
                        </a:spcAft>
                      </a:pPr>
                      <a:r>
                        <a:rPr lang="en-US" sz="2000" b="1" dirty="0" smtClean="0">
                          <a:solidFill>
                            <a:schemeClr val="bg1"/>
                          </a:solidFill>
                          <a:effectLst/>
                          <a:latin typeface="Calibri" panose="020F0502020204030204" pitchFamily="34" charset="0"/>
                          <a:ea typeface="Times New Roman"/>
                          <a:cs typeface="Times New Roman"/>
                        </a:rPr>
                        <a:t>$158,240,930</a:t>
                      </a:r>
                      <a:endParaRPr lang="en-US" sz="2000" b="1" dirty="0">
                        <a:solidFill>
                          <a:schemeClr val="bg1"/>
                        </a:solidFill>
                        <a:effectLst/>
                        <a:latin typeface="Calibri" panose="020F0502020204030204" pitchFamily="34" charset="0"/>
                        <a:ea typeface="Times New Roman"/>
                        <a:cs typeface="Times New Roman"/>
                      </a:endParaRPr>
                    </a:p>
                  </a:txBody>
                  <a:tcPr marT="40894" marB="408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80BB"/>
                    </a:solidFill>
                  </a:tcPr>
                </a:tc>
                <a:tc>
                  <a:txBody>
                    <a:bodyPr/>
                    <a:lstStyle/>
                    <a:p>
                      <a:pPr marL="0" marR="0" algn="r">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$152,215,522</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T="40894" marB="408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80BB"/>
                    </a:solidFill>
                  </a:tcPr>
                </a:tc>
                <a:tc>
                  <a:txBody>
                    <a:bodyPr/>
                    <a:lstStyle/>
                    <a:p>
                      <a:pPr marL="0" marR="0" algn="r">
                        <a:spcBef>
                          <a:spcPts val="0"/>
                        </a:spcBef>
                        <a:spcAft>
                          <a:spcPts val="0"/>
                        </a:spcAft>
                      </a:pPr>
                      <a:r>
                        <a:rPr lang="en-US" sz="20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1.24%</a:t>
                      </a:r>
                      <a:endPar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T="40894" marB="40894"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80BB"/>
                    </a:solidFill>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266700"/>
            <a:ext cx="10972800" cy="1143000"/>
          </a:xfrm>
        </p:spPr>
        <p:txBody>
          <a:bodyPr/>
          <a:lstStyle/>
          <a:p>
            <a:pPr>
              <a:defRPr/>
            </a:pPr>
            <a:r>
              <a:rPr lang="en-US" sz="4000" dirty="0" smtClean="0"/>
              <a:t>Durham Public Schools Funding</a:t>
            </a:r>
            <a:endParaRPr lang="en-US" sz="4000" dirty="0"/>
          </a:p>
        </p:txBody>
      </p:sp>
      <p:sp>
        <p:nvSpPr>
          <p:cNvPr id="3" name="Content Placeholder 2"/>
          <p:cNvSpPr>
            <a:spLocks noGrp="1"/>
          </p:cNvSpPr>
          <p:nvPr>
            <p:ph idx="1"/>
          </p:nvPr>
        </p:nvSpPr>
        <p:spPr>
          <a:xfrm>
            <a:off x="774700" y="1409700"/>
            <a:ext cx="10972800" cy="3975100"/>
          </a:xfrm>
        </p:spPr>
        <p:txBody>
          <a:bodyPr/>
          <a:lstStyle/>
          <a:p>
            <a:pPr>
              <a:lnSpc>
                <a:spcPct val="150000"/>
              </a:lnSpc>
              <a:defRPr/>
            </a:pPr>
            <a:r>
              <a:rPr lang="en-US" sz="4000" b="1" dirty="0" smtClean="0">
                <a:solidFill>
                  <a:schemeClr val="tx1"/>
                </a:solidFill>
              </a:rPr>
              <a:t>Current expense increase: $1,822,210</a:t>
            </a:r>
          </a:p>
          <a:p>
            <a:pPr>
              <a:lnSpc>
                <a:spcPct val="150000"/>
              </a:lnSpc>
              <a:defRPr/>
            </a:pPr>
            <a:r>
              <a:rPr lang="en-US" sz="4000" dirty="0" smtClean="0">
                <a:solidFill>
                  <a:schemeClr val="tx1"/>
                </a:solidFill>
              </a:rPr>
              <a:t>Article 46 sales tax growth</a:t>
            </a:r>
          </a:p>
          <a:p>
            <a:pPr lvl="1">
              <a:lnSpc>
                <a:spcPct val="150000"/>
              </a:lnSpc>
              <a:defRPr/>
            </a:pPr>
            <a:r>
              <a:rPr lang="en-US" sz="4000" dirty="0" smtClean="0">
                <a:solidFill>
                  <a:schemeClr val="tx1"/>
                </a:solidFill>
              </a:rPr>
              <a:t>DPS: $1,472,891</a:t>
            </a:r>
          </a:p>
          <a:p>
            <a:pPr lvl="1">
              <a:lnSpc>
                <a:spcPct val="150000"/>
              </a:lnSpc>
              <a:defRPr/>
            </a:pPr>
            <a:r>
              <a:rPr lang="en-US" sz="4000" dirty="0" smtClean="0">
                <a:solidFill>
                  <a:schemeClr val="tx1"/>
                </a:solidFill>
              </a:rPr>
              <a:t>Pre-K: $47,618</a:t>
            </a:r>
          </a:p>
          <a:p>
            <a:pPr lvl="1">
              <a:lnSpc>
                <a:spcPct val="150000"/>
              </a:lnSpc>
              <a:defRPr/>
            </a:pPr>
            <a:r>
              <a:rPr lang="en-US" sz="4000" dirty="0" smtClean="0">
                <a:solidFill>
                  <a:schemeClr val="tx1"/>
                </a:solidFill>
              </a:rPr>
              <a:t>Additional General Fund support: $301,701</a:t>
            </a:r>
          </a:p>
          <a:p>
            <a:pPr marL="0" indent="0">
              <a:buFont typeface="Wingdings" panose="05000000000000000000" pitchFamily="2" charset="2"/>
              <a:buNone/>
              <a:defRPr/>
            </a:pP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274638"/>
            <a:ext cx="10972800" cy="1143000"/>
          </a:xfrm>
        </p:spPr>
        <p:txBody>
          <a:bodyPr/>
          <a:lstStyle/>
          <a:p>
            <a:pPr>
              <a:defRPr/>
            </a:pPr>
            <a:r>
              <a:rPr lang="en-US" sz="4000" dirty="0" smtClean="0"/>
              <a:t>Durham Public Schools Funding</a:t>
            </a:r>
            <a:endParaRPr lang="en-US" sz="4000" dirty="0"/>
          </a:p>
        </p:txBody>
      </p:sp>
      <p:sp>
        <p:nvSpPr>
          <p:cNvPr id="81923" name="Content Placeholder 2"/>
          <p:cNvSpPr>
            <a:spLocks noGrp="1"/>
          </p:cNvSpPr>
          <p:nvPr>
            <p:ph idx="1"/>
          </p:nvPr>
        </p:nvSpPr>
        <p:spPr>
          <a:xfrm>
            <a:off x="774700" y="1417638"/>
            <a:ext cx="10972800" cy="3649662"/>
          </a:xfrm>
        </p:spPr>
        <p:txBody>
          <a:bodyPr/>
          <a:lstStyle/>
          <a:p>
            <a:pPr>
              <a:spcBef>
                <a:spcPct val="0"/>
              </a:spcBef>
            </a:pPr>
            <a:r>
              <a:rPr lang="en-US" altLang="en-US" sz="3200" dirty="0" smtClean="0">
                <a:solidFill>
                  <a:schemeClr val="tx1"/>
                </a:solidFill>
              </a:rPr>
              <a:t>Current expense: </a:t>
            </a:r>
            <a:r>
              <a:rPr lang="en-US" altLang="en-US" sz="3200" dirty="0" smtClean="0">
                <a:solidFill>
                  <a:schemeClr val="tx1"/>
                </a:solidFill>
                <a:cs typeface="Times New Roman" panose="02020603050405020304" pitchFamily="18" charset="0"/>
              </a:rPr>
              <a:t>$120,685,356</a:t>
            </a:r>
            <a:endParaRPr lang="en-US" altLang="en-US" sz="3200" dirty="0" smtClean="0">
              <a:solidFill>
                <a:schemeClr val="tx1"/>
              </a:solidFill>
            </a:endParaRPr>
          </a:p>
          <a:p>
            <a:pPr lvl="1">
              <a:spcBef>
                <a:spcPct val="0"/>
              </a:spcBef>
            </a:pPr>
            <a:r>
              <a:rPr lang="en-US" altLang="en-US" sz="3200" dirty="0" smtClean="0">
                <a:solidFill>
                  <a:schemeClr val="tx1"/>
                </a:solidFill>
              </a:rPr>
              <a:t>DPS: $120,218,568</a:t>
            </a:r>
          </a:p>
          <a:p>
            <a:pPr lvl="1">
              <a:spcBef>
                <a:spcPct val="0"/>
              </a:spcBef>
            </a:pPr>
            <a:r>
              <a:rPr lang="en-US" altLang="en-US" sz="3200" dirty="0" smtClean="0">
                <a:solidFill>
                  <a:schemeClr val="tx1"/>
                </a:solidFill>
              </a:rPr>
              <a:t>Pre-K: $466,788</a:t>
            </a:r>
          </a:p>
          <a:p>
            <a:pPr>
              <a:spcBef>
                <a:spcPct val="0"/>
              </a:spcBef>
            </a:pPr>
            <a:r>
              <a:rPr lang="en-US" altLang="en-US" sz="3200" dirty="0" smtClean="0">
                <a:solidFill>
                  <a:schemeClr val="tx1"/>
                </a:solidFill>
              </a:rPr>
              <a:t>DPS student projections</a:t>
            </a:r>
          </a:p>
          <a:p>
            <a:pPr lvl="1">
              <a:spcBef>
                <a:spcPct val="0"/>
              </a:spcBef>
            </a:pPr>
            <a:r>
              <a:rPr lang="en-US" altLang="en-US" sz="3200" dirty="0" smtClean="0">
                <a:solidFill>
                  <a:schemeClr val="tx1"/>
                </a:solidFill>
              </a:rPr>
              <a:t>DPS: 33,900 (250 expected growth)</a:t>
            </a:r>
          </a:p>
          <a:p>
            <a:pPr lvl="1">
              <a:spcBef>
                <a:spcPct val="0"/>
              </a:spcBef>
            </a:pPr>
            <a:r>
              <a:rPr lang="en-US" altLang="en-US" sz="3200" dirty="0" smtClean="0">
                <a:solidFill>
                  <a:schemeClr val="tx1"/>
                </a:solidFill>
              </a:rPr>
              <a:t>Charter: 5,424 (340 expected growth)</a:t>
            </a:r>
          </a:p>
          <a:p>
            <a:pPr lvl="1">
              <a:spcBef>
                <a:spcPct val="0"/>
              </a:spcBef>
            </a:pPr>
            <a:r>
              <a:rPr lang="en-US" altLang="en-US" sz="3200" dirty="0" smtClean="0">
                <a:solidFill>
                  <a:schemeClr val="tx1"/>
                </a:solidFill>
              </a:rPr>
              <a:t>Total: 39,324 (590 expected growth)</a:t>
            </a:r>
          </a:p>
          <a:p>
            <a:pPr>
              <a:spcBef>
                <a:spcPct val="0"/>
              </a:spcBef>
            </a:pPr>
            <a:r>
              <a:rPr lang="en-US" altLang="en-US" sz="3200" b="1" dirty="0" smtClean="0">
                <a:solidFill>
                  <a:schemeClr val="tx1"/>
                </a:solidFill>
              </a:rPr>
              <a:t>Per pupil funding: $3,069 per pupil</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809625" y="0"/>
            <a:ext cx="10515600" cy="1325563"/>
          </a:xfrm>
        </p:spPr>
        <p:txBody>
          <a:bodyPr/>
          <a:lstStyle/>
          <a:p>
            <a:pPr algn="ctr" eaLnBrk="1" hangingPunct="1"/>
            <a:r>
              <a:rPr lang="en-US" altLang="en-US" sz="3200" b="1" dirty="0" smtClean="0">
                <a:solidFill>
                  <a:srgbClr val="3580BB"/>
                </a:solidFill>
                <a:latin typeface="Avenir LT Std 55 Roman" pitchFamily="34" charset="0"/>
              </a:rPr>
              <a:t>Over 12 years, DPS has spent $162 million more than the next nearest peer county (per pupil funding).</a:t>
            </a:r>
          </a:p>
        </p:txBody>
      </p:sp>
      <p:graphicFrame>
        <p:nvGraphicFramePr>
          <p:cNvPr id="6" name="Chart 5"/>
          <p:cNvGraphicFramePr>
            <a:graphicFrameLocks/>
          </p:cNvGraphicFramePr>
          <p:nvPr/>
        </p:nvGraphicFramePr>
        <p:xfrm>
          <a:off x="137160" y="742950"/>
          <a:ext cx="11852909" cy="611505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a:grpSpLocks/>
          </p:cNvGrpSpPr>
          <p:nvPr/>
        </p:nvGrpSpPr>
        <p:grpSpPr bwMode="auto">
          <a:xfrm>
            <a:off x="2925763" y="2500313"/>
            <a:ext cx="2514600" cy="1077912"/>
            <a:chOff x="2926080" y="2499598"/>
            <a:chExt cx="2514600" cy="1077992"/>
          </a:xfrm>
        </p:grpSpPr>
        <p:cxnSp>
          <p:nvCxnSpPr>
            <p:cNvPr id="4" name="Straight Arrow Connector 3"/>
            <p:cNvCxnSpPr/>
            <p:nvPr/>
          </p:nvCxnSpPr>
          <p:spPr>
            <a:xfrm>
              <a:off x="3745230" y="2869512"/>
              <a:ext cx="1695450" cy="70807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82956" name="TextBox 4"/>
            <p:cNvSpPr txBox="1">
              <a:spLocks noChangeArrowheads="1"/>
            </p:cNvSpPr>
            <p:nvPr/>
          </p:nvSpPr>
          <p:spPr bwMode="auto">
            <a:xfrm>
              <a:off x="2926080" y="2499598"/>
              <a:ext cx="1774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rgbClr val="000000"/>
                  </a:solidFill>
                </a:rPr>
                <a:t>Mecklenburg Co.</a:t>
              </a:r>
            </a:p>
          </p:txBody>
        </p:sp>
      </p:grpSp>
      <p:grpSp>
        <p:nvGrpSpPr>
          <p:cNvPr id="12" name="Group 11"/>
          <p:cNvGrpSpPr>
            <a:grpSpLocks/>
          </p:cNvGrpSpPr>
          <p:nvPr/>
        </p:nvGrpSpPr>
        <p:grpSpPr bwMode="auto">
          <a:xfrm>
            <a:off x="4702175" y="1960563"/>
            <a:ext cx="2452688" cy="1136650"/>
            <a:chOff x="4702592" y="1960602"/>
            <a:chExt cx="2452588" cy="1136928"/>
          </a:xfrm>
        </p:grpSpPr>
        <p:cxnSp>
          <p:nvCxnSpPr>
            <p:cNvPr id="8" name="Straight Arrow Connector 7"/>
            <p:cNvCxnSpPr/>
            <p:nvPr/>
          </p:nvCxnSpPr>
          <p:spPr>
            <a:xfrm>
              <a:off x="5521709" y="2330579"/>
              <a:ext cx="1633471" cy="76695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82954" name="TextBox 8"/>
            <p:cNvSpPr txBox="1">
              <a:spLocks noChangeArrowheads="1"/>
            </p:cNvSpPr>
            <p:nvPr/>
          </p:nvSpPr>
          <p:spPr bwMode="auto">
            <a:xfrm>
              <a:off x="4702592" y="1960602"/>
              <a:ext cx="1816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rgbClr val="000000"/>
                  </a:solidFill>
                </a:rPr>
                <a:t>New Hanover Co.</a:t>
              </a:r>
            </a:p>
          </p:txBody>
        </p:sp>
      </p:grpSp>
      <p:grpSp>
        <p:nvGrpSpPr>
          <p:cNvPr id="13" name="Group 12"/>
          <p:cNvGrpSpPr>
            <a:grpSpLocks/>
          </p:cNvGrpSpPr>
          <p:nvPr/>
        </p:nvGrpSpPr>
        <p:grpSpPr bwMode="auto">
          <a:xfrm>
            <a:off x="8389938" y="1622425"/>
            <a:ext cx="1497012" cy="1246188"/>
            <a:chOff x="4843236" y="1960602"/>
            <a:chExt cx="1496604" cy="1476792"/>
          </a:xfrm>
        </p:grpSpPr>
        <p:cxnSp>
          <p:nvCxnSpPr>
            <p:cNvPr id="14" name="Straight Arrow Connector 13"/>
            <p:cNvCxnSpPr/>
            <p:nvPr/>
          </p:nvCxnSpPr>
          <p:spPr>
            <a:xfrm>
              <a:off x="5522501" y="2329330"/>
              <a:ext cx="817339" cy="110806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82952" name="TextBox 14"/>
            <p:cNvSpPr txBox="1">
              <a:spLocks noChangeArrowheads="1"/>
            </p:cNvSpPr>
            <p:nvPr/>
          </p:nvSpPr>
          <p:spPr bwMode="auto">
            <a:xfrm>
              <a:off x="4843236" y="1960602"/>
              <a:ext cx="1345240" cy="43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rgbClr val="000000"/>
                  </a:solidFill>
                </a:rPr>
                <a:t>$162 million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88925"/>
            <a:ext cx="10972800" cy="1143000"/>
          </a:xfrm>
        </p:spPr>
        <p:txBody>
          <a:bodyPr/>
          <a:lstStyle/>
          <a:p>
            <a:pPr>
              <a:defRPr/>
            </a:pPr>
            <a:r>
              <a:rPr lang="en-US" sz="3600" dirty="0" smtClean="0"/>
              <a:t>NC Report Card Data – Dept. of Public Instruction</a:t>
            </a:r>
            <a:endParaRPr lang="en-US" sz="3600" dirty="0"/>
          </a:p>
        </p:txBody>
      </p:sp>
      <p:graphicFrame>
        <p:nvGraphicFramePr>
          <p:cNvPr id="10" name="Chart 9"/>
          <p:cNvGraphicFramePr>
            <a:graphicFrameLocks/>
          </p:cNvGraphicFramePr>
          <p:nvPr/>
        </p:nvGraphicFramePr>
        <p:xfrm>
          <a:off x="876300" y="1056289"/>
          <a:ext cx="10427576" cy="5391807"/>
        </p:xfrm>
        <a:graphic>
          <a:graphicData uri="http://schemas.openxmlformats.org/drawingml/2006/chart">
            <c:chart xmlns:c="http://schemas.openxmlformats.org/drawingml/2006/chart" xmlns:r="http://schemas.openxmlformats.org/officeDocument/2006/relationships" r:id="rId3"/>
          </a:graphicData>
        </a:graphic>
      </p:graphicFrame>
      <p:sp>
        <p:nvSpPr>
          <p:cNvPr id="86020" name="TextBox 2"/>
          <p:cNvSpPr txBox="1">
            <a:spLocks noChangeArrowheads="1"/>
          </p:cNvSpPr>
          <p:nvPr/>
        </p:nvSpPr>
        <p:spPr bwMode="auto">
          <a:xfrm>
            <a:off x="6781800" y="6550223"/>
            <a:ext cx="5410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r>
              <a:rPr lang="en-US" altLang="en-US" sz="1400" dirty="0">
                <a:latin typeface="Calibri" panose="020F0502020204030204" pitchFamily="34" charset="0"/>
              </a:rPr>
              <a:t>Source: </a:t>
            </a:r>
            <a:r>
              <a:rPr lang="en-US" altLang="en-US" sz="1400" dirty="0" smtClean="0">
                <a:latin typeface="Calibri" panose="020F0502020204030204" pitchFamily="34" charset="0"/>
              </a:rPr>
              <a:t>NC Department of Public Instruction, FY 2013-14 Report Cards</a:t>
            </a:r>
            <a:endParaRPr lang="en-US" altLang="en-US" sz="14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300038"/>
            <a:ext cx="12001500" cy="1143000"/>
          </a:xfrm>
        </p:spPr>
        <p:txBody>
          <a:bodyPr/>
          <a:lstStyle/>
          <a:p>
            <a:pPr>
              <a:defRPr/>
            </a:pPr>
            <a:r>
              <a:rPr lang="en-US" sz="3600" dirty="0"/>
              <a:t>NC Report Card Data – Dept. of Public Instruction</a:t>
            </a:r>
          </a:p>
        </p:txBody>
      </p:sp>
      <p:pic>
        <p:nvPicPr>
          <p:cNvPr id="87043"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20800"/>
            <a:ext cx="1030605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6632575" y="6550223"/>
            <a:ext cx="5410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r>
              <a:rPr lang="en-US" altLang="en-US" sz="1400" dirty="0">
                <a:latin typeface="Calibri" panose="020F0502020204030204" pitchFamily="34" charset="0"/>
              </a:rPr>
              <a:t>Source: </a:t>
            </a:r>
            <a:r>
              <a:rPr lang="en-US" altLang="en-US" sz="1400" dirty="0" smtClean="0">
                <a:latin typeface="Calibri" panose="020F0502020204030204" pitchFamily="34" charset="0"/>
              </a:rPr>
              <a:t>NC Department of Public Instruction, FY 2013-14 Report Cards</a:t>
            </a:r>
            <a:endParaRPr lang="en-US" altLang="en-US" sz="14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279400"/>
            <a:ext cx="10972800" cy="1143000"/>
          </a:xfrm>
        </p:spPr>
        <p:txBody>
          <a:bodyPr/>
          <a:lstStyle/>
          <a:p>
            <a:pPr>
              <a:defRPr/>
            </a:pPr>
            <a:r>
              <a:rPr lang="en-US" sz="4000" dirty="0" smtClean="0"/>
              <a:t>Overall End of 3</a:t>
            </a:r>
            <a:r>
              <a:rPr lang="en-US" sz="4000" baseline="30000" dirty="0" smtClean="0"/>
              <a:t>rd</a:t>
            </a:r>
            <a:r>
              <a:rPr lang="en-US" sz="4000" dirty="0" smtClean="0"/>
              <a:t> Grade Proficiency</a:t>
            </a:r>
            <a:endParaRPr lang="en-US" sz="4000" dirty="0"/>
          </a:p>
        </p:txBody>
      </p:sp>
      <p:graphicFrame>
        <p:nvGraphicFramePr>
          <p:cNvPr id="7" name="Chart 6"/>
          <p:cNvGraphicFramePr>
            <a:graphicFrameLocks/>
          </p:cNvGraphicFramePr>
          <p:nvPr/>
        </p:nvGraphicFramePr>
        <p:xfrm>
          <a:off x="809467" y="1397026"/>
          <a:ext cx="10553077" cy="4997984"/>
        </p:xfrm>
        <a:graphic>
          <a:graphicData uri="http://schemas.openxmlformats.org/drawingml/2006/chart">
            <c:chart xmlns:c="http://schemas.openxmlformats.org/drawingml/2006/chart" xmlns:r="http://schemas.openxmlformats.org/officeDocument/2006/relationships" r:id="rId3"/>
          </a:graphicData>
        </a:graphic>
      </p:graphicFrame>
      <p:sp>
        <p:nvSpPr>
          <p:cNvPr id="88068" name="TextBox 3"/>
          <p:cNvSpPr txBox="1">
            <a:spLocks noChangeArrowheads="1"/>
          </p:cNvSpPr>
          <p:nvPr/>
        </p:nvSpPr>
        <p:spPr bwMode="auto">
          <a:xfrm>
            <a:off x="7642225" y="6386513"/>
            <a:ext cx="373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r>
              <a:rPr lang="en-US" altLang="en-US" dirty="0">
                <a:latin typeface="Calibri" panose="020F0502020204030204" pitchFamily="34" charset="0"/>
              </a:rPr>
              <a:t>Source: DPI Report Cards 13-14</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025" y="266700"/>
            <a:ext cx="10972800" cy="1143000"/>
          </a:xfrm>
        </p:spPr>
        <p:txBody>
          <a:bodyPr/>
          <a:lstStyle/>
          <a:p>
            <a:pPr>
              <a:defRPr/>
            </a:pPr>
            <a:r>
              <a:rPr lang="en-US" sz="4000" dirty="0" smtClean="0"/>
              <a:t>Overall End of 5</a:t>
            </a:r>
            <a:r>
              <a:rPr lang="en-US" sz="4000" baseline="30000" dirty="0" smtClean="0"/>
              <a:t>th</a:t>
            </a:r>
            <a:r>
              <a:rPr lang="en-US" sz="4000" dirty="0" smtClean="0"/>
              <a:t> Grade Proficiency</a:t>
            </a:r>
            <a:endParaRPr lang="en-US" sz="4000" dirty="0"/>
          </a:p>
        </p:txBody>
      </p:sp>
      <p:graphicFrame>
        <p:nvGraphicFramePr>
          <p:cNvPr id="6" name="Chart 5"/>
          <p:cNvGraphicFramePr>
            <a:graphicFrameLocks/>
          </p:cNvGraphicFramePr>
          <p:nvPr/>
        </p:nvGraphicFramePr>
        <p:xfrm>
          <a:off x="847834" y="1172052"/>
          <a:ext cx="10708290" cy="5179125"/>
        </p:xfrm>
        <a:graphic>
          <a:graphicData uri="http://schemas.openxmlformats.org/drawingml/2006/chart">
            <c:chart xmlns:c="http://schemas.openxmlformats.org/drawingml/2006/chart" xmlns:r="http://schemas.openxmlformats.org/officeDocument/2006/relationships" r:id="rId3"/>
          </a:graphicData>
        </a:graphic>
      </p:graphicFrame>
      <p:sp>
        <p:nvSpPr>
          <p:cNvPr id="89092" name="TextBox 3"/>
          <p:cNvSpPr txBox="1">
            <a:spLocks noChangeArrowheads="1"/>
          </p:cNvSpPr>
          <p:nvPr/>
        </p:nvSpPr>
        <p:spPr bwMode="auto">
          <a:xfrm>
            <a:off x="7656513" y="6332538"/>
            <a:ext cx="373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r>
              <a:rPr lang="en-US" altLang="en-US" dirty="0">
                <a:latin typeface="Calibri" panose="020F0502020204030204" pitchFamily="34" charset="0"/>
              </a:rPr>
              <a:t>Source: DPI Report Cards 13-14</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7400" y="301625"/>
            <a:ext cx="10972800" cy="1143000"/>
          </a:xfrm>
        </p:spPr>
        <p:txBody>
          <a:bodyPr/>
          <a:lstStyle/>
          <a:p>
            <a:pPr>
              <a:defRPr/>
            </a:pPr>
            <a:r>
              <a:rPr lang="en-US" sz="3600" b="1" dirty="0" smtClean="0">
                <a:solidFill>
                  <a:schemeClr val="accent3">
                    <a:lumMod val="75000"/>
                  </a:schemeClr>
                </a:solidFill>
              </a:rPr>
              <a:t>NC Report Card Data – Dept. of Public Instruction</a:t>
            </a:r>
            <a:endParaRPr lang="en-US" sz="3600" b="1" dirty="0">
              <a:solidFill>
                <a:schemeClr val="accent3">
                  <a:lumMod val="75000"/>
                </a:schemeClr>
              </a:solidFill>
            </a:endParaRPr>
          </a:p>
        </p:txBody>
      </p:sp>
      <p:graphicFrame>
        <p:nvGraphicFramePr>
          <p:cNvPr id="7" name="Table 6"/>
          <p:cNvGraphicFramePr>
            <a:graphicFrameLocks noGrp="1"/>
          </p:cNvGraphicFramePr>
          <p:nvPr/>
        </p:nvGraphicFramePr>
        <p:xfrm>
          <a:off x="915988" y="1381125"/>
          <a:ext cx="10633075" cy="4987928"/>
        </p:xfrm>
        <a:graphic>
          <a:graphicData uri="http://schemas.openxmlformats.org/drawingml/2006/table">
            <a:tbl>
              <a:tblPr/>
              <a:tblGrid>
                <a:gridCol w="2764598"/>
                <a:gridCol w="2466876"/>
                <a:gridCol w="3360051"/>
                <a:gridCol w="2041550"/>
              </a:tblGrid>
              <a:tr h="623491">
                <a:tc gridSpan="4">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b="1" u="none" strike="noStrike" dirty="0" smtClean="0">
                          <a:effectLst/>
                        </a:rPr>
                        <a:t>Annual Measurable Objectives</a:t>
                      </a:r>
                      <a:endParaRPr lang="en-US" sz="3200" b="1"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D53"/>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r>
              <a:tr h="623491">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fontAlgn="b"/>
                      <a:r>
                        <a:rPr lang="en-US" sz="3200" b="1" u="none" strike="noStrike" dirty="0">
                          <a:effectLst/>
                        </a:rPr>
                        <a:t>County</a:t>
                      </a:r>
                      <a:endParaRPr lang="en-US" sz="3200" b="1"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D53"/>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b="1" u="none" strike="noStrike" dirty="0">
                          <a:effectLst/>
                        </a:rPr>
                        <a:t>Targets Met</a:t>
                      </a:r>
                      <a:endParaRPr lang="en-US" sz="3200" b="1"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D53"/>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b="1" u="none" strike="noStrike" dirty="0">
                          <a:effectLst/>
                        </a:rPr>
                        <a:t>Targets Assigned</a:t>
                      </a:r>
                      <a:endParaRPr lang="en-US" sz="3200" b="1"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D53"/>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b="1" u="none" strike="noStrike" dirty="0">
                          <a:effectLst/>
                        </a:rPr>
                        <a:t>% Met</a:t>
                      </a:r>
                      <a:endParaRPr lang="en-US" sz="3200" b="1"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D53"/>
                    </a:solidFill>
                  </a:tcPr>
                </a:tc>
              </a:tr>
              <a:tr h="623491">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fontAlgn="b"/>
                      <a:r>
                        <a:rPr lang="en-US" sz="3200" u="none" strike="noStrike" dirty="0">
                          <a:solidFill>
                            <a:schemeClr val="bg1"/>
                          </a:solidFill>
                          <a:effectLst/>
                        </a:rPr>
                        <a:t>Durham</a:t>
                      </a:r>
                      <a:endParaRPr lang="en-US" sz="3200" b="0" i="0" u="none" strike="noStrike" dirty="0">
                        <a:solidFill>
                          <a:schemeClr val="bg1"/>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80BB"/>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solidFill>
                            <a:schemeClr val="bg1"/>
                          </a:solidFill>
                          <a:effectLst/>
                        </a:rPr>
                        <a:t>109</a:t>
                      </a:r>
                      <a:endParaRPr lang="en-US" sz="3200" b="0" i="0" u="none" strike="noStrike" dirty="0">
                        <a:solidFill>
                          <a:schemeClr val="bg1"/>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80BB"/>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solidFill>
                            <a:schemeClr val="bg1"/>
                          </a:solidFill>
                          <a:effectLst/>
                        </a:rPr>
                        <a:t>188</a:t>
                      </a:r>
                      <a:endParaRPr lang="en-US" sz="3200" b="0" i="0" u="none" strike="noStrike" dirty="0">
                        <a:solidFill>
                          <a:schemeClr val="bg1"/>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80BB"/>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solidFill>
                            <a:schemeClr val="bg1"/>
                          </a:solidFill>
                          <a:effectLst/>
                        </a:rPr>
                        <a:t>58.0%</a:t>
                      </a:r>
                      <a:endParaRPr lang="en-US" sz="3200" b="0" i="0" u="none" strike="noStrike" dirty="0">
                        <a:solidFill>
                          <a:schemeClr val="bg1"/>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80BB"/>
                    </a:solidFill>
                  </a:tcPr>
                </a:tc>
              </a:tr>
              <a:tr h="623491">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fontAlgn="b"/>
                      <a:r>
                        <a:rPr lang="en-US" sz="3200" u="none" strike="noStrike" dirty="0">
                          <a:effectLst/>
                        </a:rPr>
                        <a:t>Forsyth</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133</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188</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70.7%</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623491">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fontAlgn="b"/>
                      <a:r>
                        <a:rPr lang="en-US" sz="3200" u="none" strike="noStrike" dirty="0">
                          <a:effectLst/>
                        </a:rPr>
                        <a:t>Guilford</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135</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208</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64.9%</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623491">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fontAlgn="b"/>
                      <a:r>
                        <a:rPr lang="en-US" sz="3200" u="none" strike="noStrike" dirty="0">
                          <a:effectLst/>
                        </a:rPr>
                        <a:t>Mecklenburg</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159</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205</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77.6%</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623491">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fontAlgn="b"/>
                      <a:r>
                        <a:rPr lang="en-US" sz="3200" u="none" strike="noStrike" dirty="0">
                          <a:effectLst/>
                        </a:rPr>
                        <a:t>New Hanover</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144</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169</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85.2%</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623491">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l" fontAlgn="b"/>
                      <a:r>
                        <a:rPr lang="en-US" sz="3200" u="none" strike="noStrike" dirty="0">
                          <a:effectLst/>
                        </a:rPr>
                        <a:t>Wake</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155</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206</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fontAlgn="b"/>
                      <a:r>
                        <a:rPr lang="en-US" sz="3200" u="none" strike="noStrike" dirty="0">
                          <a:effectLst/>
                        </a:rPr>
                        <a:t>75.2%</a:t>
                      </a:r>
                      <a:endParaRPr lang="en-US" sz="3200" b="0" i="0" u="none" strike="noStrike" dirty="0">
                        <a:solidFill>
                          <a:srgbClr val="000000"/>
                        </a:solidFill>
                        <a:effectLst/>
                        <a:latin typeface="Calibri" panose="020F0502020204030204" pitchFamily="34" charset="0"/>
                      </a:endParaRPr>
                    </a:p>
                  </a:txBody>
                  <a:tcPr marL="45716" marR="45716" marT="45717" marB="4571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274638"/>
            <a:ext cx="10972800" cy="1143000"/>
          </a:xfrm>
        </p:spPr>
        <p:txBody>
          <a:bodyPr/>
          <a:lstStyle/>
          <a:p>
            <a:pPr>
              <a:defRPr/>
            </a:pPr>
            <a:r>
              <a:rPr lang="en-US" sz="4400" dirty="0" smtClean="0">
                <a:solidFill>
                  <a:schemeClr val="bg1"/>
                </a:solidFill>
              </a:rPr>
              <a:t>Budget Highlights: </a:t>
            </a:r>
            <a:r>
              <a:rPr lang="en-US" dirty="0">
                <a:solidFill>
                  <a:schemeClr val="bg1"/>
                </a:solidFill>
              </a:rPr>
              <a:t>	</a:t>
            </a:r>
          </a:p>
        </p:txBody>
      </p:sp>
      <p:sp>
        <p:nvSpPr>
          <p:cNvPr id="92163" name="Content Placeholder 2"/>
          <p:cNvSpPr>
            <a:spLocks noGrp="1"/>
          </p:cNvSpPr>
          <p:nvPr>
            <p:ph idx="1"/>
          </p:nvPr>
        </p:nvSpPr>
        <p:spPr>
          <a:xfrm>
            <a:off x="774700" y="1541463"/>
            <a:ext cx="11553825" cy="3651250"/>
          </a:xfrm>
        </p:spPr>
        <p:txBody>
          <a:bodyPr/>
          <a:lstStyle/>
          <a:p>
            <a:pPr marL="0" indent="0">
              <a:spcBef>
                <a:spcPct val="0"/>
              </a:spcBef>
              <a:buFont typeface="Wingdings" panose="05000000000000000000" pitchFamily="2" charset="2"/>
              <a:buNone/>
            </a:pPr>
            <a:r>
              <a:rPr lang="en-US" altLang="en-US" sz="4800" b="1" dirty="0" smtClean="0">
                <a:solidFill>
                  <a:schemeClr val="bg1"/>
                </a:solidFill>
              </a:rPr>
              <a:t>Goal 2:  Health and Well-being for All</a:t>
            </a:r>
          </a:p>
        </p:txBody>
      </p:sp>
      <p:sp>
        <p:nvSpPr>
          <p:cNvPr id="92164" name="Rectangle 8"/>
          <p:cNvSpPr>
            <a:spLocks noChangeArrowheads="1"/>
          </p:cNvSpPr>
          <p:nvPr/>
        </p:nvSpPr>
        <p:spPr bwMode="auto">
          <a:xfrm>
            <a:off x="774700" y="536575"/>
            <a:ext cx="11301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r>
              <a:rPr lang="en-US" altLang="en-US" sz="3200" b="1" dirty="0">
                <a:solidFill>
                  <a:srgbClr val="3580BB"/>
                </a:solidFill>
              </a:rPr>
              <a:t>Goal 1: Community and Family Prosperity and Enrichment </a:t>
            </a:r>
          </a:p>
        </p:txBody>
      </p:sp>
      <p:sp>
        <p:nvSpPr>
          <p:cNvPr id="6" name="Content Placeholder 2"/>
          <p:cNvSpPr txBox="1">
            <a:spLocks/>
          </p:cNvSpPr>
          <p:nvPr/>
        </p:nvSpPr>
        <p:spPr bwMode="auto">
          <a:xfrm>
            <a:off x="774700" y="1384300"/>
            <a:ext cx="109728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lvl1pPr marL="455613" indent="-455613" algn="l" defTabSz="1217613" rtl="0" eaLnBrk="0" fontAlgn="base" hangingPunct="0">
              <a:lnSpc>
                <a:spcPct val="114000"/>
              </a:lnSpc>
              <a:spcBef>
                <a:spcPts val="0"/>
              </a:spcBef>
              <a:spcAft>
                <a:spcPct val="0"/>
              </a:spcAft>
              <a:buFont typeface="Wingdings" panose="05000000000000000000" pitchFamily="2" charset="2"/>
              <a:buChar char="§"/>
              <a:defRPr sz="2400" kern="1200">
                <a:solidFill>
                  <a:schemeClr val="accent1"/>
                </a:solidFill>
                <a:latin typeface="Calibri" panose="020F0502020204030204" pitchFamily="34" charset="0"/>
                <a:ea typeface="+mn-ea"/>
                <a:cs typeface="Arial" pitchFamily="34" charset="0"/>
              </a:defRPr>
            </a:lvl1pPr>
            <a:lvl2pPr marL="952500" indent="-342900" algn="l" defTabSz="1217613" rtl="0" eaLnBrk="0" fontAlgn="base" hangingPunct="0">
              <a:lnSpc>
                <a:spcPct val="114000"/>
              </a:lnSpc>
              <a:spcBef>
                <a:spcPts val="0"/>
              </a:spcBef>
              <a:spcAft>
                <a:spcPct val="0"/>
              </a:spcAft>
              <a:buFont typeface="Arial" panose="020B0604020202020204" pitchFamily="34" charset="0"/>
              <a:buChar char="•"/>
              <a:defRPr sz="2400" kern="1200">
                <a:solidFill>
                  <a:schemeClr val="accent1"/>
                </a:solidFill>
                <a:latin typeface="Calibri" panose="020F0502020204030204" pitchFamily="34" charset="0"/>
                <a:ea typeface="+mn-ea"/>
                <a:cs typeface="Arial" pitchFamily="34" charset="0"/>
              </a:defRPr>
            </a:lvl2pPr>
            <a:lvl3pPr marL="1562100" indent="-342900" algn="l" defTabSz="1217613" rtl="0" eaLnBrk="0" fontAlgn="base" hangingPunct="0">
              <a:lnSpc>
                <a:spcPct val="114000"/>
              </a:lnSpc>
              <a:spcBef>
                <a:spcPts val="0"/>
              </a:spcBef>
              <a:spcAft>
                <a:spcPct val="0"/>
              </a:spcAft>
              <a:buSzPct val="50000"/>
              <a:buFont typeface="Courier New" panose="02070309020205020404" pitchFamily="49" charset="0"/>
              <a:buChar char="o"/>
              <a:defRPr sz="2400" kern="1200">
                <a:solidFill>
                  <a:schemeClr val="accent1"/>
                </a:solidFill>
                <a:latin typeface="Calibri" panose="020F0502020204030204" pitchFamily="34" charset="0"/>
                <a:ea typeface="+mn-ea"/>
                <a:cs typeface="Arial" pitchFamily="34" charset="0"/>
              </a:defRPr>
            </a:lvl3pPr>
            <a:lvl4pPr marL="2132013" indent="-303213" algn="l" defTabSz="1217613" rtl="0" eaLnBrk="0" fontAlgn="base" hangingPunct="0">
              <a:lnSpc>
                <a:spcPct val="114000"/>
              </a:lnSpc>
              <a:spcBef>
                <a:spcPts val="0"/>
              </a:spcBef>
              <a:spcAft>
                <a:spcPct val="0"/>
              </a:spcAft>
              <a:buFont typeface="Arial" panose="020B0604020202020204" pitchFamily="34" charset="0"/>
              <a:buChar char="–"/>
              <a:defRPr sz="2400" kern="1200">
                <a:solidFill>
                  <a:schemeClr val="accent1"/>
                </a:solidFill>
                <a:latin typeface="Calibri" panose="020F0502020204030204" pitchFamily="34" charset="0"/>
                <a:ea typeface="+mn-ea"/>
                <a:cs typeface="Arial" pitchFamily="34" charset="0"/>
              </a:defRPr>
            </a:lvl4pPr>
            <a:lvl5pPr marL="2741613" indent="-303213" algn="l" defTabSz="1217613" rtl="0" eaLnBrk="0" fontAlgn="base" hangingPunct="0">
              <a:spcBef>
                <a:spcPct val="20000"/>
              </a:spcBef>
              <a:spcAft>
                <a:spcPct val="0"/>
              </a:spcAft>
              <a:buFont typeface="Arial" panose="020B0604020202020204" pitchFamily="34" charset="0"/>
              <a:buChar char="»"/>
              <a:defRPr sz="2400" kern="1200">
                <a:solidFill>
                  <a:schemeClr val="accent1"/>
                </a:solidFill>
                <a:latin typeface="Calibri" panose="020F0502020204030204"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25000"/>
              </a:lnSpc>
              <a:spcBef>
                <a:spcPct val="0"/>
              </a:spcBef>
              <a:defRPr/>
            </a:pPr>
            <a:r>
              <a:rPr lang="en-US" sz="3600" b="1" dirty="0">
                <a:solidFill>
                  <a:srgbClr val="3580BB"/>
                </a:solidFill>
              </a:rPr>
              <a:t>Durham Technical Community </a:t>
            </a:r>
            <a:r>
              <a:rPr lang="en-US" sz="3600" b="1" dirty="0" smtClean="0">
                <a:solidFill>
                  <a:srgbClr val="3580BB"/>
                </a:solidFill>
              </a:rPr>
              <a:t>College</a:t>
            </a:r>
          </a:p>
          <a:p>
            <a:pPr lvl="1">
              <a:lnSpc>
                <a:spcPct val="125000"/>
              </a:lnSpc>
              <a:spcBef>
                <a:spcPct val="0"/>
              </a:spcBef>
              <a:defRPr/>
            </a:pPr>
            <a:r>
              <a:rPr lang="en-US" altLang="en-US" sz="3600" b="1" dirty="0" smtClean="0">
                <a:solidFill>
                  <a:schemeClr val="tx1"/>
                </a:solidFill>
              </a:rPr>
              <a:t>$196,430 increase in Article 46 sales tax revenue.</a:t>
            </a:r>
          </a:p>
          <a:p>
            <a:pPr marL="609600" lvl="1" indent="0">
              <a:lnSpc>
                <a:spcPct val="125000"/>
              </a:lnSpc>
              <a:spcBef>
                <a:spcPct val="0"/>
              </a:spcBef>
              <a:buFont typeface="Arial" panose="020B0604020202020204" pitchFamily="34" charset="0"/>
              <a:buNone/>
              <a:defRPr/>
            </a:pPr>
            <a:endParaRPr lang="en-US" altLang="en-US" sz="1400" dirty="0" smtClean="0"/>
          </a:p>
          <a:p>
            <a:pPr>
              <a:lnSpc>
                <a:spcPct val="125000"/>
              </a:lnSpc>
              <a:spcBef>
                <a:spcPct val="0"/>
              </a:spcBef>
              <a:defRPr/>
            </a:pPr>
            <a:r>
              <a:rPr lang="en-US" altLang="en-US" sz="3600" b="1" dirty="0" smtClean="0">
                <a:solidFill>
                  <a:srgbClr val="3580BB"/>
                </a:solidFill>
              </a:rPr>
              <a:t>Libraries</a:t>
            </a:r>
          </a:p>
          <a:p>
            <a:pPr lvl="1">
              <a:lnSpc>
                <a:spcPct val="125000"/>
              </a:lnSpc>
              <a:spcBef>
                <a:spcPct val="0"/>
              </a:spcBef>
              <a:defRPr/>
            </a:pPr>
            <a:r>
              <a:rPr lang="en-US" sz="3600" b="1" dirty="0">
                <a:solidFill>
                  <a:schemeClr val="tx1"/>
                </a:solidFill>
              </a:rPr>
              <a:t>$210,000 </a:t>
            </a:r>
            <a:r>
              <a:rPr lang="en-US" sz="3600" b="1" dirty="0" smtClean="0">
                <a:solidFill>
                  <a:schemeClr val="tx1"/>
                </a:solidFill>
              </a:rPr>
              <a:t>technology van (mobile </a:t>
            </a:r>
            <a:r>
              <a:rPr lang="en-US" sz="3600" b="1" dirty="0">
                <a:solidFill>
                  <a:schemeClr val="tx1"/>
                </a:solidFill>
              </a:rPr>
              <a:t>o</a:t>
            </a:r>
            <a:r>
              <a:rPr lang="en-US" sz="3600" b="1" dirty="0" smtClean="0">
                <a:solidFill>
                  <a:schemeClr val="tx1"/>
                </a:solidFill>
              </a:rPr>
              <a:t>utreach)</a:t>
            </a:r>
          </a:p>
          <a:p>
            <a:pPr lvl="1">
              <a:lnSpc>
                <a:spcPct val="125000"/>
              </a:lnSpc>
              <a:spcBef>
                <a:spcPct val="0"/>
              </a:spcBef>
              <a:defRPr/>
            </a:pPr>
            <a:endParaRPr lang="en-US" sz="1600" b="1" dirty="0" smtClean="0"/>
          </a:p>
          <a:p>
            <a:pPr>
              <a:lnSpc>
                <a:spcPct val="125000"/>
              </a:lnSpc>
              <a:spcBef>
                <a:spcPct val="0"/>
              </a:spcBef>
              <a:defRPr/>
            </a:pPr>
            <a:r>
              <a:rPr lang="en-US" altLang="en-US" sz="3600" b="1" dirty="0" smtClean="0">
                <a:solidFill>
                  <a:srgbClr val="3580BB"/>
                </a:solidFill>
              </a:rPr>
              <a:t>Museum of Life and Science</a:t>
            </a:r>
            <a:endParaRPr lang="en-US" altLang="en-US" sz="3600" b="1" dirty="0">
              <a:solidFill>
                <a:srgbClr val="3580BB"/>
              </a:solidFill>
            </a:endParaRPr>
          </a:p>
          <a:p>
            <a:pPr lvl="1">
              <a:lnSpc>
                <a:spcPct val="125000"/>
              </a:lnSpc>
              <a:spcBef>
                <a:spcPct val="0"/>
              </a:spcBef>
              <a:defRPr/>
            </a:pPr>
            <a:r>
              <a:rPr lang="en-US" sz="3600" b="1" dirty="0" smtClean="0">
                <a:solidFill>
                  <a:schemeClr val="tx1"/>
                </a:solidFill>
              </a:rPr>
              <a:t>$88,997 to support operating expense increases</a:t>
            </a:r>
          </a:p>
          <a:p>
            <a:pPr marL="609600" lvl="1" indent="0">
              <a:lnSpc>
                <a:spcPct val="125000"/>
              </a:lnSpc>
              <a:spcBef>
                <a:spcPct val="0"/>
              </a:spcBef>
              <a:buFont typeface="Arial" panose="020B0604020202020204" pitchFamily="34" charset="0"/>
              <a:buNone/>
              <a:defRPr/>
            </a:pPr>
            <a:endParaRPr lang="en-US" sz="3600" b="1" dirty="0" smtClean="0"/>
          </a:p>
          <a:p>
            <a:pPr lvl="1">
              <a:lnSpc>
                <a:spcPct val="125000"/>
              </a:lnSpc>
              <a:spcBef>
                <a:spcPct val="0"/>
              </a:spcBef>
              <a:defRPr/>
            </a:pPr>
            <a:endParaRPr lang="en-US" sz="36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287338"/>
            <a:ext cx="11417300" cy="1143000"/>
          </a:xfrm>
        </p:spPr>
        <p:txBody>
          <a:bodyPr/>
          <a:lstStyle/>
          <a:p>
            <a:pPr>
              <a:defRPr/>
            </a:pPr>
            <a:r>
              <a:rPr lang="en-US" sz="4000" dirty="0" smtClean="0"/>
              <a:t>FY 2015-16 Manager’s Recommended Budget</a:t>
            </a:r>
            <a:endParaRPr lang="en-US" sz="4000" dirty="0"/>
          </a:p>
        </p:txBody>
      </p:sp>
      <p:sp>
        <p:nvSpPr>
          <p:cNvPr id="52227" name="Content Placeholder 2"/>
          <p:cNvSpPr>
            <a:spLocks noGrp="1"/>
          </p:cNvSpPr>
          <p:nvPr>
            <p:ph idx="1"/>
          </p:nvPr>
        </p:nvSpPr>
        <p:spPr>
          <a:xfrm>
            <a:off x="774700" y="1198563"/>
            <a:ext cx="10972800" cy="3651250"/>
          </a:xfrm>
        </p:spPr>
        <p:txBody>
          <a:bodyPr/>
          <a:lstStyle/>
          <a:p>
            <a:pPr>
              <a:spcBef>
                <a:spcPct val="0"/>
              </a:spcBef>
            </a:pPr>
            <a:r>
              <a:rPr lang="en-US" altLang="en-US" sz="2600" b="1" dirty="0" smtClean="0">
                <a:solidFill>
                  <a:schemeClr val="tx1"/>
                </a:solidFill>
              </a:rPr>
              <a:t>Maintenance Budget</a:t>
            </a:r>
          </a:p>
          <a:p>
            <a:pPr lvl="1">
              <a:spcBef>
                <a:spcPct val="0"/>
              </a:spcBef>
            </a:pPr>
            <a:r>
              <a:rPr lang="en-US" altLang="en-US" sz="2600" b="1" dirty="0" smtClean="0">
                <a:solidFill>
                  <a:schemeClr val="tx1"/>
                </a:solidFill>
              </a:rPr>
              <a:t>Meets debt obligations</a:t>
            </a:r>
          </a:p>
          <a:p>
            <a:pPr lvl="1">
              <a:spcBef>
                <a:spcPct val="0"/>
              </a:spcBef>
            </a:pPr>
            <a:r>
              <a:rPr lang="en-US" altLang="en-US" sz="2600" dirty="0" smtClean="0">
                <a:solidFill>
                  <a:schemeClr val="tx1"/>
                </a:solidFill>
              </a:rPr>
              <a:t>Increases net funding for Durham Public Schools</a:t>
            </a:r>
          </a:p>
          <a:p>
            <a:pPr lvl="2">
              <a:spcBef>
                <a:spcPct val="0"/>
              </a:spcBef>
            </a:pPr>
            <a:r>
              <a:rPr lang="en-US" altLang="en-US" sz="2600" dirty="0" smtClean="0">
                <a:solidFill>
                  <a:schemeClr val="tx1"/>
                </a:solidFill>
              </a:rPr>
              <a:t>Per pupil funding remains constant</a:t>
            </a:r>
          </a:p>
          <a:p>
            <a:pPr lvl="1">
              <a:spcBef>
                <a:spcPct val="0"/>
              </a:spcBef>
            </a:pPr>
            <a:r>
              <a:rPr lang="en-US" altLang="en-US" sz="2600" dirty="0" smtClean="0">
                <a:solidFill>
                  <a:schemeClr val="tx1"/>
                </a:solidFill>
              </a:rPr>
              <a:t>Operational increases for public safety</a:t>
            </a:r>
          </a:p>
          <a:p>
            <a:pPr lvl="2">
              <a:spcBef>
                <a:spcPct val="0"/>
              </a:spcBef>
            </a:pPr>
            <a:r>
              <a:rPr lang="en-US" altLang="en-US" sz="2600" dirty="0" smtClean="0">
                <a:solidFill>
                  <a:schemeClr val="tx1"/>
                </a:solidFill>
              </a:rPr>
              <a:t>Emergency Medical Services</a:t>
            </a:r>
          </a:p>
          <a:p>
            <a:pPr lvl="2">
              <a:spcBef>
                <a:spcPct val="0"/>
              </a:spcBef>
            </a:pPr>
            <a:r>
              <a:rPr lang="en-US" altLang="en-US" sz="2600" dirty="0" smtClean="0">
                <a:solidFill>
                  <a:schemeClr val="tx1"/>
                </a:solidFill>
              </a:rPr>
              <a:t>Fire District operations</a:t>
            </a:r>
          </a:p>
          <a:p>
            <a:pPr lvl="2">
              <a:spcBef>
                <a:spcPct val="0"/>
              </a:spcBef>
            </a:pPr>
            <a:r>
              <a:rPr lang="en-US" altLang="en-US" sz="2600" dirty="0" smtClean="0">
                <a:solidFill>
                  <a:schemeClr val="tx1"/>
                </a:solidFill>
              </a:rPr>
              <a:t>Sheriff’s Office</a:t>
            </a:r>
          </a:p>
          <a:p>
            <a:pPr lvl="1">
              <a:spcBef>
                <a:spcPct val="0"/>
              </a:spcBef>
            </a:pPr>
            <a:r>
              <a:rPr lang="en-US" altLang="en-US" sz="2600" b="1" dirty="0" smtClean="0">
                <a:solidFill>
                  <a:schemeClr val="tx1"/>
                </a:solidFill>
              </a:rPr>
              <a:t>Supports “human capital”</a:t>
            </a:r>
          </a:p>
          <a:p>
            <a:pPr lvl="2">
              <a:spcBef>
                <a:spcPct val="0"/>
              </a:spcBef>
            </a:pPr>
            <a:r>
              <a:rPr lang="en-US" altLang="en-US" sz="2600" dirty="0" smtClean="0">
                <a:solidFill>
                  <a:schemeClr val="tx1"/>
                </a:solidFill>
              </a:rPr>
              <a:t>Compensation study implementation</a:t>
            </a:r>
          </a:p>
          <a:p>
            <a:pPr lvl="1">
              <a:spcBef>
                <a:spcPct val="0"/>
              </a:spcBef>
            </a:pPr>
            <a:r>
              <a:rPr lang="en-US" altLang="en-US" sz="2600" b="1" dirty="0" smtClean="0">
                <a:solidFill>
                  <a:schemeClr val="tx1"/>
                </a:solidFill>
              </a:rPr>
              <a:t>Replace and update vital equipment and vehicles</a:t>
            </a:r>
            <a:endParaRPr lang="en-US" altLang="en-US" sz="2600" dirty="0" smtClean="0">
              <a:solidFill>
                <a:schemeClr val="tx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774700" y="1079500"/>
            <a:ext cx="10972800" cy="3651250"/>
          </a:xfrm>
        </p:spPr>
        <p:txBody>
          <a:bodyPr/>
          <a:lstStyle/>
          <a:p>
            <a:pPr>
              <a:lnSpc>
                <a:spcPct val="125000"/>
              </a:lnSpc>
              <a:spcBef>
                <a:spcPct val="0"/>
              </a:spcBef>
              <a:defRPr/>
            </a:pPr>
            <a:r>
              <a:rPr lang="en-US" altLang="en-US" sz="3000" b="1" dirty="0" smtClean="0">
                <a:solidFill>
                  <a:srgbClr val="3580BB"/>
                </a:solidFill>
              </a:rPr>
              <a:t>Nonprofit Funding</a:t>
            </a:r>
          </a:p>
          <a:p>
            <a:pPr lvl="1">
              <a:lnSpc>
                <a:spcPct val="125000"/>
              </a:lnSpc>
              <a:spcBef>
                <a:spcPct val="0"/>
              </a:spcBef>
              <a:defRPr/>
            </a:pPr>
            <a:r>
              <a:rPr lang="en-US" altLang="en-US" sz="3000" b="1" dirty="0" smtClean="0">
                <a:solidFill>
                  <a:schemeClr val="tx1"/>
                </a:solidFill>
              </a:rPr>
              <a:t>79 applications for funding = $1,926,233</a:t>
            </a:r>
          </a:p>
          <a:p>
            <a:pPr lvl="2">
              <a:lnSpc>
                <a:spcPct val="125000"/>
              </a:lnSpc>
              <a:spcBef>
                <a:spcPct val="0"/>
              </a:spcBef>
              <a:defRPr/>
            </a:pPr>
            <a:r>
              <a:rPr lang="en-US" altLang="en-US" sz="3000" dirty="0" smtClean="0">
                <a:solidFill>
                  <a:schemeClr val="tx1"/>
                </a:solidFill>
              </a:rPr>
              <a:t>Of those 79 applicants, 46 were funded in FY 2014-15</a:t>
            </a:r>
          </a:p>
          <a:p>
            <a:pPr lvl="1">
              <a:lnSpc>
                <a:spcPct val="125000"/>
              </a:lnSpc>
              <a:spcBef>
                <a:spcPct val="0"/>
              </a:spcBef>
              <a:defRPr/>
            </a:pPr>
            <a:r>
              <a:rPr lang="en-US" altLang="en-US" sz="3000" b="1" dirty="0" smtClean="0">
                <a:solidFill>
                  <a:schemeClr val="tx1"/>
                </a:solidFill>
              </a:rPr>
              <a:t>42 agencies funded</a:t>
            </a:r>
          </a:p>
          <a:p>
            <a:pPr lvl="2">
              <a:lnSpc>
                <a:spcPct val="125000"/>
              </a:lnSpc>
              <a:spcBef>
                <a:spcPct val="0"/>
              </a:spcBef>
              <a:defRPr/>
            </a:pPr>
            <a:r>
              <a:rPr lang="en-US" altLang="en-US" sz="3000" dirty="0" smtClean="0">
                <a:solidFill>
                  <a:schemeClr val="tx1"/>
                </a:solidFill>
              </a:rPr>
              <a:t>Three (3) funded in FY 2014-15 did not reapply</a:t>
            </a:r>
          </a:p>
          <a:p>
            <a:pPr lvl="2">
              <a:lnSpc>
                <a:spcPct val="125000"/>
              </a:lnSpc>
              <a:spcBef>
                <a:spcPct val="0"/>
              </a:spcBef>
              <a:defRPr/>
            </a:pPr>
            <a:r>
              <a:rPr lang="en-US" altLang="en-US" sz="3000" dirty="0" smtClean="0">
                <a:solidFill>
                  <a:schemeClr val="tx1"/>
                </a:solidFill>
              </a:rPr>
              <a:t>Senior PharmAssist is now funded by Public Health</a:t>
            </a:r>
          </a:p>
          <a:p>
            <a:pPr lvl="1">
              <a:lnSpc>
                <a:spcPct val="125000"/>
              </a:lnSpc>
              <a:spcBef>
                <a:spcPct val="0"/>
              </a:spcBef>
              <a:defRPr/>
            </a:pPr>
            <a:r>
              <a:rPr lang="en-US" altLang="en-US" sz="3000" b="1" dirty="0" smtClean="0">
                <a:solidFill>
                  <a:schemeClr val="tx1"/>
                </a:solidFill>
              </a:rPr>
              <a:t>Total: $640,038</a:t>
            </a:r>
            <a:r>
              <a:rPr lang="en-US" altLang="en-US" sz="3000" dirty="0" smtClean="0">
                <a:solidFill>
                  <a:schemeClr val="tx1"/>
                </a:solidFill>
              </a:rPr>
              <a:t>, a 21.82% reduction from FY 2014-15</a:t>
            </a:r>
          </a:p>
          <a:p>
            <a:pPr lvl="1">
              <a:lnSpc>
                <a:spcPct val="125000"/>
              </a:lnSpc>
              <a:spcBef>
                <a:spcPct val="0"/>
              </a:spcBef>
              <a:defRPr/>
            </a:pPr>
            <a:r>
              <a:rPr lang="en-US" altLang="en-US" sz="3000" dirty="0" smtClean="0">
                <a:solidFill>
                  <a:schemeClr val="tx1"/>
                </a:solidFill>
              </a:rPr>
              <a:t>No new funding recommended for nonprofits</a:t>
            </a:r>
          </a:p>
          <a:p>
            <a:pPr marL="977900" lvl="1" indent="0">
              <a:lnSpc>
                <a:spcPct val="125000"/>
              </a:lnSpc>
              <a:spcBef>
                <a:spcPct val="0"/>
              </a:spcBef>
              <a:buFont typeface="Arial" panose="020B0604020202020204" pitchFamily="34" charset="0"/>
              <a:buNone/>
              <a:defRPr/>
            </a:pPr>
            <a:r>
              <a:rPr lang="en-US" altLang="en-US" sz="3000" dirty="0" smtClean="0">
                <a:solidFill>
                  <a:schemeClr val="tx1"/>
                </a:solidFill>
              </a:rPr>
              <a:t>(currently funded and new applicants)</a:t>
            </a:r>
          </a:p>
        </p:txBody>
      </p:sp>
      <p:sp>
        <p:nvSpPr>
          <p:cNvPr id="94211" name="Rectangle 8"/>
          <p:cNvSpPr>
            <a:spLocks noGrp="1" noChangeArrowheads="1"/>
          </p:cNvSpPr>
          <p:nvPr>
            <p:ph type="title"/>
          </p:nvPr>
        </p:nvSpPr>
        <p:spPr>
          <a:xfrm>
            <a:off x="774700" y="493713"/>
            <a:ext cx="11215688" cy="585787"/>
          </a:xfrm>
        </p:spPr>
        <p:txBody>
          <a:bodyPr>
            <a:spAutoFit/>
          </a:bodyPr>
          <a:lstStyle/>
          <a:p>
            <a:pPr>
              <a:defRPr/>
            </a:pPr>
            <a:r>
              <a:rPr lang="en-US" altLang="en-US" sz="3200" dirty="0" smtClean="0"/>
              <a:t>Goal 1: Community and Family Prosperity and Enrichment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p:cNvPicPr>
          <p:nvPr/>
        </p:nvPicPr>
        <p:blipFill>
          <a:blip r:embed="rId3">
            <a:extLst>
              <a:ext uri="{28A0092B-C50C-407E-A947-70E740481C1C}">
                <a14:useLocalDpi xmlns:a14="http://schemas.microsoft.com/office/drawing/2010/main" val="0"/>
              </a:ext>
            </a:extLst>
          </a:blip>
          <a:srcRect t="4588" b="6589"/>
          <a:stretch>
            <a:fillRect/>
          </a:stretch>
        </p:blipFill>
        <p:spPr bwMode="auto">
          <a:xfrm>
            <a:off x="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89025" y="4778375"/>
            <a:ext cx="10972800" cy="1143000"/>
          </a:xfrm>
        </p:spPr>
        <p:txBody>
          <a:bodyPr/>
          <a:lstStyle/>
          <a:p>
            <a:pPr algn="r">
              <a:defRPr/>
            </a:pPr>
            <a:r>
              <a:rPr lang="en-US" sz="4400" dirty="0" smtClean="0">
                <a:solidFill>
                  <a:schemeClr val="bg1"/>
                </a:solidFill>
              </a:rPr>
              <a:t>Budget Highlights</a:t>
            </a:r>
            <a:r>
              <a:rPr lang="en-US" dirty="0">
                <a:solidFill>
                  <a:schemeClr val="bg1"/>
                </a:solidFill>
              </a:rPr>
              <a:t>	</a:t>
            </a:r>
          </a:p>
        </p:txBody>
      </p:sp>
      <p:sp>
        <p:nvSpPr>
          <p:cNvPr id="86019" name="Content Placeholder 2"/>
          <p:cNvSpPr>
            <a:spLocks noGrp="1"/>
          </p:cNvSpPr>
          <p:nvPr>
            <p:ph idx="1"/>
          </p:nvPr>
        </p:nvSpPr>
        <p:spPr>
          <a:xfrm>
            <a:off x="1774825" y="5772150"/>
            <a:ext cx="10287000" cy="928688"/>
          </a:xfrm>
        </p:spPr>
        <p:txBody>
          <a:bodyPr/>
          <a:lstStyle/>
          <a:p>
            <a:pPr marL="0" indent="0" algn="r">
              <a:spcBef>
                <a:spcPct val="0"/>
              </a:spcBef>
              <a:buFont typeface="Wingdings" panose="05000000000000000000" pitchFamily="2" charset="2"/>
              <a:buNone/>
              <a:defRPr/>
            </a:pPr>
            <a:r>
              <a:rPr lang="en-US" altLang="en-US" sz="4400" b="1" dirty="0" smtClean="0">
                <a:solidFill>
                  <a:schemeClr val="bg1"/>
                </a:solidFill>
                <a:latin typeface="+mj-lt"/>
              </a:rPr>
              <a:t>Goal 2:  Health and Well-being for All</a:t>
            </a:r>
          </a:p>
        </p:txBody>
      </p:sp>
      <p:sp>
        <p:nvSpPr>
          <p:cNvPr id="95237" name="Rectangle 8"/>
          <p:cNvSpPr>
            <a:spLocks noChangeArrowheads="1"/>
          </p:cNvSpPr>
          <p:nvPr/>
        </p:nvSpPr>
        <p:spPr bwMode="auto">
          <a:xfrm>
            <a:off x="611188" y="-708025"/>
            <a:ext cx="4700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r>
              <a:rPr lang="en-US" altLang="en-US" sz="4000" b="1" dirty="0">
                <a:solidFill>
                  <a:schemeClr val="bg1"/>
                </a:solidFill>
              </a:rPr>
              <a:t>Budget Highlights</a:t>
            </a:r>
            <a:endParaRPr lang="en-US" altLang="en-US" sz="4000" b="1"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34963"/>
            <a:ext cx="10972800" cy="1143000"/>
          </a:xfrm>
        </p:spPr>
        <p:txBody>
          <a:bodyPr/>
          <a:lstStyle/>
          <a:p>
            <a:pPr>
              <a:defRPr/>
            </a:pPr>
            <a:r>
              <a:rPr lang="en-US" altLang="en-US" sz="3600" dirty="0" smtClean="0"/>
              <a:t>Goal 2: Health and Well-being for All</a:t>
            </a:r>
            <a:endParaRPr lang="en-US" altLang="en-US" sz="3200" dirty="0"/>
          </a:p>
        </p:txBody>
      </p:sp>
      <p:sp>
        <p:nvSpPr>
          <p:cNvPr id="79875" name="Content Placeholder 2"/>
          <p:cNvSpPr>
            <a:spLocks noGrp="1"/>
          </p:cNvSpPr>
          <p:nvPr>
            <p:ph idx="1"/>
          </p:nvPr>
        </p:nvSpPr>
        <p:spPr>
          <a:xfrm>
            <a:off x="371475" y="1477963"/>
            <a:ext cx="11553825" cy="4513262"/>
          </a:xfrm>
        </p:spPr>
        <p:txBody>
          <a:bodyPr/>
          <a:lstStyle/>
          <a:p>
            <a:pPr>
              <a:lnSpc>
                <a:spcPct val="125000"/>
              </a:lnSpc>
              <a:spcBef>
                <a:spcPct val="0"/>
              </a:spcBef>
              <a:defRPr/>
            </a:pPr>
            <a:r>
              <a:rPr lang="en-US" sz="3600" b="1" dirty="0" smtClean="0">
                <a:solidFill>
                  <a:srgbClr val="3580BB"/>
                </a:solidFill>
              </a:rPr>
              <a:t>Department of Social Services</a:t>
            </a:r>
            <a:endParaRPr lang="en-US" sz="3600" b="1" dirty="0">
              <a:solidFill>
                <a:srgbClr val="3580BB"/>
              </a:solidFill>
            </a:endParaRPr>
          </a:p>
          <a:p>
            <a:pPr lvl="1">
              <a:lnSpc>
                <a:spcPct val="125000"/>
              </a:lnSpc>
              <a:spcBef>
                <a:spcPct val="0"/>
              </a:spcBef>
              <a:defRPr/>
            </a:pPr>
            <a:r>
              <a:rPr lang="en-US" altLang="en-US" sz="2800" dirty="0" smtClean="0">
                <a:solidFill>
                  <a:schemeClr val="tx1"/>
                </a:solidFill>
              </a:rPr>
              <a:t>11 </a:t>
            </a:r>
            <a:r>
              <a:rPr lang="en-US" altLang="en-US" sz="2800" dirty="0" smtClean="0">
                <a:solidFill>
                  <a:schemeClr val="tx1"/>
                </a:solidFill>
              </a:rPr>
              <a:t>part-time positions transitioned to </a:t>
            </a:r>
            <a:r>
              <a:rPr lang="en-US" altLang="en-US" sz="2800" dirty="0" smtClean="0">
                <a:solidFill>
                  <a:schemeClr val="tx1"/>
                </a:solidFill>
              </a:rPr>
              <a:t>full-time</a:t>
            </a:r>
            <a:endParaRPr lang="en-US" altLang="en-US" sz="2800" dirty="0" smtClean="0">
              <a:solidFill>
                <a:schemeClr val="tx1"/>
              </a:solidFill>
            </a:endParaRPr>
          </a:p>
          <a:p>
            <a:pPr marL="968375" lvl="1" indent="0">
              <a:lnSpc>
                <a:spcPct val="125000"/>
              </a:lnSpc>
              <a:spcBef>
                <a:spcPct val="0"/>
              </a:spcBef>
              <a:buFont typeface="Arial" panose="020B0604020202020204" pitchFamily="34" charset="0"/>
              <a:buNone/>
              <a:defRPr/>
            </a:pPr>
            <a:r>
              <a:rPr lang="en-US" altLang="en-US" sz="2800" dirty="0" smtClean="0">
                <a:solidFill>
                  <a:schemeClr val="tx1"/>
                </a:solidFill>
              </a:rPr>
              <a:t>2.65 FTE impact, ($109,642</a:t>
            </a:r>
            <a:r>
              <a:rPr lang="en-US" altLang="en-US" sz="2800" dirty="0" smtClean="0">
                <a:solidFill>
                  <a:schemeClr val="tx1"/>
                </a:solidFill>
              </a:rPr>
              <a:t>)</a:t>
            </a:r>
          </a:p>
          <a:p>
            <a:pPr marL="968375" lvl="1" indent="0">
              <a:lnSpc>
                <a:spcPct val="125000"/>
              </a:lnSpc>
              <a:spcBef>
                <a:spcPct val="0"/>
              </a:spcBef>
              <a:buFont typeface="Arial" panose="020B0604020202020204" pitchFamily="34" charset="0"/>
              <a:buNone/>
              <a:defRPr/>
            </a:pPr>
            <a:endParaRPr lang="en-US" altLang="en-US" sz="1400" dirty="0" smtClean="0">
              <a:solidFill>
                <a:schemeClr val="tx1"/>
              </a:solidFill>
            </a:endParaRPr>
          </a:p>
          <a:p>
            <a:pPr lvl="1">
              <a:lnSpc>
                <a:spcPct val="125000"/>
              </a:lnSpc>
              <a:spcBef>
                <a:spcPct val="0"/>
              </a:spcBef>
              <a:defRPr/>
            </a:pPr>
            <a:r>
              <a:rPr lang="en-US" altLang="en-US" sz="2800" dirty="0" smtClean="0">
                <a:solidFill>
                  <a:schemeClr val="tx1"/>
                </a:solidFill>
              </a:rPr>
              <a:t>Realignments support increased services for Child Support, Home-centered Care, Adult Services, and Durham Public Schools’ </a:t>
            </a:r>
            <a:r>
              <a:rPr lang="en-US" altLang="en-US" sz="2800" dirty="0">
                <a:solidFill>
                  <a:schemeClr val="tx1"/>
                </a:solidFill>
              </a:rPr>
              <a:t>s</a:t>
            </a:r>
            <a:r>
              <a:rPr lang="en-US" altLang="en-US" sz="2800" dirty="0" smtClean="0">
                <a:solidFill>
                  <a:schemeClr val="tx1"/>
                </a:solidFill>
              </a:rPr>
              <a:t>ocial </a:t>
            </a:r>
            <a:r>
              <a:rPr lang="en-US" altLang="en-US" sz="2800" dirty="0">
                <a:solidFill>
                  <a:schemeClr val="tx1"/>
                </a:solidFill>
              </a:rPr>
              <a:t>w</a:t>
            </a:r>
            <a:r>
              <a:rPr lang="en-US" altLang="en-US" sz="2800" dirty="0" smtClean="0">
                <a:solidFill>
                  <a:schemeClr val="tx1"/>
                </a:solidFill>
              </a:rPr>
              <a:t>orkers</a:t>
            </a:r>
          </a:p>
          <a:p>
            <a:pPr lvl="1">
              <a:lnSpc>
                <a:spcPct val="125000"/>
              </a:lnSpc>
              <a:spcBef>
                <a:spcPct val="0"/>
              </a:spcBef>
              <a:defRPr/>
            </a:pPr>
            <a:endParaRPr lang="en-US" altLang="en-US" sz="11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34963"/>
            <a:ext cx="10972800" cy="1143000"/>
          </a:xfrm>
        </p:spPr>
        <p:txBody>
          <a:bodyPr/>
          <a:lstStyle/>
          <a:p>
            <a:pPr>
              <a:defRPr/>
            </a:pPr>
            <a:r>
              <a:rPr lang="en-US" altLang="en-US" sz="3600" dirty="0" smtClean="0"/>
              <a:t>Goal 2: Health and Well-being </a:t>
            </a:r>
            <a:r>
              <a:rPr lang="en-US" altLang="en-US" sz="3600" dirty="0"/>
              <a:t>f</a:t>
            </a:r>
            <a:r>
              <a:rPr lang="en-US" altLang="en-US" sz="3600" dirty="0" smtClean="0"/>
              <a:t>or All</a:t>
            </a:r>
            <a:endParaRPr lang="en-US" altLang="en-US" sz="3200" dirty="0"/>
          </a:p>
        </p:txBody>
      </p:sp>
      <p:sp>
        <p:nvSpPr>
          <p:cNvPr id="97283" name="Content Placeholder 2"/>
          <p:cNvSpPr>
            <a:spLocks noGrp="1"/>
          </p:cNvSpPr>
          <p:nvPr>
            <p:ph idx="1"/>
          </p:nvPr>
        </p:nvSpPr>
        <p:spPr>
          <a:xfrm>
            <a:off x="839788" y="1477963"/>
            <a:ext cx="10972800" cy="3651250"/>
          </a:xfrm>
        </p:spPr>
        <p:txBody>
          <a:bodyPr/>
          <a:lstStyle/>
          <a:p>
            <a:pPr>
              <a:lnSpc>
                <a:spcPct val="125000"/>
              </a:lnSpc>
              <a:spcBef>
                <a:spcPct val="0"/>
              </a:spcBef>
            </a:pPr>
            <a:r>
              <a:rPr lang="en-US" altLang="en-US" sz="3600" b="1" dirty="0" smtClean="0">
                <a:solidFill>
                  <a:srgbClr val="3580BB"/>
                </a:solidFill>
              </a:rPr>
              <a:t>Public Health</a:t>
            </a:r>
          </a:p>
          <a:p>
            <a:pPr lvl="1">
              <a:lnSpc>
                <a:spcPct val="125000"/>
              </a:lnSpc>
              <a:spcBef>
                <a:spcPct val="0"/>
              </a:spcBef>
            </a:pPr>
            <a:r>
              <a:rPr lang="en-US" altLang="en-US" sz="3200" dirty="0" smtClean="0">
                <a:solidFill>
                  <a:schemeClr val="tx1"/>
                </a:solidFill>
              </a:rPr>
              <a:t>Funding allocated to support three (3) Public Health school nurses ($225,111) that were previously funded though the Community Health Trust Fund</a:t>
            </a:r>
          </a:p>
          <a:p>
            <a:pPr lvl="1">
              <a:lnSpc>
                <a:spcPct val="125000"/>
              </a:lnSpc>
              <a:spcBef>
                <a:spcPct val="0"/>
              </a:spcBef>
            </a:pPr>
            <a:endParaRPr lang="en-US" altLang="en-US" sz="2800" b="1" dirty="0" smtClean="0">
              <a:solidFill>
                <a:schemeClr val="tx1"/>
              </a:solidFill>
            </a:endParaRPr>
          </a:p>
          <a:p>
            <a:pPr marL="1065213" lvl="2" indent="-455613">
              <a:lnSpc>
                <a:spcPct val="125000"/>
              </a:lnSpc>
              <a:spcBef>
                <a:spcPct val="0"/>
              </a:spcBef>
              <a:buFont typeface="Wingdings" panose="05000000000000000000" pitchFamily="2" charset="2"/>
              <a:buChar char="§"/>
            </a:pPr>
            <a:endParaRPr lang="en-US" altLang="en-US" sz="2800" dirty="0" smtClean="0"/>
          </a:p>
          <a:p>
            <a:pPr>
              <a:lnSpc>
                <a:spcPct val="125000"/>
              </a:lnSpc>
              <a:spcBef>
                <a:spcPct val="0"/>
              </a:spcBef>
            </a:pPr>
            <a:endParaRPr lang="en-US" altLang="en-US" sz="3600" b="1" dirty="0" smtClean="0">
              <a:solidFill>
                <a:srgbClr val="3580BB"/>
              </a:solidFill>
            </a:endParaRPr>
          </a:p>
          <a:p>
            <a:pPr lvl="1">
              <a:lnSpc>
                <a:spcPct val="125000"/>
              </a:lnSpc>
              <a:spcBef>
                <a:spcPct val="0"/>
              </a:spcBef>
            </a:pPr>
            <a:endParaRPr lang="en-US" altLang="en-US" sz="1600" b="1" dirty="0" smtClean="0"/>
          </a:p>
          <a:p>
            <a:pPr>
              <a:lnSpc>
                <a:spcPct val="125000"/>
              </a:lnSpc>
              <a:spcBef>
                <a:spcPct val="0"/>
              </a:spcBef>
            </a:pPr>
            <a:endParaRPr lang="en-US" altLang="en-US" sz="3600" b="1" dirty="0" smtClean="0">
              <a:solidFill>
                <a:srgbClr val="3580BB"/>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1C1C1"/>
            </a:gs>
            <a:gs pos="48000">
              <a:srgbClr val="C1C1C1"/>
            </a:gs>
            <a:gs pos="50999">
              <a:srgbClr val="808080"/>
            </a:gs>
            <a:gs pos="100000">
              <a:srgbClr val="D9D9D9"/>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82575"/>
            <a:ext cx="10972800" cy="1143000"/>
          </a:xfrm>
        </p:spPr>
        <p:txBody>
          <a:bodyPr/>
          <a:lstStyle/>
          <a:p>
            <a:pPr>
              <a:defRPr/>
            </a:pPr>
            <a:r>
              <a:rPr lang="en-US" dirty="0"/>
              <a:t>	</a:t>
            </a:r>
          </a:p>
        </p:txBody>
      </p:sp>
      <p:sp>
        <p:nvSpPr>
          <p:cNvPr id="98307" name="Rectangle 13"/>
          <p:cNvSpPr>
            <a:spLocks noChangeArrowheads="1"/>
          </p:cNvSpPr>
          <p:nvPr/>
        </p:nvSpPr>
        <p:spPr bwMode="auto">
          <a:xfrm>
            <a:off x="901700" y="341313"/>
            <a:ext cx="98663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r>
              <a:rPr lang="en-US" altLang="en-US" sz="4000" b="1" dirty="0">
                <a:solidFill>
                  <a:srgbClr val="3580BB"/>
                </a:solidFill>
              </a:rPr>
              <a:t>Budget Highlights</a:t>
            </a:r>
          </a:p>
          <a:p>
            <a:endParaRPr lang="en-US" altLang="en-US" b="1" dirty="0">
              <a:solidFill>
                <a:srgbClr val="3580BB"/>
              </a:solidFill>
            </a:endParaRPr>
          </a:p>
          <a:p>
            <a:r>
              <a:rPr lang="en-US" altLang="en-US" sz="4000" b="1" dirty="0">
                <a:solidFill>
                  <a:srgbClr val="3580BB"/>
                </a:solidFill>
              </a:rPr>
              <a:t>Goal 3: Safe and Secure Community </a:t>
            </a:r>
          </a:p>
        </p:txBody>
      </p:sp>
      <p:grpSp>
        <p:nvGrpSpPr>
          <p:cNvPr id="98308" name="Group 6"/>
          <p:cNvGrpSpPr>
            <a:grpSpLocks/>
          </p:cNvGrpSpPr>
          <p:nvPr/>
        </p:nvGrpSpPr>
        <p:grpSpPr bwMode="auto">
          <a:xfrm>
            <a:off x="449263" y="1925638"/>
            <a:ext cx="10995025" cy="4237037"/>
            <a:chOff x="152021" y="2111376"/>
            <a:chExt cx="10672594" cy="4065588"/>
          </a:xfrm>
        </p:grpSpPr>
        <p:pic>
          <p:nvPicPr>
            <p:cNvPr id="98309" name="Picture 3"/>
            <p:cNvPicPr>
              <a:picLocks noChangeAspect="1"/>
            </p:cNvPicPr>
            <p:nvPr/>
          </p:nvPicPr>
          <p:blipFill>
            <a:blip r:embed="rId3">
              <a:extLst>
                <a:ext uri="{28A0092B-C50C-407E-A947-70E740481C1C}">
                  <a14:useLocalDpi xmlns:a14="http://schemas.microsoft.com/office/drawing/2010/main" val="0"/>
                </a:ext>
              </a:extLst>
            </a:blip>
            <a:srcRect b="10272"/>
            <a:stretch>
              <a:fillRect/>
            </a:stretch>
          </p:blipFill>
          <p:spPr bwMode="auto">
            <a:xfrm>
              <a:off x="6973695" y="2548213"/>
              <a:ext cx="3850920" cy="25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4365" y="2111376"/>
              <a:ext cx="2943186"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021" y="2548213"/>
              <a:ext cx="3882344" cy="259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334963"/>
            <a:ext cx="10972800" cy="1143000"/>
          </a:xfrm>
        </p:spPr>
        <p:txBody>
          <a:bodyPr/>
          <a:lstStyle/>
          <a:p>
            <a:pPr>
              <a:defRPr/>
            </a:pPr>
            <a:r>
              <a:rPr lang="en-US" altLang="en-US" sz="3600" dirty="0" smtClean="0"/>
              <a:t>Goal 3: Safe and Secure Community</a:t>
            </a:r>
            <a:endParaRPr lang="en-US" altLang="en-US" sz="3200" dirty="0"/>
          </a:p>
        </p:txBody>
      </p:sp>
      <p:sp>
        <p:nvSpPr>
          <p:cNvPr id="90115" name="Content Placeholder 2"/>
          <p:cNvSpPr>
            <a:spLocks noGrp="1"/>
          </p:cNvSpPr>
          <p:nvPr>
            <p:ph idx="1"/>
          </p:nvPr>
        </p:nvSpPr>
        <p:spPr>
          <a:xfrm>
            <a:off x="825500" y="1315105"/>
            <a:ext cx="10972800" cy="3651250"/>
          </a:xfrm>
        </p:spPr>
        <p:txBody>
          <a:bodyPr/>
          <a:lstStyle/>
          <a:p>
            <a:pPr>
              <a:lnSpc>
                <a:spcPct val="125000"/>
              </a:lnSpc>
              <a:spcBef>
                <a:spcPct val="0"/>
              </a:spcBef>
              <a:defRPr/>
            </a:pPr>
            <a:r>
              <a:rPr lang="en-US" altLang="en-US" sz="3600" b="1" dirty="0" smtClean="0">
                <a:solidFill>
                  <a:srgbClr val="3580BB"/>
                </a:solidFill>
              </a:rPr>
              <a:t>Emergency Medical Services</a:t>
            </a:r>
          </a:p>
          <a:p>
            <a:pPr lvl="1"/>
            <a:r>
              <a:rPr lang="en-US" sz="2700" dirty="0" smtClean="0">
                <a:solidFill>
                  <a:schemeClr val="tx1"/>
                </a:solidFill>
              </a:rPr>
              <a:t>Funds eight (8) positions, equipment and vehicles for </a:t>
            </a:r>
            <a:r>
              <a:rPr lang="en-US" sz="2700" dirty="0">
                <a:solidFill>
                  <a:schemeClr val="tx1"/>
                </a:solidFill>
              </a:rPr>
              <a:t>existing </a:t>
            </a:r>
            <a:r>
              <a:rPr lang="en-US" sz="2700" dirty="0" smtClean="0">
                <a:solidFill>
                  <a:schemeClr val="tx1"/>
                </a:solidFill>
              </a:rPr>
              <a:t>ambulance deployment; replacement equipment and vehicles</a:t>
            </a:r>
            <a:endParaRPr lang="en-US" sz="1600" dirty="0" smtClean="0">
              <a:solidFill>
                <a:schemeClr val="tx1"/>
              </a:solidFill>
            </a:endParaRPr>
          </a:p>
          <a:p>
            <a:pPr lvl="1"/>
            <a:r>
              <a:rPr lang="en-US" sz="2700" dirty="0" smtClean="0">
                <a:solidFill>
                  <a:schemeClr val="tx1"/>
                </a:solidFill>
              </a:rPr>
              <a:t>Changed billing approach  to improve operational efficiencies</a:t>
            </a:r>
          </a:p>
          <a:p>
            <a:pPr lvl="2"/>
            <a:r>
              <a:rPr lang="en-US" sz="2700" dirty="0" smtClean="0">
                <a:solidFill>
                  <a:schemeClr val="tx1"/>
                </a:solidFill>
              </a:rPr>
              <a:t>Projected to generate an additional $1 million due to process change</a:t>
            </a:r>
            <a:endParaRPr lang="en-US" altLang="en-US" sz="1600" b="1" dirty="0" smtClean="0"/>
          </a:p>
          <a:p>
            <a:pPr>
              <a:lnSpc>
                <a:spcPct val="125000"/>
              </a:lnSpc>
              <a:spcBef>
                <a:spcPct val="0"/>
              </a:spcBef>
              <a:defRPr/>
            </a:pPr>
            <a:r>
              <a:rPr lang="en-US" altLang="en-US" sz="3600" b="1" dirty="0" smtClean="0">
                <a:solidFill>
                  <a:srgbClr val="3580BB"/>
                </a:solidFill>
              </a:rPr>
              <a:t>Sheriff</a:t>
            </a:r>
            <a:endParaRPr lang="en-US" altLang="en-US" sz="3600" b="1" dirty="0">
              <a:solidFill>
                <a:srgbClr val="3580BB"/>
              </a:solidFill>
            </a:endParaRPr>
          </a:p>
          <a:p>
            <a:pPr lvl="1"/>
            <a:r>
              <a:rPr lang="en-US" sz="2700" dirty="0" smtClean="0">
                <a:solidFill>
                  <a:schemeClr val="tx1"/>
                </a:solidFill>
              </a:rPr>
              <a:t>Funds seven (7) positions; supports vehicle and equipment replacement</a:t>
            </a:r>
            <a:endParaRPr lang="en-US" altLang="en-US" sz="2600" b="1" dirty="0" smtClean="0">
              <a:solidFill>
                <a:srgbClr val="3580BB"/>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p:cNvPicPr>
            <a:picLocks noChangeAspect="1"/>
          </p:cNvPicPr>
          <p:nvPr/>
        </p:nvPicPr>
        <p:blipFill>
          <a:blip r:embed="rId3">
            <a:extLst>
              <a:ext uri="{28A0092B-C50C-407E-A947-70E740481C1C}">
                <a14:useLocalDpi xmlns:a14="http://schemas.microsoft.com/office/drawing/2010/main" val="0"/>
              </a:ext>
            </a:extLst>
          </a:blip>
          <a:srcRect t="9518" b="5812"/>
          <a:stretch>
            <a:fillRect/>
          </a:stretch>
        </p:blipFill>
        <p:spPr bwMode="auto">
          <a:xfrm>
            <a:off x="-22225"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5"/>
          <p:cNvSpPr>
            <a:spLocks noChangeArrowheads="1"/>
          </p:cNvSpPr>
          <p:nvPr/>
        </p:nvSpPr>
        <p:spPr bwMode="auto">
          <a:xfrm>
            <a:off x="282575" y="4932363"/>
            <a:ext cx="1002188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r>
              <a:rPr lang="en-US" altLang="en-US" sz="4400" b="1" dirty="0">
                <a:solidFill>
                  <a:schemeClr val="bg1"/>
                </a:solidFill>
              </a:rPr>
              <a:t>Budget Highlights</a:t>
            </a:r>
          </a:p>
          <a:p>
            <a:endParaRPr lang="en-US" altLang="en-US" b="1" dirty="0">
              <a:solidFill>
                <a:schemeClr val="bg1"/>
              </a:solidFill>
            </a:endParaRPr>
          </a:p>
          <a:p>
            <a:r>
              <a:rPr lang="en-US" altLang="en-US" sz="4400" b="1" dirty="0">
                <a:solidFill>
                  <a:schemeClr val="bg1"/>
                </a:solidFill>
              </a:rPr>
              <a:t>Goal 4: Environmental Stewardship</a:t>
            </a:r>
            <a:endParaRPr lang="en-US" altLang="en-US" sz="4400" dirty="0">
              <a:solidFill>
                <a:schemeClr val="bg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3" y="334963"/>
            <a:ext cx="10972800" cy="1143000"/>
          </a:xfrm>
        </p:spPr>
        <p:txBody>
          <a:bodyPr/>
          <a:lstStyle/>
          <a:p>
            <a:pPr>
              <a:defRPr/>
            </a:pPr>
            <a:r>
              <a:rPr lang="en-US" altLang="en-US" sz="3600" dirty="0" smtClean="0"/>
              <a:t>Goal 4: Environmental Stewardship</a:t>
            </a:r>
            <a:endParaRPr lang="en-US" altLang="en-US" sz="3200" dirty="0"/>
          </a:p>
        </p:txBody>
      </p:sp>
      <p:sp>
        <p:nvSpPr>
          <p:cNvPr id="102403" name="Content Placeholder 2"/>
          <p:cNvSpPr>
            <a:spLocks noGrp="1"/>
          </p:cNvSpPr>
          <p:nvPr>
            <p:ph idx="1"/>
          </p:nvPr>
        </p:nvSpPr>
        <p:spPr>
          <a:xfrm>
            <a:off x="652463" y="1477963"/>
            <a:ext cx="10972800" cy="3651250"/>
          </a:xfrm>
        </p:spPr>
        <p:txBody>
          <a:bodyPr/>
          <a:lstStyle/>
          <a:p>
            <a:pPr>
              <a:lnSpc>
                <a:spcPct val="125000"/>
              </a:lnSpc>
              <a:spcBef>
                <a:spcPct val="0"/>
              </a:spcBef>
              <a:defRPr/>
            </a:pPr>
            <a:r>
              <a:rPr lang="en-US" altLang="en-US" sz="3600" b="1" dirty="0" smtClean="0">
                <a:solidFill>
                  <a:srgbClr val="3580BB"/>
                </a:solidFill>
              </a:rPr>
              <a:t>Soil and Water Conservation</a:t>
            </a:r>
          </a:p>
          <a:p>
            <a:pPr lvl="1">
              <a:lnSpc>
                <a:spcPct val="125000"/>
              </a:lnSpc>
              <a:spcBef>
                <a:spcPct val="0"/>
              </a:spcBef>
              <a:defRPr/>
            </a:pPr>
            <a:r>
              <a:rPr lang="en-US" altLang="en-US" sz="3200" dirty="0" smtClean="0">
                <a:solidFill>
                  <a:schemeClr val="tx1"/>
                </a:solidFill>
              </a:rPr>
              <a:t>A Watershed Conservationist position is being created to develop a Local Nutrient Control Strategy to carry out the </a:t>
            </a:r>
            <a:r>
              <a:rPr lang="en-US" altLang="en-US" sz="3200" dirty="0">
                <a:solidFill>
                  <a:schemeClr val="tx1"/>
                </a:solidFill>
              </a:rPr>
              <a:t>Falls Lake Watershed </a:t>
            </a:r>
            <a:r>
              <a:rPr lang="en-US" altLang="en-US" sz="3200" dirty="0" smtClean="0">
                <a:solidFill>
                  <a:schemeClr val="tx1"/>
                </a:solidFill>
              </a:rPr>
              <a:t>Rules mandate ($57,208)</a:t>
            </a:r>
            <a:endParaRPr lang="en-US" altLang="en-US" sz="2800" dirty="0" smtClean="0"/>
          </a:p>
          <a:p>
            <a:pPr marL="0" indent="0">
              <a:lnSpc>
                <a:spcPct val="125000"/>
              </a:lnSpc>
              <a:spcBef>
                <a:spcPct val="0"/>
              </a:spcBef>
              <a:buFont typeface="Wingdings" panose="05000000000000000000" pitchFamily="2" charset="2"/>
              <a:buNone/>
              <a:defRPr/>
            </a:pPr>
            <a:endParaRPr lang="en-US" altLang="en-US" sz="3600" b="1" dirty="0" smtClean="0">
              <a:solidFill>
                <a:srgbClr val="3580BB"/>
              </a:solidFill>
            </a:endParaRPr>
          </a:p>
          <a:p>
            <a:pPr lvl="1">
              <a:lnSpc>
                <a:spcPct val="125000"/>
              </a:lnSpc>
              <a:spcBef>
                <a:spcPct val="0"/>
              </a:spcBef>
              <a:defRPr/>
            </a:pPr>
            <a:endParaRPr lang="en-US" altLang="en-US" sz="1600" b="1" dirty="0" smtClean="0"/>
          </a:p>
          <a:p>
            <a:pPr>
              <a:lnSpc>
                <a:spcPct val="125000"/>
              </a:lnSpc>
              <a:spcBef>
                <a:spcPct val="0"/>
              </a:spcBef>
              <a:defRPr/>
            </a:pPr>
            <a:endParaRPr lang="en-US" altLang="en-US" sz="3600" b="1" dirty="0" smtClean="0">
              <a:solidFill>
                <a:srgbClr val="3580BB"/>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p:cNvPicPr>
            <a:picLocks noChangeAspect="1"/>
          </p:cNvPicPr>
          <p:nvPr/>
        </p:nvPicPr>
        <p:blipFill>
          <a:blip r:embed="rId3">
            <a:extLst>
              <a:ext uri="{28A0092B-C50C-407E-A947-70E740481C1C}">
                <a14:useLocalDpi xmlns:a14="http://schemas.microsoft.com/office/drawing/2010/main" val="0"/>
              </a:ext>
            </a:extLst>
          </a:blip>
          <a:srcRect t="3110" b="1271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5"/>
          <p:cNvSpPr>
            <a:spLocks noChangeArrowheads="1"/>
          </p:cNvSpPr>
          <p:nvPr/>
        </p:nvSpPr>
        <p:spPr bwMode="auto">
          <a:xfrm>
            <a:off x="1292225" y="4314825"/>
            <a:ext cx="105949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pPr algn="r"/>
            <a:r>
              <a:rPr lang="en-US" altLang="en-US" sz="4400" b="1" dirty="0">
                <a:solidFill>
                  <a:schemeClr val="bg1"/>
                </a:solidFill>
              </a:rPr>
              <a:t>Budget Highlights</a:t>
            </a:r>
          </a:p>
          <a:p>
            <a:pPr algn="r"/>
            <a:endParaRPr lang="en-US" altLang="en-US" b="1" dirty="0">
              <a:solidFill>
                <a:schemeClr val="bg1"/>
              </a:solidFill>
            </a:endParaRPr>
          </a:p>
          <a:p>
            <a:pPr algn="r"/>
            <a:r>
              <a:rPr lang="en-US" altLang="en-US" sz="4400" b="1" dirty="0">
                <a:solidFill>
                  <a:schemeClr val="bg1"/>
                </a:solidFill>
              </a:rPr>
              <a:t>Goal 5: Accountable, Efficient,</a:t>
            </a:r>
          </a:p>
          <a:p>
            <a:pPr algn="r"/>
            <a:r>
              <a:rPr lang="en-US" altLang="en-US" sz="4400" b="1" dirty="0">
                <a:solidFill>
                  <a:schemeClr val="bg1"/>
                </a:solidFill>
              </a:rPr>
              <a:t>and Visionary Government</a:t>
            </a:r>
            <a:endParaRPr lang="en-US" altLang="en-US" sz="4400" dirty="0">
              <a:solidFill>
                <a:schemeClr val="bg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3" y="334963"/>
            <a:ext cx="11283950" cy="1143000"/>
          </a:xfrm>
        </p:spPr>
        <p:txBody>
          <a:bodyPr/>
          <a:lstStyle/>
          <a:p>
            <a:pPr>
              <a:defRPr/>
            </a:pPr>
            <a:r>
              <a:rPr lang="en-US" altLang="en-US" sz="3200" dirty="0" smtClean="0"/>
              <a:t>Goal 5: Accountable, Efficient, and Visionary Government</a:t>
            </a:r>
            <a:endParaRPr lang="en-US" altLang="en-US" sz="3200" dirty="0"/>
          </a:p>
        </p:txBody>
      </p:sp>
      <p:sp>
        <p:nvSpPr>
          <p:cNvPr id="105475" name="Content Placeholder 2"/>
          <p:cNvSpPr>
            <a:spLocks noGrp="1"/>
          </p:cNvSpPr>
          <p:nvPr>
            <p:ph idx="1"/>
          </p:nvPr>
        </p:nvSpPr>
        <p:spPr>
          <a:xfrm>
            <a:off x="455613" y="1338263"/>
            <a:ext cx="10972800" cy="3651250"/>
          </a:xfrm>
        </p:spPr>
        <p:txBody>
          <a:bodyPr/>
          <a:lstStyle/>
          <a:p>
            <a:pPr lvl="0">
              <a:lnSpc>
                <a:spcPct val="125000"/>
              </a:lnSpc>
              <a:spcBef>
                <a:spcPct val="0"/>
              </a:spcBef>
              <a:defRPr/>
            </a:pPr>
            <a:r>
              <a:rPr lang="en-US" sz="3600" b="1" dirty="0">
                <a:solidFill>
                  <a:srgbClr val="3580BB"/>
                </a:solidFill>
              </a:rPr>
              <a:t>MFR Infrastructure </a:t>
            </a:r>
            <a:r>
              <a:rPr lang="en-US" sz="3600" b="1" dirty="0" smtClean="0">
                <a:solidFill>
                  <a:srgbClr val="3580BB"/>
                </a:solidFill>
              </a:rPr>
              <a:t>Improvements</a:t>
            </a:r>
          </a:p>
          <a:p>
            <a:pPr marL="0" lvl="0" indent="0">
              <a:lnSpc>
                <a:spcPct val="125000"/>
              </a:lnSpc>
              <a:spcBef>
                <a:spcPct val="0"/>
              </a:spcBef>
              <a:buNone/>
              <a:defRPr/>
            </a:pPr>
            <a:endParaRPr lang="en-US" sz="1200" b="1" dirty="0" smtClean="0">
              <a:solidFill>
                <a:srgbClr val="3580BB"/>
              </a:solidFill>
            </a:endParaRPr>
          </a:p>
          <a:p>
            <a:pPr lvl="1"/>
            <a:r>
              <a:rPr lang="en-US" sz="3200" dirty="0" smtClean="0">
                <a:solidFill>
                  <a:schemeClr val="tx1"/>
                </a:solidFill>
              </a:rPr>
              <a:t>Bolster organizational capacity to improve enterprise resource planning (ERP). Develop plan to integrate Systems Applications Product (SAP) and other platforms required for a successful data management system. </a:t>
            </a:r>
            <a:endParaRPr lang="en-US" sz="600" dirty="0">
              <a:solidFill>
                <a:schemeClr val="tx1"/>
              </a:solidFill>
            </a:endParaRPr>
          </a:p>
          <a:p>
            <a:pPr lvl="0"/>
            <a:endParaRPr lang="en-US" sz="1600" dirty="0" smtClean="0">
              <a:solidFill>
                <a:schemeClr val="tx1"/>
              </a:solidFill>
            </a:endParaRPr>
          </a:p>
          <a:p>
            <a:pPr lvl="1"/>
            <a:r>
              <a:rPr lang="en-US" sz="3200" dirty="0" smtClean="0">
                <a:solidFill>
                  <a:schemeClr val="tx1"/>
                </a:solidFill>
              </a:rPr>
              <a:t>In August </a:t>
            </a:r>
            <a:r>
              <a:rPr lang="en-US" sz="3200" dirty="0">
                <a:solidFill>
                  <a:schemeClr val="tx1"/>
                </a:solidFill>
              </a:rPr>
              <a:t>2015, staff will communicate action plan required </a:t>
            </a:r>
            <a:r>
              <a:rPr lang="en-US" sz="3200" dirty="0" smtClean="0">
                <a:solidFill>
                  <a:schemeClr val="tx1"/>
                </a:solidFill>
              </a:rPr>
              <a:t>for full MFR implementation</a:t>
            </a:r>
            <a:r>
              <a:rPr lang="en-US" sz="3200" dirty="0">
                <a:solidFill>
                  <a:schemeClr val="tx1"/>
                </a:solidFill>
              </a:rPr>
              <a:t> </a:t>
            </a:r>
            <a:r>
              <a:rPr lang="en-US" sz="3200" dirty="0" smtClean="0">
                <a:solidFill>
                  <a:schemeClr val="tx1"/>
                </a:solidFill>
              </a:rPr>
              <a:t>($400,000)</a:t>
            </a:r>
          </a:p>
          <a:p>
            <a:pPr marL="0" lvl="0" indent="0">
              <a:buNone/>
            </a:pPr>
            <a:r>
              <a:rPr lang="en-US" sz="2000" dirty="0" smtClean="0">
                <a:solidFill>
                  <a:schemeClr val="tx1"/>
                </a:solidFill>
              </a:rPr>
              <a:t>							</a:t>
            </a:r>
            <a:endParaRPr lang="en-US" altLang="en-US" sz="3200" dirty="0" smtClean="0">
              <a:solidFill>
                <a:schemeClr val="tx1"/>
              </a:solidFill>
            </a:endParaRPr>
          </a:p>
          <a:p>
            <a:pPr>
              <a:lnSpc>
                <a:spcPct val="125000"/>
              </a:lnSpc>
              <a:spcBef>
                <a:spcPct val="0"/>
              </a:spcBef>
            </a:pPr>
            <a:endParaRPr lang="en-US" altLang="en-US" sz="3600" b="1" dirty="0" smtClean="0">
              <a:solidFill>
                <a:srgbClr val="3580BB"/>
              </a:solidFill>
            </a:endParaRPr>
          </a:p>
          <a:p>
            <a:pPr lvl="1">
              <a:lnSpc>
                <a:spcPct val="125000"/>
              </a:lnSpc>
              <a:spcBef>
                <a:spcPct val="0"/>
              </a:spcBef>
            </a:pPr>
            <a:endParaRPr lang="en-US" altLang="en-US" sz="1600" b="1" dirty="0" smtClean="0"/>
          </a:p>
          <a:p>
            <a:pPr>
              <a:lnSpc>
                <a:spcPct val="125000"/>
              </a:lnSpc>
              <a:spcBef>
                <a:spcPct val="0"/>
              </a:spcBef>
            </a:pPr>
            <a:endParaRPr lang="en-US" altLang="en-US" sz="3600" b="1" dirty="0" smtClean="0">
              <a:solidFill>
                <a:srgbClr val="3580BB"/>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74638"/>
            <a:ext cx="10972800" cy="1143000"/>
          </a:xfrm>
        </p:spPr>
        <p:txBody>
          <a:bodyPr/>
          <a:lstStyle/>
          <a:p>
            <a:pPr>
              <a:defRPr/>
            </a:pPr>
            <a:r>
              <a:rPr lang="en-US" sz="4000" dirty="0" smtClean="0"/>
              <a:t>FY 2015-16 Budget Process</a:t>
            </a:r>
            <a:endParaRPr lang="en-US" sz="4000" dirty="0"/>
          </a:p>
        </p:txBody>
      </p:sp>
      <p:sp>
        <p:nvSpPr>
          <p:cNvPr id="54275" name="Content Placeholder 2"/>
          <p:cNvSpPr>
            <a:spLocks noGrp="1"/>
          </p:cNvSpPr>
          <p:nvPr>
            <p:ph idx="1"/>
          </p:nvPr>
        </p:nvSpPr>
        <p:spPr>
          <a:xfrm>
            <a:off x="800100" y="1149350"/>
            <a:ext cx="11526838" cy="3651250"/>
          </a:xfrm>
        </p:spPr>
        <p:txBody>
          <a:bodyPr/>
          <a:lstStyle/>
          <a:p>
            <a:pPr marL="0" indent="0">
              <a:lnSpc>
                <a:spcPct val="150000"/>
              </a:lnSpc>
              <a:spcBef>
                <a:spcPct val="0"/>
              </a:spcBef>
              <a:buFont typeface="Wingdings" panose="05000000000000000000" pitchFamily="2" charset="2"/>
              <a:buNone/>
            </a:pPr>
            <a:r>
              <a:rPr lang="en-US" altLang="en-US" sz="2800" b="1" dirty="0" smtClean="0">
                <a:solidFill>
                  <a:schemeClr val="tx1"/>
                </a:solidFill>
              </a:rPr>
              <a:t>January 2015		Nonprofit budget process started</a:t>
            </a:r>
          </a:p>
          <a:p>
            <a:pPr marL="0" indent="0">
              <a:lnSpc>
                <a:spcPct val="150000"/>
              </a:lnSpc>
              <a:spcBef>
                <a:spcPct val="0"/>
              </a:spcBef>
              <a:buFont typeface="Wingdings" panose="05000000000000000000" pitchFamily="2" charset="2"/>
              <a:buNone/>
            </a:pPr>
            <a:r>
              <a:rPr lang="en-US" altLang="en-US" sz="2800" b="1" dirty="0" smtClean="0">
                <a:solidFill>
                  <a:schemeClr val="tx1"/>
                </a:solidFill>
              </a:rPr>
              <a:t>February 2015		Departmental budget process started</a:t>
            </a:r>
          </a:p>
          <a:p>
            <a:pPr marL="0" indent="0">
              <a:lnSpc>
                <a:spcPct val="150000"/>
              </a:lnSpc>
              <a:spcBef>
                <a:spcPct val="0"/>
              </a:spcBef>
              <a:buFont typeface="Wingdings" panose="05000000000000000000" pitchFamily="2" charset="2"/>
              <a:buNone/>
            </a:pPr>
            <a:r>
              <a:rPr lang="en-US" altLang="en-US" sz="2800" b="1" dirty="0" smtClean="0">
                <a:solidFill>
                  <a:schemeClr val="tx1"/>
                </a:solidFill>
              </a:rPr>
              <a:t>March 2015		BOCC and department budget retreat</a:t>
            </a:r>
          </a:p>
          <a:p>
            <a:pPr marL="0" indent="0">
              <a:lnSpc>
                <a:spcPct val="150000"/>
              </a:lnSpc>
              <a:spcBef>
                <a:spcPct val="0"/>
              </a:spcBef>
              <a:buFont typeface="Wingdings" panose="05000000000000000000" pitchFamily="2" charset="2"/>
              <a:buNone/>
            </a:pPr>
            <a:r>
              <a:rPr lang="en-US" altLang="en-US" sz="2800" b="1" dirty="0" smtClean="0">
                <a:solidFill>
                  <a:schemeClr val="tx1"/>
                </a:solidFill>
              </a:rPr>
              <a:t>March-May 2015	Recommended Budget development</a:t>
            </a:r>
          </a:p>
          <a:p>
            <a:pPr marL="0" indent="0">
              <a:lnSpc>
                <a:spcPct val="150000"/>
              </a:lnSpc>
              <a:spcBef>
                <a:spcPct val="0"/>
              </a:spcBef>
              <a:buFont typeface="Wingdings" panose="05000000000000000000" pitchFamily="2" charset="2"/>
              <a:buNone/>
            </a:pPr>
            <a:r>
              <a:rPr lang="en-US" altLang="en-US" sz="2800" b="1" dirty="0" smtClean="0">
                <a:solidFill>
                  <a:schemeClr val="tx1"/>
                </a:solidFill>
              </a:rPr>
              <a:t>May 26, 2015		Manager’s Recommended Budget presentation</a:t>
            </a:r>
          </a:p>
          <a:p>
            <a:pPr marL="0" indent="0">
              <a:lnSpc>
                <a:spcPct val="150000"/>
              </a:lnSpc>
              <a:spcBef>
                <a:spcPct val="0"/>
              </a:spcBef>
              <a:buNone/>
            </a:pPr>
            <a:r>
              <a:rPr lang="en-US" altLang="en-US" sz="2800" b="1" dirty="0">
                <a:solidFill>
                  <a:schemeClr val="tx1"/>
                </a:solidFill>
              </a:rPr>
              <a:t>June 1, 3, and 4, 2015	Budget work </a:t>
            </a:r>
            <a:r>
              <a:rPr lang="en-US" altLang="en-US" sz="2800" b="1" dirty="0" smtClean="0">
                <a:solidFill>
                  <a:schemeClr val="tx1"/>
                </a:solidFill>
              </a:rPr>
              <a:t>sessions</a:t>
            </a:r>
          </a:p>
          <a:p>
            <a:pPr marL="0" indent="0">
              <a:lnSpc>
                <a:spcPct val="150000"/>
              </a:lnSpc>
              <a:spcBef>
                <a:spcPct val="0"/>
              </a:spcBef>
              <a:buFont typeface="Wingdings" panose="05000000000000000000" pitchFamily="2" charset="2"/>
              <a:buNone/>
            </a:pPr>
            <a:r>
              <a:rPr lang="en-US" altLang="en-US" sz="2800" b="1" dirty="0" smtClean="0">
                <a:solidFill>
                  <a:schemeClr val="tx1"/>
                </a:solidFill>
              </a:rPr>
              <a:t>June 8, 2015		Public Hearing for FY 2015-16 Budget</a:t>
            </a:r>
          </a:p>
          <a:p>
            <a:pPr marL="0" indent="0">
              <a:lnSpc>
                <a:spcPct val="150000"/>
              </a:lnSpc>
              <a:spcBef>
                <a:spcPct val="0"/>
              </a:spcBef>
              <a:buFont typeface="Wingdings" panose="05000000000000000000" pitchFamily="2" charset="2"/>
              <a:buNone/>
            </a:pPr>
            <a:r>
              <a:rPr lang="en-US" altLang="en-US" sz="2800" b="1" dirty="0" smtClean="0">
                <a:solidFill>
                  <a:schemeClr val="tx1"/>
                </a:solidFill>
              </a:rPr>
              <a:t>June 22, 2015	</a:t>
            </a:r>
            <a:r>
              <a:rPr lang="en-US" altLang="en-US" sz="2800" b="1" dirty="0" smtClean="0">
                <a:solidFill>
                  <a:srgbClr val="6CA060"/>
                </a:solidFill>
              </a:rPr>
              <a:t>	</a:t>
            </a:r>
            <a:r>
              <a:rPr lang="en-US" altLang="en-US" sz="2800" b="1" dirty="0" smtClean="0">
                <a:solidFill>
                  <a:schemeClr val="tx1"/>
                </a:solidFill>
              </a:rPr>
              <a:t>FY 2015-16 Budget approval</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3" y="334963"/>
            <a:ext cx="11283950" cy="1143000"/>
          </a:xfrm>
        </p:spPr>
        <p:txBody>
          <a:bodyPr/>
          <a:lstStyle/>
          <a:p>
            <a:pPr>
              <a:defRPr/>
            </a:pPr>
            <a:r>
              <a:rPr lang="en-US" altLang="en-US" sz="3200" dirty="0" smtClean="0"/>
              <a:t>Goal 5: Accountable, Efficient, and Visionary Government</a:t>
            </a:r>
            <a:endParaRPr lang="en-US" altLang="en-US" sz="3200" dirty="0"/>
          </a:p>
        </p:txBody>
      </p:sp>
      <p:sp>
        <p:nvSpPr>
          <p:cNvPr id="106499" name="Content Placeholder 2"/>
          <p:cNvSpPr>
            <a:spLocks noGrp="1"/>
          </p:cNvSpPr>
          <p:nvPr>
            <p:ph idx="1"/>
          </p:nvPr>
        </p:nvSpPr>
        <p:spPr>
          <a:xfrm>
            <a:off x="652463" y="1477963"/>
            <a:ext cx="10972800" cy="3651250"/>
          </a:xfrm>
        </p:spPr>
        <p:txBody>
          <a:bodyPr/>
          <a:lstStyle/>
          <a:p>
            <a:pPr>
              <a:lnSpc>
                <a:spcPct val="125000"/>
              </a:lnSpc>
              <a:spcBef>
                <a:spcPct val="0"/>
              </a:spcBef>
            </a:pPr>
            <a:r>
              <a:rPr lang="en-US" altLang="en-US" sz="3600" b="1" dirty="0" smtClean="0">
                <a:solidFill>
                  <a:srgbClr val="3580BB"/>
                </a:solidFill>
              </a:rPr>
              <a:t>Elections</a:t>
            </a:r>
          </a:p>
          <a:p>
            <a:pPr lvl="1">
              <a:lnSpc>
                <a:spcPct val="125000"/>
              </a:lnSpc>
              <a:spcBef>
                <a:spcPct val="0"/>
              </a:spcBef>
            </a:pPr>
            <a:r>
              <a:rPr lang="en-US" altLang="en-US" sz="3200" dirty="0" smtClean="0">
                <a:solidFill>
                  <a:schemeClr val="tx1"/>
                </a:solidFill>
              </a:rPr>
              <a:t>During the FY 2015-16 budget year, the Board of Elections may be required to conduct 5 elections, including the newly mandated Presidential Preference Primary  </a:t>
            </a:r>
            <a:endParaRPr lang="en-US" altLang="en-US" sz="3200" b="1" dirty="0" smtClean="0">
              <a:solidFill>
                <a:schemeClr val="tx1"/>
              </a:solidFill>
            </a:endParaRPr>
          </a:p>
          <a:p>
            <a:pPr>
              <a:lnSpc>
                <a:spcPct val="125000"/>
              </a:lnSpc>
              <a:spcBef>
                <a:spcPct val="0"/>
              </a:spcBef>
            </a:pPr>
            <a:r>
              <a:rPr lang="en-US" altLang="en-US" sz="3600" b="1" dirty="0" smtClean="0">
                <a:solidFill>
                  <a:srgbClr val="3580BB"/>
                </a:solidFill>
              </a:rPr>
              <a:t>Revaluation</a:t>
            </a:r>
          </a:p>
          <a:p>
            <a:pPr lvl="1">
              <a:lnSpc>
                <a:spcPct val="125000"/>
              </a:lnSpc>
              <a:spcBef>
                <a:spcPct val="0"/>
              </a:spcBef>
            </a:pPr>
            <a:r>
              <a:rPr lang="en-US" altLang="en-US" sz="3200" dirty="0" smtClean="0">
                <a:solidFill>
                  <a:schemeClr val="tx1"/>
                </a:solidFill>
              </a:rPr>
              <a:t>Tax Administration budget increased due to eight-year revaluation which occurs in FY 2015-16</a:t>
            </a:r>
          </a:p>
          <a:p>
            <a:pPr marL="609600" lvl="2" indent="0">
              <a:lnSpc>
                <a:spcPct val="125000"/>
              </a:lnSpc>
              <a:spcBef>
                <a:spcPct val="0"/>
              </a:spcBef>
              <a:buFont typeface="Courier New" panose="02070309020205020404" pitchFamily="49" charset="0"/>
              <a:buNone/>
            </a:pPr>
            <a:endParaRPr lang="en-US" altLang="en-US" sz="2800" dirty="0" smtClean="0"/>
          </a:p>
          <a:p>
            <a:pPr>
              <a:lnSpc>
                <a:spcPct val="125000"/>
              </a:lnSpc>
              <a:spcBef>
                <a:spcPct val="0"/>
              </a:spcBef>
            </a:pPr>
            <a:endParaRPr lang="en-US" altLang="en-US" sz="3600" b="1" dirty="0" smtClean="0">
              <a:solidFill>
                <a:srgbClr val="3580BB"/>
              </a:solidFill>
            </a:endParaRPr>
          </a:p>
          <a:p>
            <a:pPr lvl="1">
              <a:lnSpc>
                <a:spcPct val="125000"/>
              </a:lnSpc>
              <a:spcBef>
                <a:spcPct val="0"/>
              </a:spcBef>
            </a:pPr>
            <a:endParaRPr lang="en-US" altLang="en-US" sz="1600" b="1" dirty="0" smtClean="0"/>
          </a:p>
          <a:p>
            <a:pPr>
              <a:lnSpc>
                <a:spcPct val="125000"/>
              </a:lnSpc>
              <a:spcBef>
                <a:spcPct val="0"/>
              </a:spcBef>
            </a:pPr>
            <a:endParaRPr lang="en-US" altLang="en-US" sz="3600" b="1" dirty="0" smtClean="0">
              <a:solidFill>
                <a:srgbClr val="3580BB"/>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888" y="323850"/>
            <a:ext cx="11323637" cy="1143000"/>
          </a:xfrm>
        </p:spPr>
        <p:txBody>
          <a:bodyPr/>
          <a:lstStyle/>
          <a:p>
            <a:pPr>
              <a:defRPr/>
            </a:pPr>
            <a:r>
              <a:rPr lang="en-US" altLang="en-US" sz="3600" dirty="0" smtClean="0"/>
              <a:t>Position Highlights</a:t>
            </a:r>
            <a:endParaRPr lang="en-US" sz="3600" dirty="0"/>
          </a:p>
        </p:txBody>
      </p:sp>
      <p:sp>
        <p:nvSpPr>
          <p:cNvPr id="107523" name="Content Placeholder 2"/>
          <p:cNvSpPr>
            <a:spLocks noGrp="1"/>
          </p:cNvSpPr>
          <p:nvPr>
            <p:ph idx="1"/>
          </p:nvPr>
        </p:nvSpPr>
        <p:spPr>
          <a:xfrm>
            <a:off x="750888" y="1466850"/>
            <a:ext cx="10971212" cy="3649663"/>
          </a:xfrm>
        </p:spPr>
        <p:txBody>
          <a:bodyPr/>
          <a:lstStyle/>
          <a:p>
            <a:pPr>
              <a:lnSpc>
                <a:spcPct val="150000"/>
              </a:lnSpc>
              <a:spcBef>
                <a:spcPct val="0"/>
              </a:spcBef>
            </a:pPr>
            <a:r>
              <a:rPr lang="en-US" altLang="en-US" sz="4000" dirty="0" smtClean="0">
                <a:solidFill>
                  <a:schemeClr val="tx1"/>
                </a:solidFill>
              </a:rPr>
              <a:t>Addition of 27.65 FTEs</a:t>
            </a:r>
          </a:p>
          <a:p>
            <a:pPr>
              <a:lnSpc>
                <a:spcPct val="150000"/>
              </a:lnSpc>
              <a:spcBef>
                <a:spcPct val="0"/>
              </a:spcBef>
            </a:pPr>
            <a:r>
              <a:rPr lang="en-US" altLang="en-US" sz="4000" dirty="0" smtClean="0">
                <a:solidFill>
                  <a:schemeClr val="tx1"/>
                </a:solidFill>
              </a:rPr>
              <a:t>Elimination of 8 FTEs</a:t>
            </a:r>
          </a:p>
          <a:p>
            <a:pPr>
              <a:lnSpc>
                <a:spcPct val="150000"/>
              </a:lnSpc>
              <a:spcBef>
                <a:spcPct val="0"/>
              </a:spcBef>
            </a:pPr>
            <a:r>
              <a:rPr lang="en-US" altLang="en-US" sz="4000" dirty="0" smtClean="0">
                <a:solidFill>
                  <a:schemeClr val="tx1"/>
                </a:solidFill>
              </a:rPr>
              <a:t>Net increase of 19.65 FTEs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66700"/>
            <a:ext cx="10972800" cy="1143000"/>
          </a:xfrm>
        </p:spPr>
        <p:txBody>
          <a:bodyPr/>
          <a:lstStyle/>
          <a:p>
            <a:pPr>
              <a:defRPr/>
            </a:pPr>
            <a:r>
              <a:rPr lang="en-US" sz="4000" dirty="0" smtClean="0"/>
              <a:t>Public Hearing for the FY 2015-16 Budget</a:t>
            </a:r>
            <a:endParaRPr lang="en-US" sz="4000" dirty="0"/>
          </a:p>
        </p:txBody>
      </p:sp>
      <p:sp>
        <p:nvSpPr>
          <p:cNvPr id="110595" name="Content Placeholder 2"/>
          <p:cNvSpPr>
            <a:spLocks noGrp="1"/>
          </p:cNvSpPr>
          <p:nvPr>
            <p:ph idx="1"/>
          </p:nvPr>
        </p:nvSpPr>
        <p:spPr>
          <a:xfrm>
            <a:off x="622300" y="1803400"/>
            <a:ext cx="10972800" cy="3651250"/>
          </a:xfrm>
        </p:spPr>
        <p:txBody>
          <a:bodyPr/>
          <a:lstStyle/>
          <a:p>
            <a:pPr marL="0" indent="0" algn="ctr">
              <a:spcBef>
                <a:spcPct val="0"/>
              </a:spcBef>
              <a:buFont typeface="Wingdings" panose="05000000000000000000" pitchFamily="2" charset="2"/>
              <a:buNone/>
            </a:pPr>
            <a:r>
              <a:rPr lang="en-US" altLang="en-US" sz="6000" b="1" dirty="0" smtClean="0">
                <a:solidFill>
                  <a:schemeClr val="tx1"/>
                </a:solidFill>
              </a:rPr>
              <a:t>Monday, June 8, 2015</a:t>
            </a:r>
          </a:p>
          <a:p>
            <a:pPr marL="0" indent="0" algn="ctr">
              <a:spcBef>
                <a:spcPct val="0"/>
              </a:spcBef>
              <a:buFont typeface="Wingdings" panose="05000000000000000000" pitchFamily="2" charset="2"/>
              <a:buNone/>
            </a:pPr>
            <a:r>
              <a:rPr lang="en-US" altLang="en-US" sz="6000" b="1" dirty="0" smtClean="0">
                <a:solidFill>
                  <a:schemeClr val="tx1"/>
                </a:solidFill>
              </a:rPr>
              <a:t>7:00pm</a:t>
            </a:r>
          </a:p>
          <a:p>
            <a:pPr marL="0" indent="0" algn="ctr">
              <a:spcBef>
                <a:spcPct val="0"/>
              </a:spcBef>
              <a:buFont typeface="Wingdings" panose="05000000000000000000" pitchFamily="2" charset="2"/>
              <a:buNone/>
            </a:pPr>
            <a:r>
              <a:rPr lang="en-US" altLang="en-US" sz="6000" b="1" dirty="0" smtClean="0">
                <a:solidFill>
                  <a:schemeClr val="tx1"/>
                </a:solidFill>
              </a:rPr>
              <a:t>Commissioners’ Chambers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723" y="518129"/>
            <a:ext cx="8228707" cy="636240"/>
          </a:xfrm>
          <a:ln>
            <a:noFill/>
          </a:ln>
        </p:spPr>
        <p:txBody>
          <a:bodyPr/>
          <a:lstStyle/>
          <a:p>
            <a:r>
              <a:rPr lang="en-US" sz="4800" dirty="0" smtClean="0"/>
              <a:t>BOCC Budget Review </a:t>
            </a:r>
            <a:endParaRPr lang="en-US" sz="4640" dirty="0">
              <a:solidFill>
                <a:srgbClr val="00B0F0"/>
              </a:solidFill>
            </a:endParaRPr>
          </a:p>
        </p:txBody>
      </p:sp>
      <p:sp>
        <p:nvSpPr>
          <p:cNvPr id="5" name="Text Box 12"/>
          <p:cNvSpPr txBox="1">
            <a:spLocks noGrp="1" noChangeArrowheads="1"/>
          </p:cNvSpPr>
          <p:nvPr>
            <p:ph idx="1"/>
          </p:nvPr>
        </p:nvSpPr>
        <p:spPr bwMode="auto">
          <a:xfrm>
            <a:off x="393700" y="1562100"/>
            <a:ext cx="10172700" cy="3731382"/>
          </a:xfrm>
          <a:prstGeom prst="rect">
            <a:avLst/>
          </a:prstGeom>
          <a:noFill/>
          <a:ln w="9525">
            <a:noFill/>
            <a:miter lim="800000"/>
            <a:headEnd/>
            <a:tailEnd/>
          </a:ln>
        </p:spPr>
        <p:txBody>
          <a:bodyPr wrap="square" numCol="1">
            <a:spAutoFit/>
          </a:bodyPr>
          <a:lstStyle/>
          <a:p>
            <a:pPr marL="0" indent="0">
              <a:spcBef>
                <a:spcPct val="50000"/>
              </a:spcBef>
              <a:buClr>
                <a:schemeClr val="bg1"/>
              </a:buClr>
              <a:buSzPct val="105000"/>
              <a:buNone/>
              <a:tabLst>
                <a:tab pos="6172200" algn="l"/>
              </a:tabLst>
              <a:defRPr/>
            </a:pPr>
            <a:r>
              <a:rPr lang="en-US" sz="4400" b="1" dirty="0" smtClean="0">
                <a:solidFill>
                  <a:schemeClr val="tx1"/>
                </a:solidFill>
              </a:rPr>
              <a:t>Monday, June 1	2 </a:t>
            </a:r>
            <a:r>
              <a:rPr lang="en-US" sz="4400" b="1" dirty="0">
                <a:solidFill>
                  <a:schemeClr val="tx1"/>
                </a:solidFill>
              </a:rPr>
              <a:t>pm – </a:t>
            </a:r>
            <a:r>
              <a:rPr lang="en-US" sz="4400" b="1" dirty="0" smtClean="0">
                <a:solidFill>
                  <a:schemeClr val="tx1"/>
                </a:solidFill>
              </a:rPr>
              <a:t>5 </a:t>
            </a:r>
            <a:r>
              <a:rPr lang="en-US" sz="4400" b="1" dirty="0" smtClean="0">
                <a:solidFill>
                  <a:schemeClr val="tx1"/>
                </a:solidFill>
              </a:rPr>
              <a:t>pm</a:t>
            </a:r>
          </a:p>
          <a:p>
            <a:pPr marL="0" indent="0">
              <a:spcBef>
                <a:spcPct val="50000"/>
              </a:spcBef>
              <a:buClr>
                <a:schemeClr val="bg1"/>
              </a:buClr>
              <a:buSzPct val="105000"/>
              <a:buNone/>
              <a:tabLst>
                <a:tab pos="6172200" algn="l"/>
              </a:tabLst>
              <a:defRPr/>
            </a:pPr>
            <a:endParaRPr lang="en-US" sz="1800" b="1" dirty="0">
              <a:solidFill>
                <a:schemeClr val="tx1"/>
              </a:solidFill>
            </a:endParaRPr>
          </a:p>
          <a:p>
            <a:pPr marL="0" indent="0">
              <a:spcBef>
                <a:spcPts val="759"/>
              </a:spcBef>
              <a:buClr>
                <a:schemeClr val="bg1"/>
              </a:buClr>
              <a:buSzPct val="105000"/>
              <a:buNone/>
              <a:tabLst>
                <a:tab pos="6172200" algn="l"/>
              </a:tabLst>
              <a:defRPr/>
            </a:pPr>
            <a:r>
              <a:rPr lang="en-US" sz="4400" b="1" dirty="0" smtClean="0">
                <a:solidFill>
                  <a:schemeClr val="tx1"/>
                </a:solidFill>
              </a:rPr>
              <a:t>Wednesday, June 3</a:t>
            </a:r>
            <a:r>
              <a:rPr lang="en-US" sz="4400" b="1" dirty="0">
                <a:solidFill>
                  <a:schemeClr val="tx1"/>
                </a:solidFill>
              </a:rPr>
              <a:t>	</a:t>
            </a:r>
            <a:r>
              <a:rPr lang="en-US" sz="4400" b="1" dirty="0" smtClean="0">
                <a:solidFill>
                  <a:schemeClr val="tx1"/>
                </a:solidFill>
              </a:rPr>
              <a:t>12 pm </a:t>
            </a:r>
            <a:r>
              <a:rPr lang="en-US" sz="4400" b="1" dirty="0">
                <a:solidFill>
                  <a:schemeClr val="tx1"/>
                </a:solidFill>
              </a:rPr>
              <a:t>– </a:t>
            </a:r>
            <a:r>
              <a:rPr lang="en-US" sz="4400" b="1" dirty="0" smtClean="0">
                <a:solidFill>
                  <a:schemeClr val="tx1"/>
                </a:solidFill>
              </a:rPr>
              <a:t>5 pm</a:t>
            </a:r>
            <a:endParaRPr lang="en-US" sz="4400" b="1" dirty="0">
              <a:solidFill>
                <a:schemeClr val="tx1"/>
              </a:solidFill>
            </a:endParaRPr>
          </a:p>
          <a:p>
            <a:pPr marL="0" indent="0">
              <a:spcBef>
                <a:spcPts val="759"/>
              </a:spcBef>
              <a:buClr>
                <a:schemeClr val="bg1"/>
              </a:buClr>
              <a:buSzPct val="105000"/>
              <a:buNone/>
              <a:tabLst>
                <a:tab pos="6172200" algn="l"/>
              </a:tabLst>
              <a:defRPr/>
            </a:pPr>
            <a:endParaRPr lang="en-US" sz="2800" b="1" dirty="0" smtClean="0">
              <a:solidFill>
                <a:schemeClr val="tx1"/>
              </a:solidFill>
            </a:endParaRPr>
          </a:p>
          <a:p>
            <a:pPr marL="0" indent="0">
              <a:spcBef>
                <a:spcPts val="759"/>
              </a:spcBef>
              <a:buClr>
                <a:schemeClr val="bg1"/>
              </a:buClr>
              <a:buSzPct val="105000"/>
              <a:buNone/>
              <a:tabLst>
                <a:tab pos="6172200" algn="l"/>
              </a:tabLst>
              <a:defRPr/>
            </a:pPr>
            <a:r>
              <a:rPr lang="en-US" sz="4400" b="1" dirty="0" smtClean="0">
                <a:solidFill>
                  <a:schemeClr val="tx1"/>
                </a:solidFill>
              </a:rPr>
              <a:t>Thursday</a:t>
            </a:r>
            <a:r>
              <a:rPr lang="en-US" sz="4400" b="1" dirty="0" smtClean="0">
                <a:solidFill>
                  <a:schemeClr val="tx1"/>
                </a:solidFill>
              </a:rPr>
              <a:t>, June 4</a:t>
            </a:r>
            <a:r>
              <a:rPr lang="en-US" sz="4400" b="1" dirty="0">
                <a:solidFill>
                  <a:schemeClr val="tx1"/>
                </a:solidFill>
              </a:rPr>
              <a:t>	</a:t>
            </a:r>
            <a:r>
              <a:rPr lang="en-US" sz="4400" b="1" dirty="0" smtClean="0">
                <a:solidFill>
                  <a:schemeClr val="tx1"/>
                </a:solidFill>
              </a:rPr>
              <a:t>9 </a:t>
            </a:r>
            <a:r>
              <a:rPr lang="en-US" sz="4400" b="1" dirty="0">
                <a:solidFill>
                  <a:schemeClr val="tx1"/>
                </a:solidFill>
              </a:rPr>
              <a:t>am – 2 pm</a:t>
            </a:r>
          </a:p>
        </p:txBody>
      </p:sp>
    </p:spTree>
    <p:extLst>
      <p:ext uri="{BB962C8B-B14F-4D97-AF65-F5344CB8AC3E}">
        <p14:creationId xmlns:p14="http://schemas.microsoft.com/office/powerpoint/2010/main" val="390077086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723" y="518129"/>
            <a:ext cx="9632877" cy="636240"/>
          </a:xfrm>
          <a:ln>
            <a:noFill/>
          </a:ln>
        </p:spPr>
        <p:txBody>
          <a:bodyPr/>
          <a:lstStyle/>
          <a:p>
            <a:r>
              <a:rPr lang="en-US" sz="3200" dirty="0"/>
              <a:t>Budget Document Available For Public Viewing</a:t>
            </a:r>
            <a:endParaRPr lang="en-US" sz="3200" dirty="0">
              <a:solidFill>
                <a:srgbClr val="00B0F0"/>
              </a:solidFill>
            </a:endParaRPr>
          </a:p>
        </p:txBody>
      </p:sp>
      <p:sp>
        <p:nvSpPr>
          <p:cNvPr id="5" name="Text Box 12"/>
          <p:cNvSpPr txBox="1">
            <a:spLocks noGrp="1" noChangeArrowheads="1"/>
          </p:cNvSpPr>
          <p:nvPr>
            <p:ph idx="1"/>
          </p:nvPr>
        </p:nvSpPr>
        <p:spPr bwMode="auto">
          <a:xfrm>
            <a:off x="330200" y="1447800"/>
            <a:ext cx="10426700" cy="4723769"/>
          </a:xfrm>
          <a:prstGeom prst="rect">
            <a:avLst/>
          </a:prstGeom>
          <a:noFill/>
          <a:ln w="9525">
            <a:noFill/>
            <a:miter lim="800000"/>
            <a:headEnd/>
            <a:tailEnd/>
          </a:ln>
        </p:spPr>
        <p:txBody>
          <a:bodyPr wrap="square" numCol="1">
            <a:spAutoFit/>
          </a:bodyPr>
          <a:lstStyle/>
          <a:p>
            <a:pPr marL="0" indent="0">
              <a:buNone/>
            </a:pPr>
            <a:endParaRPr lang="en-US" sz="2800" dirty="0">
              <a:solidFill>
                <a:schemeClr val="tx1"/>
              </a:solidFill>
            </a:endParaRPr>
          </a:p>
          <a:p>
            <a:r>
              <a:rPr lang="en-US" sz="3600" dirty="0">
                <a:solidFill>
                  <a:schemeClr val="tx1"/>
                </a:solidFill>
              </a:rPr>
              <a:t>Durham County Website</a:t>
            </a:r>
          </a:p>
          <a:p>
            <a:pPr marL="0" indent="0">
              <a:buNone/>
            </a:pPr>
            <a:endParaRPr lang="en-US" sz="3200" dirty="0">
              <a:solidFill>
                <a:schemeClr val="tx1"/>
              </a:solidFill>
            </a:endParaRPr>
          </a:p>
          <a:p>
            <a:r>
              <a:rPr lang="en-US" sz="3600" dirty="0" smtClean="0">
                <a:solidFill>
                  <a:schemeClr val="tx1"/>
                </a:solidFill>
              </a:rPr>
              <a:t>Clerk </a:t>
            </a:r>
            <a:r>
              <a:rPr lang="en-US" sz="3600" dirty="0">
                <a:solidFill>
                  <a:schemeClr val="tx1"/>
                </a:solidFill>
              </a:rPr>
              <a:t>To the Board of County Commissioners </a:t>
            </a:r>
            <a:r>
              <a:rPr lang="en-US" sz="3600" dirty="0" smtClean="0">
                <a:solidFill>
                  <a:schemeClr val="tx1"/>
                </a:solidFill>
              </a:rPr>
              <a:t>Office</a:t>
            </a:r>
          </a:p>
          <a:p>
            <a:pPr marL="496887" lvl="1" indent="0">
              <a:buNone/>
            </a:pPr>
            <a:r>
              <a:rPr lang="en-US" sz="3200" dirty="0" smtClean="0">
                <a:solidFill>
                  <a:schemeClr val="tx1"/>
                </a:solidFill>
              </a:rPr>
              <a:t>Second Floor, </a:t>
            </a:r>
            <a:r>
              <a:rPr lang="en-US" sz="3200" dirty="0">
                <a:solidFill>
                  <a:schemeClr val="tx1"/>
                </a:solidFill>
              </a:rPr>
              <a:t>Administrative Complex </a:t>
            </a:r>
          </a:p>
          <a:p>
            <a:endParaRPr lang="en-US" sz="3200" dirty="0">
              <a:solidFill>
                <a:schemeClr val="tx1"/>
              </a:solidFill>
            </a:endParaRPr>
          </a:p>
          <a:p>
            <a:r>
              <a:rPr lang="en-US" sz="3600" dirty="0" smtClean="0">
                <a:solidFill>
                  <a:schemeClr val="tx1"/>
                </a:solidFill>
              </a:rPr>
              <a:t>Durham </a:t>
            </a:r>
            <a:r>
              <a:rPr lang="en-US" sz="3600" dirty="0">
                <a:solidFill>
                  <a:schemeClr val="tx1"/>
                </a:solidFill>
              </a:rPr>
              <a:t>County Main </a:t>
            </a:r>
            <a:r>
              <a:rPr lang="en-US" sz="3600" dirty="0" smtClean="0">
                <a:solidFill>
                  <a:schemeClr val="tx1"/>
                </a:solidFill>
              </a:rPr>
              <a:t>Library</a:t>
            </a:r>
          </a:p>
          <a:p>
            <a:endParaRPr lang="en-US" sz="3200" dirty="0" smtClean="0">
              <a:solidFill>
                <a:schemeClr val="tx1"/>
              </a:solidFill>
            </a:endParaRPr>
          </a:p>
        </p:txBody>
      </p:sp>
    </p:spTree>
    <p:extLst>
      <p:ext uri="{BB962C8B-B14F-4D97-AF65-F5344CB8AC3E}">
        <p14:creationId xmlns:p14="http://schemas.microsoft.com/office/powerpoint/2010/main" val="158574482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74638"/>
            <a:ext cx="10972800" cy="1143000"/>
          </a:xfrm>
        </p:spPr>
        <p:txBody>
          <a:bodyPr/>
          <a:lstStyle/>
          <a:p>
            <a:pPr>
              <a:defRPr/>
            </a:pPr>
            <a:r>
              <a:rPr lang="en-US" sz="4000" dirty="0" smtClean="0"/>
              <a:t>FY 2015-16 Budget Process</a:t>
            </a:r>
            <a:endParaRPr lang="en-US" sz="4000" dirty="0"/>
          </a:p>
        </p:txBody>
      </p:sp>
      <p:sp>
        <p:nvSpPr>
          <p:cNvPr id="54275" name="Content Placeholder 2"/>
          <p:cNvSpPr>
            <a:spLocks noGrp="1"/>
          </p:cNvSpPr>
          <p:nvPr>
            <p:ph idx="1"/>
          </p:nvPr>
        </p:nvSpPr>
        <p:spPr>
          <a:xfrm>
            <a:off x="800100" y="1149350"/>
            <a:ext cx="11526838" cy="3651250"/>
          </a:xfrm>
        </p:spPr>
        <p:txBody>
          <a:bodyPr/>
          <a:lstStyle/>
          <a:p>
            <a:pPr marL="0" indent="0">
              <a:lnSpc>
                <a:spcPct val="150000"/>
              </a:lnSpc>
              <a:spcBef>
                <a:spcPct val="0"/>
              </a:spcBef>
              <a:buFont typeface="Wingdings" panose="05000000000000000000" pitchFamily="2" charset="2"/>
              <a:buNone/>
            </a:pPr>
            <a:r>
              <a:rPr lang="en-US" altLang="en-US" sz="2800" b="1" dirty="0" smtClean="0">
                <a:solidFill>
                  <a:schemeClr val="tx1"/>
                </a:solidFill>
              </a:rPr>
              <a:t>January 2015		Nonprofit budget process started</a:t>
            </a:r>
          </a:p>
          <a:p>
            <a:pPr marL="0" indent="0">
              <a:lnSpc>
                <a:spcPct val="150000"/>
              </a:lnSpc>
              <a:spcBef>
                <a:spcPct val="0"/>
              </a:spcBef>
              <a:buFont typeface="Wingdings" panose="05000000000000000000" pitchFamily="2" charset="2"/>
              <a:buNone/>
            </a:pPr>
            <a:r>
              <a:rPr lang="en-US" altLang="en-US" sz="2800" b="1" dirty="0" smtClean="0">
                <a:solidFill>
                  <a:schemeClr val="tx1"/>
                </a:solidFill>
              </a:rPr>
              <a:t>February 2015		Departmental budget process started</a:t>
            </a:r>
          </a:p>
          <a:p>
            <a:pPr marL="0" indent="0">
              <a:lnSpc>
                <a:spcPct val="150000"/>
              </a:lnSpc>
              <a:spcBef>
                <a:spcPct val="0"/>
              </a:spcBef>
              <a:buFont typeface="Wingdings" panose="05000000000000000000" pitchFamily="2" charset="2"/>
              <a:buNone/>
            </a:pPr>
            <a:r>
              <a:rPr lang="en-US" altLang="en-US" sz="2800" b="1" dirty="0" smtClean="0">
                <a:solidFill>
                  <a:schemeClr val="tx1"/>
                </a:solidFill>
              </a:rPr>
              <a:t>March 2015		BOCC and department budget retreat</a:t>
            </a:r>
          </a:p>
          <a:p>
            <a:pPr marL="0" indent="0">
              <a:lnSpc>
                <a:spcPct val="150000"/>
              </a:lnSpc>
              <a:spcBef>
                <a:spcPct val="0"/>
              </a:spcBef>
              <a:buFont typeface="Wingdings" panose="05000000000000000000" pitchFamily="2" charset="2"/>
              <a:buNone/>
            </a:pPr>
            <a:r>
              <a:rPr lang="en-US" altLang="en-US" sz="2800" b="1" dirty="0" smtClean="0">
                <a:solidFill>
                  <a:schemeClr val="tx1"/>
                </a:solidFill>
              </a:rPr>
              <a:t>March-May 2015	Recommended Budget development</a:t>
            </a:r>
          </a:p>
          <a:p>
            <a:pPr marL="0" indent="0">
              <a:lnSpc>
                <a:spcPct val="150000"/>
              </a:lnSpc>
              <a:spcBef>
                <a:spcPct val="0"/>
              </a:spcBef>
              <a:buFont typeface="Wingdings" panose="05000000000000000000" pitchFamily="2" charset="2"/>
              <a:buNone/>
            </a:pPr>
            <a:r>
              <a:rPr lang="en-US" altLang="en-US" sz="2800" b="1" dirty="0" smtClean="0">
                <a:solidFill>
                  <a:schemeClr val="tx1"/>
                </a:solidFill>
              </a:rPr>
              <a:t>May 26, 2015		Manager’s Recommended Budget presentation</a:t>
            </a:r>
          </a:p>
          <a:p>
            <a:pPr marL="0" indent="0">
              <a:lnSpc>
                <a:spcPct val="150000"/>
              </a:lnSpc>
              <a:spcBef>
                <a:spcPct val="0"/>
              </a:spcBef>
              <a:buNone/>
            </a:pPr>
            <a:r>
              <a:rPr lang="en-US" altLang="en-US" sz="2800" b="1" dirty="0">
                <a:solidFill>
                  <a:schemeClr val="tx1"/>
                </a:solidFill>
              </a:rPr>
              <a:t>June 1, </a:t>
            </a:r>
            <a:r>
              <a:rPr lang="en-US" altLang="en-US" sz="2800" b="1" dirty="0" smtClean="0">
                <a:solidFill>
                  <a:schemeClr val="tx1"/>
                </a:solidFill>
              </a:rPr>
              <a:t>3, </a:t>
            </a:r>
            <a:r>
              <a:rPr lang="en-US" altLang="en-US" sz="2800" b="1" dirty="0">
                <a:solidFill>
                  <a:schemeClr val="tx1"/>
                </a:solidFill>
              </a:rPr>
              <a:t>and 4, 2015	Budget work </a:t>
            </a:r>
            <a:r>
              <a:rPr lang="en-US" altLang="en-US" sz="2800" b="1" dirty="0" smtClean="0">
                <a:solidFill>
                  <a:schemeClr val="tx1"/>
                </a:solidFill>
              </a:rPr>
              <a:t>sessions</a:t>
            </a:r>
          </a:p>
          <a:p>
            <a:pPr marL="0" indent="0">
              <a:lnSpc>
                <a:spcPct val="150000"/>
              </a:lnSpc>
              <a:spcBef>
                <a:spcPct val="0"/>
              </a:spcBef>
              <a:buFont typeface="Wingdings" panose="05000000000000000000" pitchFamily="2" charset="2"/>
              <a:buNone/>
            </a:pPr>
            <a:r>
              <a:rPr lang="en-US" altLang="en-US" sz="2800" b="1" dirty="0" smtClean="0">
                <a:solidFill>
                  <a:schemeClr val="tx1"/>
                </a:solidFill>
              </a:rPr>
              <a:t>June 8, 2015		Public Hearing for FY 2015-16 Budget</a:t>
            </a:r>
          </a:p>
          <a:p>
            <a:pPr marL="0" indent="0">
              <a:lnSpc>
                <a:spcPct val="150000"/>
              </a:lnSpc>
              <a:spcBef>
                <a:spcPct val="0"/>
              </a:spcBef>
              <a:buFont typeface="Wingdings" panose="05000000000000000000" pitchFamily="2" charset="2"/>
              <a:buNone/>
            </a:pPr>
            <a:r>
              <a:rPr lang="en-US" altLang="en-US" sz="2800" b="1" dirty="0" smtClean="0">
                <a:solidFill>
                  <a:schemeClr val="tx1"/>
                </a:solidFill>
              </a:rPr>
              <a:t>June 22, 2015	</a:t>
            </a:r>
            <a:r>
              <a:rPr lang="en-US" altLang="en-US" sz="2800" b="1" dirty="0" smtClean="0">
                <a:solidFill>
                  <a:srgbClr val="6CA060"/>
                </a:solidFill>
              </a:rPr>
              <a:t>	</a:t>
            </a:r>
            <a:r>
              <a:rPr lang="en-US" altLang="en-US" sz="2800" b="1" dirty="0" smtClean="0">
                <a:solidFill>
                  <a:schemeClr val="tx1"/>
                </a:solidFill>
              </a:rPr>
              <a:t>FY 2015-16 Budget approval</a:t>
            </a:r>
          </a:p>
        </p:txBody>
      </p:sp>
    </p:spTree>
    <p:extLst>
      <p:ext uri="{BB962C8B-B14F-4D97-AF65-F5344CB8AC3E}">
        <p14:creationId xmlns:p14="http://schemas.microsoft.com/office/powerpoint/2010/main" val="198667203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74638"/>
            <a:ext cx="10972800" cy="1143000"/>
          </a:xfrm>
        </p:spPr>
        <p:txBody>
          <a:bodyPr/>
          <a:lstStyle/>
          <a:p>
            <a:pPr>
              <a:defRPr/>
            </a:pPr>
            <a:r>
              <a:rPr lang="en-US" sz="4000" dirty="0" smtClean="0"/>
              <a:t>Budget Adoption</a:t>
            </a:r>
            <a:endParaRPr lang="en-US" sz="4000" dirty="0"/>
          </a:p>
        </p:txBody>
      </p:sp>
      <p:sp>
        <p:nvSpPr>
          <p:cNvPr id="3" name="Content Placeholder 2"/>
          <p:cNvSpPr>
            <a:spLocks noGrp="1"/>
          </p:cNvSpPr>
          <p:nvPr>
            <p:ph idx="1"/>
          </p:nvPr>
        </p:nvSpPr>
        <p:spPr>
          <a:xfrm>
            <a:off x="609600" y="1765300"/>
            <a:ext cx="10972800" cy="3651250"/>
          </a:xfrm>
        </p:spPr>
        <p:txBody>
          <a:bodyPr/>
          <a:lstStyle/>
          <a:p>
            <a:pPr marL="0" indent="0" algn="ctr">
              <a:buFont typeface="Wingdings" panose="05000000000000000000" pitchFamily="2" charset="2"/>
              <a:buNone/>
              <a:defRPr/>
            </a:pPr>
            <a:r>
              <a:rPr lang="en-US" sz="6000" b="1" dirty="0">
                <a:solidFill>
                  <a:schemeClr val="tx1"/>
                </a:solidFill>
              </a:rPr>
              <a:t>Monday, June </a:t>
            </a:r>
            <a:r>
              <a:rPr lang="en-US" sz="6000" b="1" dirty="0" smtClean="0">
                <a:solidFill>
                  <a:schemeClr val="tx1"/>
                </a:solidFill>
              </a:rPr>
              <a:t>22, 2015</a:t>
            </a:r>
            <a:endParaRPr lang="en-US" sz="6000" b="1" dirty="0">
              <a:solidFill>
                <a:schemeClr val="tx1"/>
              </a:solidFill>
            </a:endParaRPr>
          </a:p>
          <a:p>
            <a:pPr marL="0" indent="0" algn="ctr">
              <a:buFont typeface="Wingdings" panose="05000000000000000000" pitchFamily="2" charset="2"/>
              <a:buNone/>
              <a:defRPr/>
            </a:pPr>
            <a:r>
              <a:rPr lang="en-US" sz="6000" b="1" dirty="0">
                <a:solidFill>
                  <a:schemeClr val="tx1"/>
                </a:solidFill>
              </a:rPr>
              <a:t>7:00pm</a:t>
            </a:r>
          </a:p>
          <a:p>
            <a:pPr marL="0" indent="0" algn="ctr">
              <a:buFont typeface="Wingdings" panose="05000000000000000000" pitchFamily="2" charset="2"/>
              <a:buNone/>
              <a:defRPr/>
            </a:pPr>
            <a:r>
              <a:rPr lang="en-US" sz="6000" b="1" dirty="0" smtClean="0">
                <a:solidFill>
                  <a:schemeClr val="tx1"/>
                </a:solidFill>
              </a:rPr>
              <a:t>Commissioners’ </a:t>
            </a:r>
            <a:r>
              <a:rPr lang="en-US" sz="6000" b="1" dirty="0">
                <a:solidFill>
                  <a:schemeClr val="tx1"/>
                </a:solidFill>
              </a:rPr>
              <a:t>Chambers</a:t>
            </a:r>
          </a:p>
          <a:p>
            <a:pPr>
              <a:defRPr/>
            </a:pP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266700"/>
            <a:ext cx="10972800" cy="1143000"/>
          </a:xfrm>
        </p:spPr>
        <p:txBody>
          <a:bodyPr/>
          <a:lstStyle/>
          <a:p>
            <a:pPr>
              <a:defRPr/>
            </a:pPr>
            <a:r>
              <a:rPr lang="en-US" sz="4000" dirty="0" smtClean="0">
                <a:solidFill>
                  <a:schemeClr val="accent3">
                    <a:lumMod val="75000"/>
                  </a:schemeClr>
                </a:solidFill>
              </a:rPr>
              <a:t>FY 2015-16 Property Tax</a:t>
            </a:r>
            <a:endParaRPr lang="en-US" sz="4000" dirty="0">
              <a:solidFill>
                <a:schemeClr val="accent3">
                  <a:lumMod val="75000"/>
                </a:schemeClr>
              </a:solidFill>
            </a:endParaRPr>
          </a:p>
        </p:txBody>
      </p:sp>
      <p:sp>
        <p:nvSpPr>
          <p:cNvPr id="55299" name="Content Placeholder 2"/>
          <p:cNvSpPr>
            <a:spLocks noGrp="1"/>
          </p:cNvSpPr>
          <p:nvPr>
            <p:ph idx="1"/>
          </p:nvPr>
        </p:nvSpPr>
        <p:spPr>
          <a:xfrm>
            <a:off x="609600" y="1600200"/>
            <a:ext cx="11137900" cy="3651250"/>
          </a:xfrm>
        </p:spPr>
        <p:txBody>
          <a:bodyPr/>
          <a:lstStyle/>
          <a:p>
            <a:pPr>
              <a:spcBef>
                <a:spcPct val="0"/>
              </a:spcBef>
              <a:spcAft>
                <a:spcPts val="1800"/>
              </a:spcAft>
            </a:pPr>
            <a:r>
              <a:rPr lang="en-US" altLang="en-US" sz="3600" dirty="0" smtClean="0">
                <a:solidFill>
                  <a:schemeClr val="tx1"/>
                </a:solidFill>
              </a:rPr>
              <a:t>Tax base valuation increase of $655.8 million (budget to budget) or </a:t>
            </a:r>
            <a:r>
              <a:rPr lang="en-US" altLang="en-US" sz="3600" b="1" dirty="0" smtClean="0">
                <a:solidFill>
                  <a:schemeClr val="tx1"/>
                </a:solidFill>
              </a:rPr>
              <a:t>2.09%</a:t>
            </a:r>
            <a:endParaRPr lang="en-US" altLang="en-US" sz="3600" dirty="0" smtClean="0">
              <a:solidFill>
                <a:schemeClr val="tx1"/>
              </a:solidFill>
            </a:endParaRPr>
          </a:p>
          <a:p>
            <a:pPr>
              <a:spcBef>
                <a:spcPct val="0"/>
              </a:spcBef>
              <a:spcAft>
                <a:spcPts val="1800"/>
              </a:spcAft>
            </a:pPr>
            <a:r>
              <a:rPr lang="en-US" altLang="en-US" sz="3600" dirty="0" smtClean="0">
                <a:solidFill>
                  <a:schemeClr val="tx1"/>
                </a:solidFill>
              </a:rPr>
              <a:t>Collection rate remains constant at 99.30%</a:t>
            </a:r>
          </a:p>
          <a:p>
            <a:pPr>
              <a:spcBef>
                <a:spcPct val="0"/>
              </a:spcBef>
              <a:spcAft>
                <a:spcPts val="1800"/>
              </a:spcAft>
            </a:pPr>
            <a:r>
              <a:rPr lang="en-US" altLang="en-US" sz="3600" dirty="0" smtClean="0">
                <a:solidFill>
                  <a:schemeClr val="tx1"/>
                </a:solidFill>
              </a:rPr>
              <a:t>Total: an additional </a:t>
            </a:r>
            <a:r>
              <a:rPr lang="en-US" altLang="en-US" sz="3600" b="1" dirty="0" smtClean="0">
                <a:solidFill>
                  <a:schemeClr val="tx1"/>
                </a:solidFill>
              </a:rPr>
              <a:t>$4.7 million </a:t>
            </a:r>
            <a:r>
              <a:rPr lang="en-US" altLang="en-US" sz="3600" dirty="0" smtClean="0">
                <a:solidFill>
                  <a:schemeClr val="tx1"/>
                </a:solidFill>
              </a:rPr>
              <a:t>due to natural growth for General Fund operating and Capital Finance Fund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84163"/>
            <a:ext cx="10972800" cy="1143000"/>
          </a:xfrm>
        </p:spPr>
        <p:txBody>
          <a:bodyPr/>
          <a:lstStyle/>
          <a:p>
            <a:pPr>
              <a:defRPr/>
            </a:pPr>
            <a:r>
              <a:rPr lang="en-US" sz="4000" dirty="0" smtClean="0"/>
              <a:t>Tax Base Variances</a:t>
            </a:r>
            <a:endParaRPr lang="en-US" sz="4000" dirty="0"/>
          </a:p>
        </p:txBody>
      </p:sp>
      <p:graphicFrame>
        <p:nvGraphicFramePr>
          <p:cNvPr id="4" name="Table 3"/>
          <p:cNvGraphicFramePr>
            <a:graphicFrameLocks noGrp="1"/>
          </p:cNvGraphicFramePr>
          <p:nvPr/>
        </p:nvGraphicFramePr>
        <p:xfrm>
          <a:off x="914400" y="1319135"/>
          <a:ext cx="9643255" cy="4991727"/>
        </p:xfrm>
        <a:graphic>
          <a:graphicData uri="http://schemas.openxmlformats.org/drawingml/2006/table">
            <a:tbl>
              <a:tblPr>
                <a:effectLst>
                  <a:outerShdw blurRad="50800" dist="38100" dir="2700000" algn="tl" rotWithShape="0">
                    <a:prstClr val="black">
                      <a:alpha val="40000"/>
                    </a:prstClr>
                  </a:outerShdw>
                </a:effectLst>
                <a:tableStyleId>{2D5ABB26-0587-4C30-8999-92F81FD0307C}</a:tableStyleId>
              </a:tblPr>
              <a:tblGrid>
                <a:gridCol w="2278473"/>
                <a:gridCol w="2735209"/>
                <a:gridCol w="2755698"/>
                <a:gridCol w="1873875"/>
              </a:tblGrid>
              <a:tr h="1543912">
                <a:tc>
                  <a:txBody>
                    <a:bodyPr/>
                    <a:lstStyle/>
                    <a:p>
                      <a:pPr algn="ctr" fontAlgn="b"/>
                      <a:r>
                        <a:rPr lang="en-US" sz="2600" b="1" u="none" strike="noStrike" dirty="0" smtClean="0">
                          <a:latin typeface="Calibri" panose="020F0502020204030204" pitchFamily="34" charset="0"/>
                        </a:rPr>
                        <a:t>Category</a:t>
                      </a:r>
                      <a:endParaRPr lang="en-US" sz="2600" b="0" i="0" u="none" strike="noStrike" dirty="0" smtClean="0">
                        <a:solidFill>
                          <a:schemeClr val="tx1"/>
                        </a:solidFill>
                        <a:latin typeface="Calibri" panose="020F0502020204030204" pitchFamily="34" charset="0"/>
                      </a:endParaRPr>
                    </a:p>
                  </a:txBody>
                  <a:tcPr marL="6393" marR="6393" marT="6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b"/>
                      <a:r>
                        <a:rPr lang="en-US" sz="2600" b="1" u="none" strike="noStrike" dirty="0" smtClean="0">
                          <a:latin typeface="Calibri" panose="020F0502020204030204" pitchFamily="34" charset="0"/>
                        </a:rPr>
                        <a:t>FY 2014-15</a:t>
                      </a:r>
                    </a:p>
                    <a:p>
                      <a:pPr algn="ctr" fontAlgn="b"/>
                      <a:r>
                        <a:rPr lang="en-US" sz="2600" b="1" u="none" strike="noStrike" dirty="0" smtClean="0">
                          <a:latin typeface="Calibri" panose="020F0502020204030204" pitchFamily="34" charset="0"/>
                        </a:rPr>
                        <a:t>Original Budget</a:t>
                      </a:r>
                      <a:endParaRPr lang="en-US" sz="2600" b="1" i="0" u="none" strike="noStrike" dirty="0">
                        <a:solidFill>
                          <a:schemeClr val="tx1"/>
                        </a:solidFill>
                        <a:latin typeface="Calibri" panose="020F0502020204030204" pitchFamily="34" charset="0"/>
                      </a:endParaRPr>
                    </a:p>
                  </a:txBody>
                  <a:tcPr marL="6393" marR="6393" marT="6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b"/>
                      <a:r>
                        <a:rPr lang="en-US" sz="2600" b="1" u="none" strike="noStrike" dirty="0" smtClean="0">
                          <a:latin typeface="Calibri" panose="020F0502020204030204" pitchFamily="34" charset="0"/>
                        </a:rPr>
                        <a:t>FY 2015-16</a:t>
                      </a:r>
                    </a:p>
                    <a:p>
                      <a:pPr algn="ctr" fontAlgn="b"/>
                      <a:r>
                        <a:rPr lang="en-US" sz="2600" b="1" u="none" strike="noStrike" dirty="0" smtClean="0">
                          <a:latin typeface="Calibri" panose="020F0502020204030204" pitchFamily="34" charset="0"/>
                        </a:rPr>
                        <a:t> Budget Estimate</a:t>
                      </a:r>
                      <a:endParaRPr lang="en-US" sz="2600" b="1" i="0" u="none" strike="noStrike" dirty="0">
                        <a:solidFill>
                          <a:schemeClr val="tx1"/>
                        </a:solidFill>
                        <a:latin typeface="Calibri" panose="020F0502020204030204" pitchFamily="34" charset="0"/>
                      </a:endParaRPr>
                    </a:p>
                  </a:txBody>
                  <a:tcPr marL="6393" marR="6393" marT="6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fontAlgn="b"/>
                      <a:r>
                        <a:rPr lang="en-US" sz="2600" b="1" u="none" strike="noStrike" dirty="0" smtClean="0">
                          <a:latin typeface="Calibri" panose="020F0502020204030204" pitchFamily="34" charset="0"/>
                        </a:rPr>
                        <a:t>% Change FY16 from FY15</a:t>
                      </a:r>
                      <a:r>
                        <a:rPr lang="en-US" sz="2600" b="1" u="none" strike="noStrike" baseline="0" dirty="0" smtClean="0">
                          <a:latin typeface="Calibri" panose="020F0502020204030204" pitchFamily="34" charset="0"/>
                        </a:rPr>
                        <a:t> </a:t>
                      </a:r>
                      <a:r>
                        <a:rPr lang="en-US" sz="2600" b="1" u="none" strike="noStrike" dirty="0" smtClean="0">
                          <a:latin typeface="Calibri" panose="020F0502020204030204" pitchFamily="34" charset="0"/>
                        </a:rPr>
                        <a:t>Budget</a:t>
                      </a:r>
                      <a:endParaRPr lang="en-US" sz="2600" b="1" i="0" u="none" strike="noStrike" dirty="0">
                        <a:solidFill>
                          <a:schemeClr val="tx1"/>
                        </a:solidFill>
                        <a:latin typeface="Calibri" panose="020F0502020204030204" pitchFamily="34" charset="0"/>
                      </a:endParaRPr>
                    </a:p>
                  </a:txBody>
                  <a:tcPr marL="6393" marR="6393" marT="6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r>
              <a:tr h="580087">
                <a:tc>
                  <a:txBody>
                    <a:bodyPr/>
                    <a:lstStyle/>
                    <a:p>
                      <a:pPr algn="l" fontAlgn="b"/>
                      <a:r>
                        <a:rPr lang="en-US" sz="2600" u="none" strike="noStrike" dirty="0" smtClean="0">
                          <a:latin typeface="Calibri" panose="020F0502020204030204" pitchFamily="34" charset="0"/>
                        </a:rPr>
                        <a:t> Real Property</a:t>
                      </a:r>
                      <a:endParaRPr lang="en-US" sz="2600" b="1" i="0" u="none" strike="noStrike" dirty="0">
                        <a:solidFill>
                          <a:schemeClr val="tx1"/>
                        </a:solidFill>
                        <a:latin typeface="Calibri" panose="020F0502020204030204" pitchFamily="34" charset="0"/>
                      </a:endParaRPr>
                    </a:p>
                  </a:txBody>
                  <a:tcPr marL="6393" marR="6393" marT="6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r" defTabSz="1257300" fontAlgn="b">
                        <a:tabLst/>
                      </a:pPr>
                      <a:r>
                        <a:rPr lang="en-US" sz="2600" b="0" i="0" u="none" strike="noStrike" dirty="0" smtClean="0">
                          <a:effectLst/>
                          <a:latin typeface="Calibri" panose="020F0502020204030204" pitchFamily="34" charset="0"/>
                        </a:rPr>
                        <a:t> $ 25,708,434,347 </a:t>
                      </a:r>
                      <a:endParaRPr lang="en-US" sz="2600" b="0" i="0" u="none" strike="noStrike" dirty="0">
                        <a:effectLst/>
                        <a:latin typeface="Calibri" panose="020F0502020204030204" pitchFamily="34" charset="0"/>
                      </a:endParaRPr>
                    </a:p>
                  </a:txBody>
                  <a:tcPr marL="6697" marT="6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600" b="0" i="0" u="none" strike="noStrike" dirty="0" smtClean="0">
                          <a:effectLst/>
                          <a:latin typeface="Calibri" panose="020F0502020204030204" pitchFamily="34" charset="0"/>
                        </a:rPr>
                        <a:t> $ 26,152,065,688 </a:t>
                      </a:r>
                      <a:endParaRPr lang="en-US" sz="2600" b="0" i="0" u="none" strike="noStrike" dirty="0">
                        <a:effectLst/>
                        <a:latin typeface="Calibri" panose="020F0502020204030204" pitchFamily="34" charset="0"/>
                      </a:endParaRPr>
                    </a:p>
                  </a:txBody>
                  <a:tcPr marL="6697" marT="6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600" b="1" i="0" u="none" strike="noStrike" dirty="0" smtClean="0">
                          <a:effectLst/>
                          <a:latin typeface="Calibri" panose="020F0502020204030204" pitchFamily="34" charset="0"/>
                        </a:rPr>
                        <a:t>1.73%</a:t>
                      </a:r>
                      <a:endParaRPr lang="en-US" sz="2600" b="1" i="0" u="none" strike="noStrike" dirty="0">
                        <a:effectLst/>
                        <a:latin typeface="Calibri" panose="020F0502020204030204" pitchFamily="34" charset="0"/>
                      </a:endParaRPr>
                    </a:p>
                  </a:txBody>
                  <a:tcPr marL="6697" marT="6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1821">
                <a:tc>
                  <a:txBody>
                    <a:bodyPr/>
                    <a:lstStyle/>
                    <a:p>
                      <a:pPr algn="l" fontAlgn="b"/>
                      <a:r>
                        <a:rPr lang="en-US" sz="2600" u="none" strike="noStrike" dirty="0" smtClean="0">
                          <a:latin typeface="Calibri" panose="020F0502020204030204" pitchFamily="34" charset="0"/>
                        </a:rPr>
                        <a:t> Auto Value</a:t>
                      </a:r>
                      <a:endParaRPr lang="en-US" sz="2600" b="1" i="0" u="none" strike="noStrike" dirty="0">
                        <a:solidFill>
                          <a:schemeClr val="tx1"/>
                        </a:solidFill>
                        <a:latin typeface="Calibri" panose="020F0502020204030204" pitchFamily="34" charset="0"/>
                      </a:endParaRPr>
                    </a:p>
                  </a:txBody>
                  <a:tcPr marL="6393" marR="6393" marT="6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tabLst>
                          <a:tab pos="1371600" algn="l"/>
                        </a:tabLst>
                      </a:pPr>
                      <a:r>
                        <a:rPr lang="en-US" sz="2600" b="0" i="0" u="none" strike="noStrike" dirty="0" smtClean="0">
                          <a:effectLst/>
                          <a:latin typeface="Calibri" panose="020F0502020204030204" pitchFamily="34" charset="0"/>
                        </a:rPr>
                        <a:t> $ 1,799,900,000 </a:t>
                      </a:r>
                      <a:endParaRPr lang="en-US" sz="2600" b="0" i="0" u="none" strike="noStrike" dirty="0">
                        <a:effectLst/>
                        <a:latin typeface="Calibri" panose="020F0502020204030204" pitchFamily="34" charset="0"/>
                      </a:endParaRPr>
                    </a:p>
                  </a:txBody>
                  <a:tcPr marL="6697" marT="6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600" b="0" i="0" u="none" strike="noStrike" dirty="0" smtClean="0">
                          <a:effectLst/>
                          <a:latin typeface="Calibri" panose="020F0502020204030204" pitchFamily="34" charset="0"/>
                        </a:rPr>
                        <a:t> $ 1,894,000,000 </a:t>
                      </a:r>
                      <a:endParaRPr lang="en-US" sz="2600" b="0" i="0" u="none" strike="noStrike" dirty="0">
                        <a:effectLst/>
                        <a:latin typeface="Calibri" panose="020F0502020204030204" pitchFamily="34" charset="0"/>
                      </a:endParaRPr>
                    </a:p>
                  </a:txBody>
                  <a:tcPr marL="6697" marT="6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600" b="1" i="0" u="none" strike="noStrike" dirty="0" smtClean="0">
                          <a:effectLst/>
                          <a:latin typeface="Calibri" panose="020F0502020204030204" pitchFamily="34" charset="0"/>
                        </a:rPr>
                        <a:t>5.23%</a:t>
                      </a:r>
                      <a:endParaRPr lang="en-US" sz="2600" b="1" i="0" u="none" strike="noStrike" dirty="0">
                        <a:effectLst/>
                        <a:latin typeface="Calibri" panose="020F0502020204030204" pitchFamily="34" charset="0"/>
                      </a:endParaRPr>
                    </a:p>
                  </a:txBody>
                  <a:tcPr marL="6697" marT="6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0512">
                <a:tc>
                  <a:txBody>
                    <a:bodyPr/>
                    <a:lstStyle/>
                    <a:p>
                      <a:pPr algn="l" fontAlgn="b"/>
                      <a:r>
                        <a:rPr lang="en-US" sz="2600" u="none" strike="noStrike" dirty="0" smtClean="0">
                          <a:latin typeface="Calibri" panose="020F0502020204030204" pitchFamily="34" charset="0"/>
                        </a:rPr>
                        <a:t> Personal Value</a:t>
                      </a:r>
                      <a:endParaRPr lang="en-US" sz="2600" b="1" i="0" u="none" strike="noStrike" dirty="0">
                        <a:solidFill>
                          <a:schemeClr val="tx1"/>
                        </a:solidFill>
                        <a:latin typeface="Calibri" panose="020F0502020204030204" pitchFamily="34" charset="0"/>
                      </a:endParaRPr>
                    </a:p>
                  </a:txBody>
                  <a:tcPr marL="6393" marR="6393" marT="6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600" b="0" i="0" u="none" strike="noStrike" dirty="0" smtClean="0">
                          <a:effectLst/>
                          <a:latin typeface="Calibri" panose="020F0502020204030204" pitchFamily="34" charset="0"/>
                        </a:rPr>
                        <a:t> $ 3,373,609,112 </a:t>
                      </a:r>
                      <a:endParaRPr lang="en-US" sz="2600" b="0" i="0" u="none" strike="noStrike" dirty="0">
                        <a:effectLst/>
                        <a:latin typeface="Calibri" panose="020F0502020204030204" pitchFamily="34" charset="0"/>
                      </a:endParaRPr>
                    </a:p>
                  </a:txBody>
                  <a:tcPr marL="6697" marT="6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600" b="0" i="0" u="none" strike="noStrike" dirty="0" smtClean="0">
                          <a:effectLst/>
                          <a:latin typeface="Calibri" panose="020F0502020204030204" pitchFamily="34" charset="0"/>
                        </a:rPr>
                        <a:t> $ 3,440,862,642 </a:t>
                      </a:r>
                      <a:endParaRPr lang="en-US" sz="2600" b="0" i="0" u="none" strike="noStrike" dirty="0">
                        <a:effectLst/>
                        <a:latin typeface="Calibri" panose="020F0502020204030204" pitchFamily="34" charset="0"/>
                      </a:endParaRPr>
                    </a:p>
                  </a:txBody>
                  <a:tcPr marL="6697" marT="6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600" b="1" i="0" u="none" strike="noStrike" dirty="0" smtClean="0">
                          <a:effectLst/>
                          <a:latin typeface="Calibri" panose="020F0502020204030204" pitchFamily="34" charset="0"/>
                        </a:rPr>
                        <a:t>1.99%</a:t>
                      </a:r>
                      <a:endParaRPr lang="en-US" sz="2600" b="1" i="0" u="none" strike="noStrike" dirty="0">
                        <a:effectLst/>
                        <a:latin typeface="Calibri" panose="020F0502020204030204" pitchFamily="34" charset="0"/>
                      </a:endParaRPr>
                    </a:p>
                  </a:txBody>
                  <a:tcPr marL="6697" marT="6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3574">
                <a:tc>
                  <a:txBody>
                    <a:bodyPr/>
                    <a:lstStyle/>
                    <a:p>
                      <a:pPr algn="l" fontAlgn="b"/>
                      <a:r>
                        <a:rPr lang="en-US" sz="2600" u="none" strike="noStrike" dirty="0" smtClean="0">
                          <a:latin typeface="Calibri" panose="020F0502020204030204" pitchFamily="34" charset="0"/>
                        </a:rPr>
                        <a:t> Public Service</a:t>
                      </a:r>
                      <a:endParaRPr lang="en-US" sz="2600" b="1" i="0" u="none" strike="noStrike" dirty="0">
                        <a:solidFill>
                          <a:schemeClr val="tx1"/>
                        </a:solidFill>
                        <a:latin typeface="Calibri" panose="020F0502020204030204" pitchFamily="34" charset="0"/>
                      </a:endParaRPr>
                    </a:p>
                  </a:txBody>
                  <a:tcPr marL="6393" marR="6393" marT="63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600" b="0" i="0" u="none" strike="noStrike" dirty="0" smtClean="0">
                          <a:effectLst/>
                          <a:latin typeface="Calibri" panose="020F0502020204030204" pitchFamily="34" charset="0"/>
                        </a:rPr>
                        <a:t> $ 489,915,862 </a:t>
                      </a:r>
                      <a:endParaRPr lang="en-US" sz="2600" b="0" i="0" u="none" strike="noStrike" dirty="0">
                        <a:effectLst/>
                        <a:latin typeface="Calibri" panose="020F0502020204030204" pitchFamily="34" charset="0"/>
                      </a:endParaRPr>
                    </a:p>
                  </a:txBody>
                  <a:tcPr marL="6697" marT="6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600" b="0" i="0" u="none" strike="noStrike" dirty="0" smtClean="0">
                          <a:effectLst/>
                          <a:latin typeface="Calibri" panose="020F0502020204030204" pitchFamily="34" charset="0"/>
                        </a:rPr>
                        <a:t> $ 540,732,429 </a:t>
                      </a:r>
                      <a:endParaRPr lang="en-US" sz="2600" b="0" i="0" u="none" strike="noStrike" dirty="0">
                        <a:effectLst/>
                        <a:latin typeface="Calibri" panose="020F0502020204030204" pitchFamily="34" charset="0"/>
                      </a:endParaRPr>
                    </a:p>
                  </a:txBody>
                  <a:tcPr marL="6697" marT="6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600" b="1" i="0" u="none" strike="noStrike" dirty="0" smtClean="0">
                          <a:effectLst/>
                          <a:latin typeface="Calibri" panose="020F0502020204030204" pitchFamily="34" charset="0"/>
                        </a:rPr>
                        <a:t>10.37%</a:t>
                      </a:r>
                      <a:endParaRPr lang="en-US" sz="2600" b="1" i="0" u="none" strike="noStrike" dirty="0">
                        <a:effectLst/>
                        <a:latin typeface="Calibri" panose="020F0502020204030204" pitchFamily="34" charset="0"/>
                      </a:endParaRPr>
                    </a:p>
                  </a:txBody>
                  <a:tcPr marL="6697" marT="66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1821">
                <a:tc>
                  <a:txBody>
                    <a:bodyPr/>
                    <a:lstStyle/>
                    <a:p>
                      <a:pPr algn="l" fontAlgn="b"/>
                      <a:r>
                        <a:rPr lang="en-US" sz="2600" b="1" u="none" strike="noStrike" dirty="0" smtClean="0">
                          <a:solidFill>
                            <a:schemeClr val="bg1"/>
                          </a:solidFill>
                          <a:latin typeface="Calibri" panose="020F0502020204030204" pitchFamily="34" charset="0"/>
                        </a:rPr>
                        <a:t> Total</a:t>
                      </a:r>
                      <a:endParaRPr lang="en-US" sz="2600" b="1" i="0" u="none" strike="noStrike" dirty="0">
                        <a:solidFill>
                          <a:schemeClr val="bg1"/>
                        </a:solidFill>
                        <a:latin typeface="Calibri" panose="020F0502020204030204" pitchFamily="34" charset="0"/>
                      </a:endParaRPr>
                    </a:p>
                  </a:txBody>
                  <a:tcPr marL="6393" marR="6393" marT="6393"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fontAlgn="b"/>
                      <a:r>
                        <a:rPr lang="en-US" sz="2600" b="1" i="0" u="none" strike="noStrike" dirty="0" smtClean="0">
                          <a:solidFill>
                            <a:schemeClr val="bg1"/>
                          </a:solidFill>
                          <a:effectLst/>
                          <a:latin typeface="Calibri" panose="020F0502020204030204" pitchFamily="34" charset="0"/>
                        </a:rPr>
                        <a:t>$31,371,859,321</a:t>
                      </a:r>
                      <a:endParaRPr lang="en-US" sz="2600" b="1" i="0" u="none" strike="noStrike" dirty="0">
                        <a:solidFill>
                          <a:schemeClr val="bg1"/>
                        </a:solidFill>
                        <a:effectLst/>
                        <a:latin typeface="Calibri" panose="020F0502020204030204" pitchFamily="34" charset="0"/>
                      </a:endParaRPr>
                    </a:p>
                  </a:txBody>
                  <a:tcPr marL="6697" marT="66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fontAlgn="b"/>
                      <a:r>
                        <a:rPr lang="en-US" sz="2600" b="1" i="0" u="none" strike="noStrike" dirty="0" smtClean="0">
                          <a:solidFill>
                            <a:schemeClr val="bg1"/>
                          </a:solidFill>
                          <a:effectLst/>
                          <a:latin typeface="Calibri" panose="020F0502020204030204" pitchFamily="34" charset="0"/>
                        </a:rPr>
                        <a:t>$32,027,660,759</a:t>
                      </a:r>
                      <a:endParaRPr lang="en-US" sz="2600" b="1" i="0" u="none" strike="noStrike" dirty="0">
                        <a:solidFill>
                          <a:schemeClr val="bg1"/>
                        </a:solidFill>
                        <a:effectLst/>
                        <a:latin typeface="Calibri" panose="020F0502020204030204" pitchFamily="34" charset="0"/>
                      </a:endParaRPr>
                    </a:p>
                  </a:txBody>
                  <a:tcPr marL="6697" marT="66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fontAlgn="b"/>
                      <a:r>
                        <a:rPr lang="en-US" sz="2600" b="1" i="0" u="none" strike="noStrike" dirty="0" smtClean="0">
                          <a:solidFill>
                            <a:schemeClr val="bg1"/>
                          </a:solidFill>
                          <a:effectLst/>
                          <a:latin typeface="Calibri" panose="020F0502020204030204" pitchFamily="34" charset="0"/>
                        </a:rPr>
                        <a:t>2.09%</a:t>
                      </a:r>
                      <a:endParaRPr lang="en-US" sz="2600" b="1" i="0" u="none" strike="noStrike" dirty="0">
                        <a:solidFill>
                          <a:schemeClr val="bg1"/>
                        </a:solidFill>
                        <a:effectLst/>
                        <a:latin typeface="Calibri" panose="020F0502020204030204" pitchFamily="34" charset="0"/>
                      </a:endParaRPr>
                    </a:p>
                  </a:txBody>
                  <a:tcPr marL="6697" marT="6697"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287338"/>
            <a:ext cx="10972800" cy="1143000"/>
          </a:xfrm>
        </p:spPr>
        <p:txBody>
          <a:bodyPr/>
          <a:lstStyle/>
          <a:p>
            <a:pPr>
              <a:defRPr/>
            </a:pPr>
            <a:r>
              <a:rPr lang="en-US" sz="4000" dirty="0" smtClean="0"/>
              <a:t>FY 2015-16 Property Tax </a:t>
            </a:r>
            <a:r>
              <a:rPr lang="en-US" sz="4000" dirty="0"/>
              <a:t>b</a:t>
            </a:r>
            <a:r>
              <a:rPr lang="en-US" sz="4000" dirty="0" smtClean="0"/>
              <a:t>y Fund</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2835327193"/>
              </p:ext>
            </p:extLst>
          </p:nvPr>
        </p:nvGraphicFramePr>
        <p:xfrm>
          <a:off x="357188" y="1544638"/>
          <a:ext cx="11680825" cy="4441826"/>
        </p:xfrm>
        <a:graphic>
          <a:graphicData uri="http://schemas.openxmlformats.org/drawingml/2006/table">
            <a:tbl>
              <a:tblPr/>
              <a:tblGrid>
                <a:gridCol w="2727326"/>
                <a:gridCol w="2661258"/>
                <a:gridCol w="1448971"/>
                <a:gridCol w="2379738"/>
                <a:gridCol w="2463532"/>
              </a:tblGrid>
              <a:tr h="1605529">
                <a:tc>
                  <a:txBody>
                    <a:bodyPr/>
                    <a:lstStyle/>
                    <a:p>
                      <a:pPr algn="ctr" fontAlgn="b"/>
                      <a:r>
                        <a:rPr lang="en-US" sz="2800" b="1" i="0" u="none" strike="noStrike" dirty="0" smtClean="0">
                          <a:solidFill>
                            <a:schemeClr val="tx1"/>
                          </a:solidFill>
                          <a:latin typeface="Calibri" panose="020F0502020204030204" pitchFamily="34" charset="0"/>
                        </a:rPr>
                        <a:t>Property Tax</a:t>
                      </a:r>
                      <a:endParaRPr lang="en-US" sz="2800" b="1" i="0" u="none" strike="noStrike" dirty="0">
                        <a:solidFill>
                          <a:schemeClr val="tx1"/>
                        </a:solidFill>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D53"/>
                    </a:solidFill>
                  </a:tcPr>
                </a:tc>
                <a:tc>
                  <a:txBody>
                    <a:bodyPr/>
                    <a:lstStyle/>
                    <a:p>
                      <a:pPr algn="ctr" fontAlgn="b"/>
                      <a:r>
                        <a:rPr lang="en-US" sz="2800" b="1" i="0" u="none" strike="noStrike" dirty="0" smtClean="0">
                          <a:solidFill>
                            <a:schemeClr val="tx1"/>
                          </a:solidFill>
                          <a:latin typeface="Calibri" panose="020F0502020204030204" pitchFamily="34" charset="0"/>
                        </a:rPr>
                        <a:t>FY 2014-15</a:t>
                      </a:r>
                    </a:p>
                    <a:p>
                      <a:pPr algn="ctr" fontAlgn="b"/>
                      <a:r>
                        <a:rPr lang="en-US" sz="2800" b="1" i="0" u="none" strike="noStrike" dirty="0" smtClean="0">
                          <a:solidFill>
                            <a:schemeClr val="tx1"/>
                          </a:solidFill>
                          <a:latin typeface="Calibri" panose="020F0502020204030204" pitchFamily="34" charset="0"/>
                        </a:rPr>
                        <a:t>Original Budget</a:t>
                      </a:r>
                      <a:endParaRPr lang="en-US" sz="2800" b="1" i="0" u="none" strike="noStrike" dirty="0">
                        <a:solidFill>
                          <a:schemeClr val="tx1"/>
                        </a:solidFill>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D53"/>
                    </a:solidFill>
                  </a:tcPr>
                </a:tc>
                <a:tc>
                  <a:txBody>
                    <a:bodyPr/>
                    <a:lstStyle/>
                    <a:p>
                      <a:pPr algn="ctr" fontAlgn="b"/>
                      <a:r>
                        <a:rPr lang="en-US" sz="2800" b="1" i="0" u="none" strike="noStrike" dirty="0" smtClean="0">
                          <a:solidFill>
                            <a:schemeClr val="tx1"/>
                          </a:solidFill>
                          <a:latin typeface="Calibri" panose="020F0502020204030204" pitchFamily="34" charset="0"/>
                        </a:rPr>
                        <a:t>FY 14-15</a:t>
                      </a:r>
                    </a:p>
                    <a:p>
                      <a:pPr algn="ctr" fontAlgn="b"/>
                      <a:r>
                        <a:rPr lang="en-US" sz="2800" b="1" i="0" u="none" strike="noStrike" dirty="0" smtClean="0">
                          <a:solidFill>
                            <a:schemeClr val="tx1"/>
                          </a:solidFill>
                          <a:latin typeface="Calibri" panose="020F0502020204030204" pitchFamily="34" charset="0"/>
                        </a:rPr>
                        <a:t>Tax Rate</a:t>
                      </a:r>
                      <a:endParaRPr lang="en-US" sz="2800" b="1" i="0" u="none" strike="noStrike" dirty="0">
                        <a:solidFill>
                          <a:schemeClr val="tx1"/>
                        </a:solidFill>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D53"/>
                    </a:solidFill>
                  </a:tcPr>
                </a:tc>
                <a:tc>
                  <a:txBody>
                    <a:bodyPr/>
                    <a:lstStyle/>
                    <a:p>
                      <a:pPr algn="ctr" fontAlgn="b"/>
                      <a:r>
                        <a:rPr lang="en-US" sz="2800" b="1" i="0" u="none" strike="noStrike" dirty="0" smtClean="0">
                          <a:solidFill>
                            <a:schemeClr val="tx1"/>
                          </a:solidFill>
                          <a:latin typeface="Calibri" panose="020F0502020204030204" pitchFamily="34" charset="0"/>
                        </a:rPr>
                        <a:t>FY 2015-16 Recommended</a:t>
                      </a:r>
                      <a:endParaRPr lang="en-US" sz="2800" b="1" i="0" u="none" strike="noStrike" dirty="0">
                        <a:solidFill>
                          <a:schemeClr val="tx1"/>
                        </a:solidFill>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D53"/>
                    </a:solidFill>
                  </a:tcPr>
                </a:tc>
                <a:tc>
                  <a:txBody>
                    <a:bodyPr/>
                    <a:lstStyle/>
                    <a:p>
                      <a:pPr algn="ctr" fontAlgn="b"/>
                      <a:r>
                        <a:rPr lang="en-US" sz="2800" b="1" i="0" u="none" strike="noStrike" dirty="0" smtClean="0">
                          <a:solidFill>
                            <a:schemeClr val="tx1"/>
                          </a:solidFill>
                          <a:latin typeface="Calibri" panose="020F0502020204030204" pitchFamily="34" charset="0"/>
                        </a:rPr>
                        <a:t>FY 15-16 Recommended</a:t>
                      </a:r>
                    </a:p>
                    <a:p>
                      <a:pPr algn="ctr" fontAlgn="b"/>
                      <a:r>
                        <a:rPr lang="en-US" sz="2800" b="1" i="0" u="none" strike="noStrike" dirty="0" smtClean="0">
                          <a:solidFill>
                            <a:schemeClr val="tx1"/>
                          </a:solidFill>
                          <a:latin typeface="Calibri" panose="020F0502020204030204" pitchFamily="34" charset="0"/>
                        </a:rPr>
                        <a:t>Tax Rate</a:t>
                      </a:r>
                      <a:endParaRPr lang="en-US" sz="2800" b="1" i="0" u="none" strike="noStrike" dirty="0">
                        <a:solidFill>
                          <a:schemeClr val="tx1"/>
                        </a:solidFill>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D53"/>
                    </a:solidFill>
                  </a:tcPr>
                </a:tc>
              </a:tr>
              <a:tr h="911823">
                <a:tc>
                  <a:txBody>
                    <a:bodyPr/>
                    <a:lstStyle/>
                    <a:p>
                      <a:pPr algn="l" fontAlgn="b"/>
                      <a:r>
                        <a:rPr lang="en-US" sz="2800" b="0" i="0" u="none" strike="noStrike" dirty="0" smtClean="0">
                          <a:solidFill>
                            <a:schemeClr val="tx1"/>
                          </a:solidFill>
                          <a:latin typeface="Calibri" panose="020F0502020204030204" pitchFamily="34" charset="0"/>
                        </a:rPr>
                        <a:t>General Fund</a:t>
                      </a:r>
                      <a:endParaRPr lang="en-US" sz="2800" b="0" i="0" u="none" strike="noStrike" dirty="0">
                        <a:solidFill>
                          <a:schemeClr val="tx1"/>
                        </a:solidFill>
                        <a:latin typeface="Calibri" panose="020F0502020204030204" pitchFamily="34" charset="0"/>
                      </a:endParaRPr>
                    </a:p>
                  </a:txBody>
                  <a:tcPr marL="91435" marR="9143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800" b="0" i="0" u="none" strike="noStrike" dirty="0" smtClean="0">
                          <a:solidFill>
                            <a:schemeClr val="tx1"/>
                          </a:solidFill>
                          <a:latin typeface="Calibri" panose="020F0502020204030204" pitchFamily="34" charset="0"/>
                        </a:rPr>
                        <a:t>$218,034,642</a:t>
                      </a:r>
                      <a:endParaRPr lang="en-US" sz="2800" b="0" i="0" u="none" strike="noStrike" dirty="0">
                        <a:solidFill>
                          <a:schemeClr val="tx1"/>
                        </a:solidFill>
                        <a:latin typeface="Calibri" panose="020F0502020204030204" pitchFamily="34" charset="0"/>
                      </a:endParaRPr>
                    </a:p>
                  </a:txBody>
                  <a:tcPr marL="91435" marR="9143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b="0" i="0" u="none" strike="noStrike" dirty="0" smtClean="0">
                          <a:solidFill>
                            <a:schemeClr val="tx1"/>
                          </a:solidFill>
                          <a:latin typeface="Calibri" panose="020F0502020204030204" pitchFamily="34" charset="0"/>
                        </a:rPr>
                        <a:t>69.99</a:t>
                      </a:r>
                      <a:endParaRPr lang="en-US" sz="2800" b="0" i="0" u="none" strike="noStrike" dirty="0">
                        <a:solidFill>
                          <a:schemeClr val="tx1"/>
                        </a:solidFill>
                        <a:latin typeface="Calibri" panose="020F0502020204030204" pitchFamily="34" charset="0"/>
                      </a:endParaRPr>
                    </a:p>
                  </a:txBody>
                  <a:tcPr marL="91435" marR="9143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800" b="0" i="0" u="none" strike="noStrike" dirty="0" smtClean="0">
                          <a:solidFill>
                            <a:schemeClr val="tx1"/>
                          </a:solidFill>
                          <a:latin typeface="Calibri" panose="020F0502020204030204" pitchFamily="34" charset="0"/>
                        </a:rPr>
                        <a:t>$223,641,981</a:t>
                      </a:r>
                      <a:endParaRPr lang="en-US" sz="2800" b="0" i="0" u="none" strike="noStrike" dirty="0">
                        <a:solidFill>
                          <a:schemeClr val="tx1"/>
                        </a:solidFill>
                        <a:latin typeface="Calibri" panose="020F0502020204030204" pitchFamily="34" charset="0"/>
                      </a:endParaRPr>
                    </a:p>
                  </a:txBody>
                  <a:tcPr marL="91435" marR="9143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b="1" i="0" u="none" strike="noStrike" dirty="0" smtClean="0">
                          <a:solidFill>
                            <a:schemeClr val="tx1"/>
                          </a:solidFill>
                          <a:latin typeface="Calibri" panose="020F0502020204030204" pitchFamily="34" charset="0"/>
                        </a:rPr>
                        <a:t>70.32</a:t>
                      </a:r>
                      <a:endParaRPr lang="en-US" sz="2800" b="1" i="0" u="none" strike="noStrike" dirty="0">
                        <a:solidFill>
                          <a:schemeClr val="tx1"/>
                        </a:solidFill>
                        <a:latin typeface="Calibri" panose="020F0502020204030204" pitchFamily="34" charset="0"/>
                      </a:endParaRPr>
                    </a:p>
                  </a:txBody>
                  <a:tcPr marL="91435" marR="9143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2651">
                <a:tc>
                  <a:txBody>
                    <a:bodyPr/>
                    <a:lstStyle/>
                    <a:p>
                      <a:pPr algn="l" fontAlgn="b"/>
                      <a:r>
                        <a:rPr lang="en-US" sz="2800" b="0" i="0" u="none" strike="noStrike" dirty="0" smtClean="0">
                          <a:solidFill>
                            <a:schemeClr val="tx1"/>
                          </a:solidFill>
                          <a:latin typeface="Calibri" panose="020F0502020204030204" pitchFamily="34" charset="0"/>
                        </a:rPr>
                        <a:t>Capital Financing Fund</a:t>
                      </a:r>
                      <a:endParaRPr lang="en-US" sz="2800" b="0" i="0" u="none" strike="noStrike" dirty="0">
                        <a:solidFill>
                          <a:schemeClr val="tx1"/>
                        </a:solidFill>
                        <a:latin typeface="Calibri" panose="020F0502020204030204" pitchFamily="34" charset="0"/>
                      </a:endParaRPr>
                    </a:p>
                  </a:txBody>
                  <a:tcPr marL="91435" marR="9143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800" b="0" i="0" u="none" strike="noStrike" dirty="0" smtClean="0">
                          <a:solidFill>
                            <a:schemeClr val="tx1"/>
                          </a:solidFill>
                          <a:latin typeface="Calibri" panose="020F0502020204030204" pitchFamily="34" charset="0"/>
                        </a:rPr>
                        <a:t>$29,033,903</a:t>
                      </a:r>
                      <a:endParaRPr lang="en-US" sz="2800" b="0" i="0" u="none" strike="noStrike" dirty="0">
                        <a:solidFill>
                          <a:schemeClr val="tx1"/>
                        </a:solidFill>
                        <a:latin typeface="Calibri" panose="020F0502020204030204" pitchFamily="34" charset="0"/>
                      </a:endParaRPr>
                    </a:p>
                  </a:txBody>
                  <a:tcPr marL="91435" marR="9143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b="0" i="0" u="none" strike="noStrike" dirty="0" smtClean="0">
                          <a:solidFill>
                            <a:schemeClr val="tx1"/>
                          </a:solidFill>
                          <a:latin typeface="Calibri" panose="020F0502020204030204" pitchFamily="34" charset="0"/>
                        </a:rPr>
                        <a:t>9.32</a:t>
                      </a:r>
                      <a:endParaRPr lang="en-US" sz="2800" b="0" i="0" u="none" strike="noStrike" dirty="0">
                        <a:solidFill>
                          <a:schemeClr val="tx1"/>
                        </a:solidFill>
                        <a:latin typeface="Calibri" panose="020F0502020204030204" pitchFamily="34" charset="0"/>
                      </a:endParaRPr>
                    </a:p>
                  </a:txBody>
                  <a:tcPr marL="91435" marR="9143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800" b="0" i="0" u="none" strike="noStrike" dirty="0" smtClean="0">
                          <a:solidFill>
                            <a:schemeClr val="tx1"/>
                          </a:solidFill>
                          <a:latin typeface="Calibri" panose="020F0502020204030204" pitchFamily="34" charset="0"/>
                        </a:rPr>
                        <a:t>$28,591,317</a:t>
                      </a:r>
                      <a:endParaRPr lang="en-US" sz="2800" b="0" i="0" u="none" strike="noStrike" dirty="0">
                        <a:solidFill>
                          <a:schemeClr val="tx1"/>
                        </a:solidFill>
                        <a:latin typeface="Calibri" panose="020F0502020204030204" pitchFamily="34" charset="0"/>
                      </a:endParaRPr>
                    </a:p>
                  </a:txBody>
                  <a:tcPr marL="91435" marR="9143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b="1" i="0" u="none" strike="noStrike" dirty="0" smtClean="0">
                          <a:solidFill>
                            <a:schemeClr val="tx1"/>
                          </a:solidFill>
                          <a:latin typeface="Calibri" panose="020F0502020204030204" pitchFamily="34" charset="0"/>
                        </a:rPr>
                        <a:t>  8.99</a:t>
                      </a:r>
                      <a:endParaRPr lang="en-US" sz="2800" b="1" i="0" u="none" strike="noStrike" dirty="0">
                        <a:solidFill>
                          <a:schemeClr val="tx1"/>
                        </a:solidFill>
                        <a:latin typeface="Calibri" panose="020F0502020204030204" pitchFamily="34" charset="0"/>
                      </a:endParaRPr>
                    </a:p>
                  </a:txBody>
                  <a:tcPr marL="91435" marR="9143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1823">
                <a:tc>
                  <a:txBody>
                    <a:bodyPr/>
                    <a:lstStyle/>
                    <a:p>
                      <a:pPr algn="l" fontAlgn="b"/>
                      <a:r>
                        <a:rPr lang="en-US" sz="2800" b="1" i="0" u="none" strike="noStrike" dirty="0">
                          <a:solidFill>
                            <a:schemeClr val="bg1"/>
                          </a:solidFill>
                          <a:latin typeface="Calibri" panose="020F0502020204030204" pitchFamily="34" charset="0"/>
                        </a:rPr>
                        <a:t>Total</a:t>
                      </a:r>
                    </a:p>
                  </a:txBody>
                  <a:tcPr marL="91435" marR="91435" marT="45728" marB="4572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80BB"/>
                    </a:solidFill>
                  </a:tcPr>
                </a:tc>
                <a:tc>
                  <a:txBody>
                    <a:bodyPr/>
                    <a:lstStyle/>
                    <a:p>
                      <a:pPr algn="r" fontAlgn="b"/>
                      <a:r>
                        <a:rPr lang="en-US" sz="2800" b="1" i="0" u="none" strike="noStrike" dirty="0" smtClean="0">
                          <a:solidFill>
                            <a:schemeClr val="bg1"/>
                          </a:solidFill>
                          <a:latin typeface="Calibri" panose="020F0502020204030204" pitchFamily="34" charset="0"/>
                        </a:rPr>
                        <a:t>$247,068,545</a:t>
                      </a:r>
                      <a:endParaRPr lang="en-US" sz="2800" b="1" i="0" u="none" strike="noStrike" dirty="0">
                        <a:solidFill>
                          <a:schemeClr val="bg1"/>
                        </a:solidFill>
                        <a:latin typeface="Calibri" panose="020F0502020204030204" pitchFamily="34" charset="0"/>
                      </a:endParaRPr>
                    </a:p>
                  </a:txBody>
                  <a:tcPr marL="91435" marR="91435"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80BB"/>
                    </a:solidFill>
                  </a:tcPr>
                </a:tc>
                <a:tc>
                  <a:txBody>
                    <a:bodyPr/>
                    <a:lstStyle/>
                    <a:p>
                      <a:pPr algn="ctr" fontAlgn="b"/>
                      <a:r>
                        <a:rPr lang="en-US" sz="2800" b="1" i="0" u="none" strike="noStrike" dirty="0" smtClean="0">
                          <a:solidFill>
                            <a:schemeClr val="bg1"/>
                          </a:solidFill>
                          <a:latin typeface="Calibri" panose="020F0502020204030204" pitchFamily="34" charset="0"/>
                        </a:rPr>
                        <a:t>79.31</a:t>
                      </a:r>
                      <a:endParaRPr lang="en-US" sz="2800" b="1" i="0" u="none" strike="noStrike" dirty="0">
                        <a:solidFill>
                          <a:schemeClr val="bg1"/>
                        </a:solidFill>
                        <a:latin typeface="Calibri" panose="020F0502020204030204" pitchFamily="34" charset="0"/>
                      </a:endParaRPr>
                    </a:p>
                  </a:txBody>
                  <a:tcPr marL="91435" marR="91435"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80BB"/>
                    </a:solidFill>
                  </a:tcPr>
                </a:tc>
                <a:tc>
                  <a:txBody>
                    <a:bodyPr/>
                    <a:lstStyle/>
                    <a:p>
                      <a:pPr algn="r" fontAlgn="b"/>
                      <a:r>
                        <a:rPr lang="en-US" sz="2800" b="1" i="0" u="none" strike="noStrike" dirty="0" smtClean="0">
                          <a:solidFill>
                            <a:schemeClr val="bg1"/>
                          </a:solidFill>
                          <a:latin typeface="Calibri" panose="020F0502020204030204" pitchFamily="34" charset="0"/>
                        </a:rPr>
                        <a:t>$252,233,298*</a:t>
                      </a:r>
                      <a:endParaRPr lang="en-US" sz="2800" b="1" i="0" u="none" strike="noStrike" dirty="0">
                        <a:solidFill>
                          <a:schemeClr val="bg1"/>
                        </a:solidFill>
                        <a:latin typeface="Calibri" panose="020F0502020204030204" pitchFamily="34" charset="0"/>
                      </a:endParaRPr>
                    </a:p>
                  </a:txBody>
                  <a:tcPr marL="91435" marR="91435"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80BB"/>
                    </a:solidFill>
                  </a:tcPr>
                </a:tc>
                <a:tc>
                  <a:txBody>
                    <a:bodyPr/>
                    <a:lstStyle/>
                    <a:p>
                      <a:pPr algn="ctr" fontAlgn="b"/>
                      <a:r>
                        <a:rPr lang="en-US" sz="2800" b="1" i="0" u="none" strike="noStrike" dirty="0" smtClean="0">
                          <a:solidFill>
                            <a:schemeClr val="bg1"/>
                          </a:solidFill>
                          <a:latin typeface="Calibri" panose="020F0502020204030204" pitchFamily="34" charset="0"/>
                        </a:rPr>
                        <a:t>79.31</a:t>
                      </a:r>
                      <a:endParaRPr lang="en-US" sz="2800" b="1" i="0" u="none" strike="noStrike" dirty="0">
                        <a:solidFill>
                          <a:schemeClr val="bg1"/>
                        </a:solidFill>
                        <a:latin typeface="Calibri" panose="020F0502020204030204" pitchFamily="34" charset="0"/>
                      </a:endParaRPr>
                    </a:p>
                  </a:txBody>
                  <a:tcPr marL="91435" marR="91435" marT="45728" marB="45728"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80BB"/>
                    </a:solidFill>
                  </a:tcPr>
                </a:tc>
              </a:tr>
            </a:tbl>
          </a:graphicData>
        </a:graphic>
      </p:graphicFrame>
      <p:sp>
        <p:nvSpPr>
          <p:cNvPr id="59431" name="TextBox 2"/>
          <p:cNvSpPr txBox="1">
            <a:spLocks noChangeArrowheads="1"/>
          </p:cNvSpPr>
          <p:nvPr/>
        </p:nvSpPr>
        <p:spPr bwMode="auto">
          <a:xfrm>
            <a:off x="6689725" y="6400800"/>
            <a:ext cx="3829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venir LT Std 55 Roman" pitchFamily="34" charset="0"/>
              </a:defRPr>
            </a:lvl1pPr>
            <a:lvl2pPr marL="742950" indent="-285750">
              <a:defRPr>
                <a:solidFill>
                  <a:schemeClr val="tx1"/>
                </a:solidFill>
                <a:latin typeface="Avenir LT Std 55 Roman" pitchFamily="34" charset="0"/>
              </a:defRPr>
            </a:lvl2pPr>
            <a:lvl3pPr marL="1143000" indent="-228600">
              <a:defRPr>
                <a:solidFill>
                  <a:schemeClr val="tx1"/>
                </a:solidFill>
                <a:latin typeface="Avenir LT Std 55 Roman" pitchFamily="34" charset="0"/>
              </a:defRPr>
            </a:lvl3pPr>
            <a:lvl4pPr marL="1600200" indent="-228600">
              <a:defRPr>
                <a:solidFill>
                  <a:schemeClr val="tx1"/>
                </a:solidFill>
                <a:latin typeface="Avenir LT Std 55 Roman" pitchFamily="34" charset="0"/>
              </a:defRPr>
            </a:lvl4pPr>
            <a:lvl5pPr marL="2057400" indent="-228600">
              <a:defRPr>
                <a:solidFill>
                  <a:schemeClr val="tx1"/>
                </a:solidFill>
                <a:latin typeface="Avenir LT Std 55 Roman" pitchFamily="34" charset="0"/>
              </a:defRPr>
            </a:lvl5pPr>
            <a:lvl6pPr marL="2514600" indent="-228600" eaLnBrk="0" fontAlgn="base" hangingPunct="0">
              <a:spcBef>
                <a:spcPct val="0"/>
              </a:spcBef>
              <a:spcAft>
                <a:spcPct val="0"/>
              </a:spcAft>
              <a:defRPr>
                <a:solidFill>
                  <a:schemeClr val="tx1"/>
                </a:solidFill>
                <a:latin typeface="Avenir LT Std 55 Roman" pitchFamily="34" charset="0"/>
              </a:defRPr>
            </a:lvl6pPr>
            <a:lvl7pPr marL="2971800" indent="-228600" eaLnBrk="0" fontAlgn="base" hangingPunct="0">
              <a:spcBef>
                <a:spcPct val="0"/>
              </a:spcBef>
              <a:spcAft>
                <a:spcPct val="0"/>
              </a:spcAft>
              <a:defRPr>
                <a:solidFill>
                  <a:schemeClr val="tx1"/>
                </a:solidFill>
                <a:latin typeface="Avenir LT Std 55 Roman" pitchFamily="34" charset="0"/>
              </a:defRPr>
            </a:lvl7pPr>
            <a:lvl8pPr marL="3429000" indent="-228600" eaLnBrk="0" fontAlgn="base" hangingPunct="0">
              <a:spcBef>
                <a:spcPct val="0"/>
              </a:spcBef>
              <a:spcAft>
                <a:spcPct val="0"/>
              </a:spcAft>
              <a:defRPr>
                <a:solidFill>
                  <a:schemeClr val="tx1"/>
                </a:solidFill>
                <a:latin typeface="Avenir LT Std 55 Roman" pitchFamily="34" charset="0"/>
              </a:defRPr>
            </a:lvl8pPr>
            <a:lvl9pPr marL="3886200" indent="-228600" eaLnBrk="0" fontAlgn="base" hangingPunct="0">
              <a:spcBef>
                <a:spcPct val="0"/>
              </a:spcBef>
              <a:spcAft>
                <a:spcPct val="0"/>
              </a:spcAft>
              <a:defRPr>
                <a:solidFill>
                  <a:schemeClr val="tx1"/>
                </a:solidFill>
                <a:latin typeface="Avenir LT Std 55 Roman" pitchFamily="34" charset="0"/>
              </a:defRPr>
            </a:lvl9pPr>
          </a:lstStyle>
          <a:p>
            <a:r>
              <a:rPr lang="en-US" altLang="en-US" sz="1400" dirty="0"/>
              <a:t>*Prior </a:t>
            </a:r>
            <a:r>
              <a:rPr lang="en-US" altLang="en-US" sz="1400" dirty="0" smtClean="0"/>
              <a:t>year </a:t>
            </a:r>
            <a:r>
              <a:rPr lang="en-US" altLang="en-US" sz="1400" dirty="0"/>
              <a:t>t</a:t>
            </a:r>
            <a:r>
              <a:rPr lang="en-US" altLang="en-US" sz="1400" dirty="0" smtClean="0"/>
              <a:t>ax </a:t>
            </a:r>
            <a:r>
              <a:rPr lang="en-US" altLang="en-US" sz="1400" dirty="0"/>
              <a:t>c</a:t>
            </a:r>
            <a:r>
              <a:rPr lang="en-US" altLang="en-US" sz="1400" dirty="0" smtClean="0"/>
              <a:t>ollection </a:t>
            </a:r>
            <a:r>
              <a:rPr lang="en-US" altLang="en-US" sz="1400" dirty="0"/>
              <a:t>d</a:t>
            </a:r>
            <a:r>
              <a:rPr lang="en-US" altLang="en-US" sz="1400" dirty="0" smtClean="0"/>
              <a:t>ecreases </a:t>
            </a:r>
            <a:r>
              <a:rPr lang="en-US" altLang="en-US" sz="1400" dirty="0"/>
              <a:t>$475,000</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249238"/>
            <a:ext cx="10972800" cy="1143000"/>
          </a:xfrm>
        </p:spPr>
        <p:txBody>
          <a:bodyPr/>
          <a:lstStyle/>
          <a:p>
            <a:pPr>
              <a:defRPr/>
            </a:pPr>
            <a:r>
              <a:rPr lang="en-US" sz="4000" dirty="0" smtClean="0"/>
              <a:t>FY 2015-16 Property Tax</a:t>
            </a:r>
            <a:endParaRPr lang="en-US" sz="4000" dirty="0"/>
          </a:p>
        </p:txBody>
      </p:sp>
      <p:sp>
        <p:nvSpPr>
          <p:cNvPr id="60419" name="Content Placeholder 2"/>
          <p:cNvSpPr>
            <a:spLocks noGrp="1"/>
          </p:cNvSpPr>
          <p:nvPr>
            <p:ph idx="1"/>
          </p:nvPr>
        </p:nvSpPr>
        <p:spPr>
          <a:xfrm>
            <a:off x="609600" y="1600200"/>
            <a:ext cx="10972800" cy="3651250"/>
          </a:xfrm>
        </p:spPr>
        <p:txBody>
          <a:bodyPr/>
          <a:lstStyle/>
          <a:p>
            <a:pPr>
              <a:spcBef>
                <a:spcPct val="0"/>
              </a:spcBef>
              <a:spcAft>
                <a:spcPts val="1800"/>
              </a:spcAft>
            </a:pPr>
            <a:r>
              <a:rPr lang="en-US" altLang="en-US" sz="4400" dirty="0" smtClean="0">
                <a:solidFill>
                  <a:schemeClr val="tx1"/>
                </a:solidFill>
              </a:rPr>
              <a:t>No net property tax rate increase for                 FY 2015-16</a:t>
            </a:r>
          </a:p>
          <a:p>
            <a:pPr>
              <a:spcBef>
                <a:spcPct val="0"/>
              </a:spcBef>
              <a:spcAft>
                <a:spcPts val="1800"/>
              </a:spcAft>
            </a:pPr>
            <a:r>
              <a:rPr lang="en-US" altLang="en-US" sz="4400" dirty="0" smtClean="0">
                <a:solidFill>
                  <a:schemeClr val="tx1"/>
                </a:solidFill>
              </a:rPr>
              <a:t>0.33 cents will be moved from the Capital Financing Fund to the General Fund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50" y="260350"/>
            <a:ext cx="10972800" cy="1143000"/>
          </a:xfrm>
        </p:spPr>
        <p:txBody>
          <a:bodyPr/>
          <a:lstStyle/>
          <a:p>
            <a:pPr>
              <a:defRPr/>
            </a:pPr>
            <a:r>
              <a:rPr lang="en-US" sz="4000" dirty="0" smtClean="0"/>
              <a:t>Debt Service: Education</a:t>
            </a:r>
            <a:endParaRPr lang="en-US" sz="4000" dirty="0"/>
          </a:p>
        </p:txBody>
      </p:sp>
      <p:graphicFrame>
        <p:nvGraphicFramePr>
          <p:cNvPr id="5" name="Content Placeholder 4"/>
          <p:cNvGraphicFramePr>
            <a:graphicFrameLocks noGrp="1"/>
          </p:cNvGraphicFramePr>
          <p:nvPr>
            <p:ph idx="1"/>
          </p:nvPr>
        </p:nvGraphicFramePr>
        <p:xfrm>
          <a:off x="882650" y="1543050"/>
          <a:ext cx="10164763" cy="4543423"/>
        </p:xfrm>
        <a:graphic>
          <a:graphicData uri="http://schemas.openxmlformats.org/drawingml/2006/table">
            <a:tbl>
              <a:tblPr firstRow="1" bandRow="1">
                <a:tableStyleId>{2D5ABB26-0587-4C30-8999-92F81FD0307C}</a:tableStyleId>
              </a:tblPr>
              <a:tblGrid>
                <a:gridCol w="6862071"/>
                <a:gridCol w="3302692"/>
              </a:tblGrid>
              <a:tr h="709143">
                <a:tc>
                  <a:txBody>
                    <a:bodyPr/>
                    <a:lstStyle/>
                    <a:p>
                      <a:pPr algn="ctr"/>
                      <a:r>
                        <a:rPr lang="en-US" sz="3600" b="1" dirty="0" smtClean="0">
                          <a:latin typeface="Calibri" panose="020F0502020204030204" pitchFamily="34" charset="0"/>
                        </a:rPr>
                        <a:t>Debt</a:t>
                      </a:r>
                      <a:r>
                        <a:rPr lang="en-US" sz="3600" b="1" baseline="0" dirty="0" smtClean="0">
                          <a:latin typeface="Calibri" panose="020F0502020204030204" pitchFamily="34" charset="0"/>
                        </a:rPr>
                        <a:t> Areas</a:t>
                      </a:r>
                      <a:endParaRPr lang="en-US" sz="3600" b="1" dirty="0">
                        <a:latin typeface="Calibri" panose="020F0502020204030204" pitchFamily="34" charset="0"/>
                      </a:endParaRPr>
                    </a:p>
                  </a:txBody>
                  <a:tcPr marL="91426" marR="9142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c>
                  <a:txBody>
                    <a:bodyPr/>
                    <a:lstStyle/>
                    <a:p>
                      <a:pPr algn="ctr"/>
                      <a:r>
                        <a:rPr lang="en-US" sz="3600" b="1" dirty="0" smtClean="0">
                          <a:latin typeface="Calibri" panose="020F0502020204030204" pitchFamily="34" charset="0"/>
                        </a:rPr>
                        <a:t>Debt Service</a:t>
                      </a:r>
                      <a:endParaRPr lang="en-US" sz="3600" b="1" dirty="0">
                        <a:latin typeface="Calibri" panose="020F0502020204030204" pitchFamily="34" charset="0"/>
                      </a:endParaRPr>
                    </a:p>
                  </a:txBody>
                  <a:tcPr marL="91426" marR="9142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D53"/>
                    </a:solidFill>
                  </a:tcPr>
                </a:tc>
              </a:tr>
              <a:tr h="766856">
                <a:tc>
                  <a:txBody>
                    <a:bodyPr/>
                    <a:lstStyle/>
                    <a:p>
                      <a:r>
                        <a:rPr lang="en-US" sz="3600" dirty="0" smtClean="0">
                          <a:latin typeface="Calibri" panose="020F0502020204030204" pitchFamily="34" charset="0"/>
                        </a:rPr>
                        <a:t>Durham Public Schools</a:t>
                      </a:r>
                      <a:endParaRPr lang="en-US" sz="3600" dirty="0">
                        <a:latin typeface="Calibri" panose="020F0502020204030204" pitchFamily="34" charset="0"/>
                      </a:endParaRPr>
                    </a:p>
                  </a:txBody>
                  <a:tcPr marL="91426" marR="9142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3600" dirty="0" smtClean="0">
                          <a:latin typeface="Calibri" panose="020F0502020204030204" pitchFamily="34" charset="0"/>
                        </a:rPr>
                        <a:t>$30,160,166</a:t>
                      </a:r>
                      <a:endParaRPr lang="en-US" sz="3600" dirty="0">
                        <a:latin typeface="Calibri" panose="020F0502020204030204" pitchFamily="34" charset="0"/>
                      </a:endParaRPr>
                    </a:p>
                  </a:txBody>
                  <a:tcPr marL="91426" marR="9142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6856">
                <a:tc>
                  <a:txBody>
                    <a:bodyPr/>
                    <a:lstStyle/>
                    <a:p>
                      <a:r>
                        <a:rPr lang="en-US" sz="3600" dirty="0" smtClean="0">
                          <a:latin typeface="Calibri" panose="020F0502020204030204" pitchFamily="34" charset="0"/>
                        </a:rPr>
                        <a:t>Durham</a:t>
                      </a:r>
                      <a:r>
                        <a:rPr lang="en-US" sz="3600" baseline="0" dirty="0" smtClean="0">
                          <a:latin typeface="Calibri" panose="020F0502020204030204" pitchFamily="34" charset="0"/>
                        </a:rPr>
                        <a:t> Tech Community College</a:t>
                      </a:r>
                      <a:endParaRPr lang="en-US" sz="3600" dirty="0">
                        <a:latin typeface="Calibri" panose="020F0502020204030204" pitchFamily="34" charset="0"/>
                      </a:endParaRPr>
                    </a:p>
                  </a:txBody>
                  <a:tcPr marL="91426" marR="9142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3600" dirty="0" smtClean="0">
                          <a:latin typeface="Calibri" panose="020F0502020204030204" pitchFamily="34" charset="0"/>
                        </a:rPr>
                        <a:t>$1,078,752</a:t>
                      </a:r>
                      <a:endParaRPr lang="en-US" sz="3600" dirty="0">
                        <a:latin typeface="Calibri" panose="020F0502020204030204" pitchFamily="34" charset="0"/>
                      </a:endParaRPr>
                    </a:p>
                  </a:txBody>
                  <a:tcPr marL="91426" marR="9142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6856">
                <a:tc>
                  <a:txBody>
                    <a:bodyPr/>
                    <a:lstStyle/>
                    <a:p>
                      <a:r>
                        <a:rPr lang="en-US" sz="3600" dirty="0" smtClean="0">
                          <a:latin typeface="Calibri" panose="020F0502020204030204" pitchFamily="34" charset="0"/>
                        </a:rPr>
                        <a:t>NC</a:t>
                      </a:r>
                      <a:r>
                        <a:rPr lang="en-US" sz="3600" baseline="0" dirty="0" smtClean="0">
                          <a:latin typeface="Calibri" panose="020F0502020204030204" pitchFamily="34" charset="0"/>
                        </a:rPr>
                        <a:t> Museum of Life and Science</a:t>
                      </a:r>
                      <a:endParaRPr lang="en-US" sz="3600" dirty="0">
                        <a:latin typeface="Calibri" panose="020F0502020204030204" pitchFamily="34" charset="0"/>
                      </a:endParaRPr>
                    </a:p>
                  </a:txBody>
                  <a:tcPr marL="91426" marR="9142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3600" dirty="0" smtClean="0">
                          <a:latin typeface="Calibri" panose="020F0502020204030204" pitchFamily="34" charset="0"/>
                        </a:rPr>
                        <a:t>$1,495,845</a:t>
                      </a:r>
                      <a:endParaRPr lang="en-US" sz="3600" dirty="0">
                        <a:latin typeface="Calibri" panose="020F0502020204030204" pitchFamily="34" charset="0"/>
                      </a:endParaRPr>
                    </a:p>
                  </a:txBody>
                  <a:tcPr marL="91426" marR="9142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6856">
                <a:tc>
                  <a:txBody>
                    <a:bodyPr/>
                    <a:lstStyle/>
                    <a:p>
                      <a:r>
                        <a:rPr lang="en-US" sz="3600" dirty="0" smtClean="0">
                          <a:latin typeface="Calibri" panose="020F0502020204030204" pitchFamily="34" charset="0"/>
                        </a:rPr>
                        <a:t>County-Related</a:t>
                      </a:r>
                      <a:endParaRPr lang="en-US" sz="3600" dirty="0">
                        <a:latin typeface="Calibri" panose="020F0502020204030204" pitchFamily="34" charset="0"/>
                      </a:endParaRPr>
                    </a:p>
                  </a:txBody>
                  <a:tcPr marL="91426" marR="9142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3600" dirty="0" smtClean="0">
                          <a:latin typeface="Calibri" panose="020F0502020204030204" pitchFamily="34" charset="0"/>
                        </a:rPr>
                        <a:t>$25,482,361</a:t>
                      </a:r>
                      <a:endParaRPr lang="en-US" sz="3600" dirty="0">
                        <a:latin typeface="Calibri" panose="020F0502020204030204" pitchFamily="34" charset="0"/>
                      </a:endParaRPr>
                    </a:p>
                  </a:txBody>
                  <a:tcPr marL="91426" marR="9142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6856">
                <a:tc>
                  <a:txBody>
                    <a:bodyPr/>
                    <a:lstStyle/>
                    <a:p>
                      <a:r>
                        <a:rPr lang="en-US" sz="3600" b="1" dirty="0" smtClean="0">
                          <a:solidFill>
                            <a:schemeClr val="bg1"/>
                          </a:solidFill>
                          <a:latin typeface="Calibri" panose="020F0502020204030204" pitchFamily="34" charset="0"/>
                        </a:rPr>
                        <a:t>Total Debt Service</a:t>
                      </a:r>
                      <a:endParaRPr lang="en-US" sz="3600" b="1" dirty="0">
                        <a:solidFill>
                          <a:schemeClr val="bg1"/>
                        </a:solidFill>
                        <a:latin typeface="Calibri" panose="020F0502020204030204" pitchFamily="34" charset="0"/>
                      </a:endParaRPr>
                    </a:p>
                  </a:txBody>
                  <a:tcPr marL="91426" marR="9142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c>
                  <a:txBody>
                    <a:bodyPr/>
                    <a:lstStyle/>
                    <a:p>
                      <a:pPr algn="r"/>
                      <a:r>
                        <a:rPr lang="en-US" sz="3600" b="1" dirty="0" smtClean="0">
                          <a:solidFill>
                            <a:schemeClr val="bg1"/>
                          </a:solidFill>
                          <a:latin typeface="Calibri" panose="020F0502020204030204" pitchFamily="34" charset="0"/>
                        </a:rPr>
                        <a:t>$58,217,124</a:t>
                      </a:r>
                      <a:endParaRPr lang="en-US" sz="3600" b="1" dirty="0">
                        <a:solidFill>
                          <a:schemeClr val="bg1"/>
                        </a:solidFill>
                        <a:latin typeface="Calibri" panose="020F0502020204030204" pitchFamily="34" charset="0"/>
                      </a:endParaRPr>
                    </a:p>
                  </a:txBody>
                  <a:tcPr marL="91426" marR="9142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80BB"/>
                    </a:solidFill>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Durham County Theme1">
      <a:dk1>
        <a:srgbClr val="000000"/>
      </a:dk1>
      <a:lt1>
        <a:sysClr val="window" lastClr="FFFFFF"/>
      </a:lt1>
      <a:dk2>
        <a:srgbClr val="16416F"/>
      </a:dk2>
      <a:lt2>
        <a:srgbClr val="EAE5EB"/>
      </a:lt2>
      <a:accent1>
        <a:srgbClr val="807F83"/>
      </a:accent1>
      <a:accent2>
        <a:srgbClr val="16416F"/>
      </a:accent2>
      <a:accent3>
        <a:srgbClr val="4092C6"/>
      </a:accent3>
      <a:accent4>
        <a:srgbClr val="708C3F"/>
      </a:accent4>
      <a:accent5>
        <a:srgbClr val="A0BD6B"/>
      </a:accent5>
      <a:accent6>
        <a:srgbClr val="BFBFBF"/>
      </a:accent6>
      <a:hlink>
        <a:srgbClr val="4092C6"/>
      </a:hlink>
      <a:folHlink>
        <a:srgbClr val="000000"/>
      </a:folHlink>
    </a:clrScheme>
    <a:fontScheme name="DCo Fonts">
      <a:majorFont>
        <a:latin typeface="Avenir LT Std 55 Roman"/>
        <a:ea typeface=""/>
        <a:cs typeface=""/>
      </a:majorFont>
      <a:minorFont>
        <a:latin typeface="Avenir LT Std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urham County Theme1">
    <a:dk1>
      <a:srgbClr val="000000"/>
    </a:dk1>
    <a:lt1>
      <a:sysClr val="window" lastClr="FFFFFF"/>
    </a:lt1>
    <a:dk2>
      <a:srgbClr val="16416F"/>
    </a:dk2>
    <a:lt2>
      <a:srgbClr val="EAE5EB"/>
    </a:lt2>
    <a:accent1>
      <a:srgbClr val="807F83"/>
    </a:accent1>
    <a:accent2>
      <a:srgbClr val="16416F"/>
    </a:accent2>
    <a:accent3>
      <a:srgbClr val="4092C6"/>
    </a:accent3>
    <a:accent4>
      <a:srgbClr val="708C3F"/>
    </a:accent4>
    <a:accent5>
      <a:srgbClr val="A0BD6B"/>
    </a:accent5>
    <a:accent6>
      <a:srgbClr val="BFBFBF"/>
    </a:accent6>
    <a:hlink>
      <a:srgbClr val="4092C6"/>
    </a:hlink>
    <a:folHlink>
      <a:srgbClr val="000000"/>
    </a:folHlink>
  </a:clrScheme>
</a:themeOverride>
</file>

<file path=ppt/theme/themeOverride2.xml><?xml version="1.0" encoding="utf-8"?>
<a:themeOverride xmlns:a="http://schemas.openxmlformats.org/drawingml/2006/main">
  <a:clrScheme name="Durham County Theme1">
    <a:dk1>
      <a:srgbClr val="000000"/>
    </a:dk1>
    <a:lt1>
      <a:sysClr val="window" lastClr="FFFFFF"/>
    </a:lt1>
    <a:dk2>
      <a:srgbClr val="16416F"/>
    </a:dk2>
    <a:lt2>
      <a:srgbClr val="EAE5EB"/>
    </a:lt2>
    <a:accent1>
      <a:srgbClr val="807F83"/>
    </a:accent1>
    <a:accent2>
      <a:srgbClr val="16416F"/>
    </a:accent2>
    <a:accent3>
      <a:srgbClr val="4092C6"/>
    </a:accent3>
    <a:accent4>
      <a:srgbClr val="708C3F"/>
    </a:accent4>
    <a:accent5>
      <a:srgbClr val="A0BD6B"/>
    </a:accent5>
    <a:accent6>
      <a:srgbClr val="BFBFBF"/>
    </a:accent6>
    <a:hlink>
      <a:srgbClr val="4092C6"/>
    </a:hlink>
    <a:folHlink>
      <a:srgbClr val="000000"/>
    </a:folHlink>
  </a:clrScheme>
</a:themeOverride>
</file>

<file path=ppt/theme/themeOverride3.xml><?xml version="1.0" encoding="utf-8"?>
<a:themeOverride xmlns:a="http://schemas.openxmlformats.org/drawingml/2006/main">
  <a:clrScheme name="Durham County Theme1">
    <a:dk1>
      <a:srgbClr val="000000"/>
    </a:dk1>
    <a:lt1>
      <a:sysClr val="window" lastClr="FFFFFF"/>
    </a:lt1>
    <a:dk2>
      <a:srgbClr val="16416F"/>
    </a:dk2>
    <a:lt2>
      <a:srgbClr val="EAE5EB"/>
    </a:lt2>
    <a:accent1>
      <a:srgbClr val="807F83"/>
    </a:accent1>
    <a:accent2>
      <a:srgbClr val="16416F"/>
    </a:accent2>
    <a:accent3>
      <a:srgbClr val="4092C6"/>
    </a:accent3>
    <a:accent4>
      <a:srgbClr val="708C3F"/>
    </a:accent4>
    <a:accent5>
      <a:srgbClr val="A0BD6B"/>
    </a:accent5>
    <a:accent6>
      <a:srgbClr val="BFBFBF"/>
    </a:accent6>
    <a:hlink>
      <a:srgbClr val="4092C6"/>
    </a:hlink>
    <a:folHlink>
      <a:srgbClr val="000000"/>
    </a:folHlink>
  </a:clrScheme>
  <a:fontScheme name="DCo Fonts">
    <a:majorFont>
      <a:latin typeface="Avenir LT Std 55 Roman"/>
      <a:ea typeface=""/>
      <a:cs typeface=""/>
    </a:majorFont>
    <a:minorFont>
      <a:latin typeface="Avenir LT Std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2365</TotalTime>
  <Words>2673</Words>
  <Application>Microsoft Office PowerPoint</Application>
  <PresentationFormat>Widescreen</PresentationFormat>
  <Paragraphs>744</Paragraphs>
  <Slides>46</Slides>
  <Notes>46</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60" baseType="lpstr">
      <vt:lpstr>Gulim</vt:lpstr>
      <vt:lpstr>Arial</vt:lpstr>
      <vt:lpstr>Avenir LT Std 55 Roman</vt:lpstr>
      <vt:lpstr>Calibri</vt:lpstr>
      <vt:lpstr>Calibri Light</vt:lpstr>
      <vt:lpstr>Caviar Dreams</vt:lpstr>
      <vt:lpstr>Courier New</vt:lpstr>
      <vt:lpstr>Narkisim</vt:lpstr>
      <vt:lpstr>Quicksand</vt:lpstr>
      <vt:lpstr>Times New Roman</vt:lpstr>
      <vt:lpstr>Wingdings</vt:lpstr>
      <vt:lpstr>1_Office Theme</vt:lpstr>
      <vt:lpstr>Office Theme</vt:lpstr>
      <vt:lpstr>Chart</vt:lpstr>
      <vt:lpstr>2015-16 County Manager’s Recommended Budget</vt:lpstr>
      <vt:lpstr>PowerPoint Presentation</vt:lpstr>
      <vt:lpstr>FY 2015-16 Manager’s Recommended Budget</vt:lpstr>
      <vt:lpstr>FY 2015-16 Budget Process</vt:lpstr>
      <vt:lpstr>FY 2015-16 Property Tax</vt:lpstr>
      <vt:lpstr>Tax Base Variances</vt:lpstr>
      <vt:lpstr>FY 2015-16 Property Tax by Fund</vt:lpstr>
      <vt:lpstr>FY 2015-16 Property Tax</vt:lpstr>
      <vt:lpstr>Debt Service: Education</vt:lpstr>
      <vt:lpstr>Tax Rates for Fire Districts</vt:lpstr>
      <vt:lpstr>FY 2015-16 Sales Tax</vt:lpstr>
      <vt:lpstr>Revenue Highlights</vt:lpstr>
      <vt:lpstr>PowerPoint Presentation</vt:lpstr>
      <vt:lpstr>All Funds Summary</vt:lpstr>
      <vt:lpstr>General Fund Revenues </vt:lpstr>
      <vt:lpstr>General Fund Revenues</vt:lpstr>
      <vt:lpstr>General Fund Expenditures</vt:lpstr>
      <vt:lpstr>General Fund Expenditures</vt:lpstr>
      <vt:lpstr>Budget Highlights  Goal 1: Community and Family Prosperity and Enrichment</vt:lpstr>
      <vt:lpstr>Durham Public Schools Funding</vt:lpstr>
      <vt:lpstr>Durham Public Schools Funding</vt:lpstr>
      <vt:lpstr>Durham Public Schools Funding</vt:lpstr>
      <vt:lpstr>Over 12 years, DPS has spent $162 million more than the next nearest peer county (per pupil funding).</vt:lpstr>
      <vt:lpstr>NC Report Card Data – Dept. of Public Instruction</vt:lpstr>
      <vt:lpstr>NC Report Card Data – Dept. of Public Instruction</vt:lpstr>
      <vt:lpstr>Overall End of 3rd Grade Proficiency</vt:lpstr>
      <vt:lpstr>Overall End of 5th Grade Proficiency</vt:lpstr>
      <vt:lpstr>NC Report Card Data – Dept. of Public Instruction</vt:lpstr>
      <vt:lpstr>Budget Highlights:  </vt:lpstr>
      <vt:lpstr>Goal 1: Community and Family Prosperity and Enrichment </vt:lpstr>
      <vt:lpstr>Budget Highlights </vt:lpstr>
      <vt:lpstr>Goal 2: Health and Well-being for All</vt:lpstr>
      <vt:lpstr>Goal 2: Health and Well-being for All</vt:lpstr>
      <vt:lpstr> </vt:lpstr>
      <vt:lpstr>Goal 3: Safe and Secure Community</vt:lpstr>
      <vt:lpstr>PowerPoint Presentation</vt:lpstr>
      <vt:lpstr>Goal 4: Environmental Stewardship</vt:lpstr>
      <vt:lpstr>PowerPoint Presentation</vt:lpstr>
      <vt:lpstr>Goal 5: Accountable, Efficient, and Visionary Government</vt:lpstr>
      <vt:lpstr>Goal 5: Accountable, Efficient, and Visionary Government</vt:lpstr>
      <vt:lpstr>Position Highlights</vt:lpstr>
      <vt:lpstr>Public Hearing for the FY 2015-16 Budget</vt:lpstr>
      <vt:lpstr>BOCC Budget Review </vt:lpstr>
      <vt:lpstr>Budget Document Available For Public Viewing</vt:lpstr>
      <vt:lpstr>FY 2015-16 Budget Process</vt:lpstr>
      <vt:lpstr>Budget Adoption</vt:lpstr>
    </vt:vector>
  </TitlesOfParts>
  <Company>Durham County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Craig-Ray, Deborah</dc:creator>
  <cp:lastModifiedBy>Hager, Claudia O.</cp:lastModifiedBy>
  <cp:revision>259</cp:revision>
  <cp:lastPrinted>2015-05-26T17:59:10Z</cp:lastPrinted>
  <dcterms:created xsi:type="dcterms:W3CDTF">2015-05-18T21:25:05Z</dcterms:created>
  <dcterms:modified xsi:type="dcterms:W3CDTF">2015-05-26T22:07:00Z</dcterms:modified>
</cp:coreProperties>
</file>